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596CC-42D0-4563-83D3-02A0F18794A8}" type="datetimeFigureOut">
              <a:rPr lang="en-US" smtClean="0"/>
              <a:t>7/5/2016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0CBA9-EE67-409D-B6DE-F872FF83EEFC}" type="slidenum">
              <a:rPr lang="en-US" smtClean="0"/>
              <a:t>‹#›</a:t>
            </a:fld>
            <a:endParaRPr lang="en-US"/>
          </a:p>
        </p:txBody>
      </p:sp>
    </p:spTree>
    <p:extLst>
      <p:ext uri="{BB962C8B-B14F-4D97-AF65-F5344CB8AC3E}">
        <p14:creationId xmlns:p14="http://schemas.microsoft.com/office/powerpoint/2010/main" val="277744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5F01E-A8D3-4A23-9549-3FE567B8A298}" type="slidenum">
              <a:rPr lang="en-US" altLang="en-US"/>
              <a:pPr/>
              <a:t>3</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a:t>Eliot led the committee to two major recommendations. The first was earlier entry of some subjects. The second was the teaching of subjects for both college-bound and terminal students. </a:t>
            </a:r>
          </a:p>
          <a:p>
            <a:r>
              <a:rPr lang="en-US" altLang="en-US"/>
              <a:t>The Committee of Ten recommended eight years of elementary education and four years of secondary education. It defined four different curricula as appropriate for high school. The first two followed a classical trend: classical and Latin-scientific. The second two were more contemporary: modern language and English. Courses that are now considered basic like foreign languages, mathematics, science, English and history were included in each curriculum. </a:t>
            </a:r>
          </a:p>
          <a:p>
            <a:r>
              <a:rPr lang="en-US" altLang="en-US"/>
              <a:t>The significance of the Committee of Ten was its contribution towards liberalizing the high school by offering alternatives to the Latin and Greek classic curricula and the belief that the same subjects would be equally beneficial to both academic and terminal students. The goal of high school was to prepare all students to do well in life, contributing to their own well-being and society's good, and to prepare some students for college.</a:t>
            </a:r>
          </a:p>
        </p:txBody>
      </p:sp>
    </p:spTree>
    <p:extLst>
      <p:ext uri="{BB962C8B-B14F-4D97-AF65-F5344CB8AC3E}">
        <p14:creationId xmlns:p14="http://schemas.microsoft.com/office/powerpoint/2010/main" val="319691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3528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119E86D-8633-4FD3-B665-E8FF483A8CDE}"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205302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119E86D-8633-4FD3-B665-E8FF483A8CDE}"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380329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119E86D-8633-4FD3-B665-E8FF483A8CDE}"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399503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B214FA0-A95D-4AEC-9410-AA0052BA934D}" type="slidenum">
              <a:rPr lang="en-US" altLang="en-US"/>
              <a:pPr/>
              <a:t>‹#›</a:t>
            </a:fld>
            <a:endParaRPr lang="en-US" altLang="en-US"/>
          </a:p>
        </p:txBody>
      </p:sp>
    </p:spTree>
    <p:extLst>
      <p:ext uri="{BB962C8B-B14F-4D97-AF65-F5344CB8AC3E}">
        <p14:creationId xmlns:p14="http://schemas.microsoft.com/office/powerpoint/2010/main" val="3176924488"/>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119E86D-8633-4FD3-B665-E8FF483A8CDE}"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65975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19E86D-8633-4FD3-B665-E8FF483A8CDE}"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410018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B119E86D-8633-4FD3-B665-E8FF483A8CDE}" type="datetimeFigureOut">
              <a:rPr lang="en-US" smtClean="0"/>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428648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B119E86D-8633-4FD3-B665-E8FF483A8CDE}" type="datetimeFigureOut">
              <a:rPr lang="en-US" smtClean="0"/>
              <a:t>7/5/2016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75620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119E86D-8633-4FD3-B665-E8FF483A8CDE}" type="datetimeFigureOut">
              <a:rPr lang="en-US" smtClean="0"/>
              <a:t>7/5/2016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48674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9E86D-8633-4FD3-B665-E8FF483A8CDE}" type="datetimeFigureOut">
              <a:rPr lang="en-US" smtClean="0"/>
              <a:t>7/5/2016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403810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19E86D-8633-4FD3-B665-E8FF483A8CDE}" type="datetimeFigureOut">
              <a:rPr lang="en-US" smtClean="0"/>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390504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19E86D-8633-4FD3-B665-E8FF483A8CDE}" type="datetimeFigureOut">
              <a:rPr lang="en-US" smtClean="0"/>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D126-9B5C-41D8-9F81-3747DD81CA37}" type="slidenum">
              <a:rPr lang="en-US" smtClean="0"/>
              <a:t>‹#›</a:t>
            </a:fld>
            <a:endParaRPr lang="en-US"/>
          </a:p>
        </p:txBody>
      </p:sp>
    </p:spTree>
    <p:extLst>
      <p:ext uri="{BB962C8B-B14F-4D97-AF65-F5344CB8AC3E}">
        <p14:creationId xmlns:p14="http://schemas.microsoft.com/office/powerpoint/2010/main" val="61846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9E86D-8633-4FD3-B665-E8FF483A8CDE}" type="datetimeFigureOut">
              <a:rPr lang="en-US" smtClean="0"/>
              <a:t>7/5/2016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3D126-9B5C-41D8-9F81-3747DD81CA37}" type="slidenum">
              <a:rPr lang="en-US" smtClean="0"/>
              <a:t>‹#›</a:t>
            </a:fld>
            <a:endParaRPr lang="en-US"/>
          </a:p>
        </p:txBody>
      </p:sp>
    </p:spTree>
    <p:extLst>
      <p:ext uri="{BB962C8B-B14F-4D97-AF65-F5344CB8AC3E}">
        <p14:creationId xmlns:p14="http://schemas.microsoft.com/office/powerpoint/2010/main" val="103094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archive.org/details/cardinalprincipl00natiuoft" TargetMode="External"/><Relationship Id="rId2" Type="http://schemas.openxmlformats.org/officeDocument/2006/relationships/hyperlink" Target="https://books.google.com/books?id=VT4uAAAAYAAJ&amp;printsec=frontcover&amp;dq=editions:gTv32pzapSYC&amp;hl=en&amp;sa=X&amp;ved=0ahUKEwiv_rGdqqrNAhUHkx4KHVr0CY0Q6AEIMTAE#v=onepage&amp;q&amp;f=false" TargetMode="External"/><Relationship Id="rId1" Type="http://schemas.openxmlformats.org/officeDocument/2006/relationships/slideLayout" Target="../slideLayouts/slideLayout4.xml"/><Relationship Id="rId5" Type="http://schemas.openxmlformats.org/officeDocument/2006/relationships/hyperlink" Target="https://archive.org/details/normalmusiccours00tuft" TargetMode="External"/><Relationship Id="rId4" Type="http://schemas.openxmlformats.org/officeDocument/2006/relationships/hyperlink" Target="https://archive.org/details/songgardenseries01mas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Progressive Education</a:t>
            </a:r>
          </a:p>
        </p:txBody>
      </p:sp>
      <p:sp>
        <p:nvSpPr>
          <p:cNvPr id="5" name="Text Placeholder 4"/>
          <p:cNvSpPr>
            <a:spLocks noGrp="1"/>
          </p:cNvSpPr>
          <p:nvPr>
            <p:ph type="subTitle" idx="1"/>
          </p:nvPr>
        </p:nvSpPr>
        <p:spPr/>
        <p:txBody>
          <a:bodyPr/>
          <a:lstStyle/>
          <a:p>
            <a:r>
              <a:rPr lang="en-US" dirty="0"/>
              <a:t>Class 1b</a:t>
            </a:r>
          </a:p>
        </p:txBody>
      </p:sp>
    </p:spTree>
    <p:extLst>
      <p:ext uri="{BB962C8B-B14F-4D97-AF65-F5344CB8AC3E}">
        <p14:creationId xmlns:p14="http://schemas.microsoft.com/office/powerpoint/2010/main" val="332646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Progressive Era Developments in Music Ed</a:t>
            </a:r>
          </a:p>
        </p:txBody>
      </p:sp>
      <p:sp>
        <p:nvSpPr>
          <p:cNvPr id="3" name="Content Placeholder 2"/>
          <p:cNvSpPr>
            <a:spLocks noGrp="1"/>
          </p:cNvSpPr>
          <p:nvPr>
            <p:ph sz="half" idx="1"/>
          </p:nvPr>
        </p:nvSpPr>
        <p:spPr/>
        <p:txBody>
          <a:bodyPr>
            <a:normAutofit fontScale="92500" lnSpcReduction="10000"/>
          </a:bodyPr>
          <a:lstStyle/>
          <a:p>
            <a:r>
              <a:rPr lang="en-US" dirty="0"/>
              <a:t>School Bands &amp; Orchestras</a:t>
            </a:r>
          </a:p>
          <a:p>
            <a:pPr lvl="1"/>
            <a:r>
              <a:rPr lang="en-US" dirty="0"/>
              <a:t>Vocational training</a:t>
            </a:r>
          </a:p>
          <a:p>
            <a:pPr lvl="1"/>
            <a:r>
              <a:rPr lang="en-US" dirty="0"/>
              <a:t>Community/school functions</a:t>
            </a:r>
          </a:p>
          <a:p>
            <a:pPr lvl="1"/>
            <a:r>
              <a:rPr lang="en-US" dirty="0"/>
              <a:t>Development of class teaching (social efficiency)</a:t>
            </a:r>
          </a:p>
          <a:p>
            <a:r>
              <a:rPr lang="en-US" dirty="0"/>
              <a:t>Music Appreciation</a:t>
            </a:r>
          </a:p>
          <a:p>
            <a:pPr lvl="1"/>
            <a:r>
              <a:rPr lang="en-US" dirty="0"/>
              <a:t>Advent of Technology</a:t>
            </a:r>
          </a:p>
          <a:p>
            <a:pPr lvl="1"/>
            <a:r>
              <a:rPr lang="en-US" dirty="0"/>
              <a:t>Sight singing overemphasized</a:t>
            </a:r>
          </a:p>
          <a:p>
            <a:pPr lvl="1"/>
            <a:r>
              <a:rPr lang="en-US" dirty="0"/>
              <a:t>Listening developed intellect/love of Music</a:t>
            </a:r>
          </a:p>
          <a:p>
            <a:pPr lvl="1"/>
            <a:r>
              <a:rPr lang="en-US" dirty="0"/>
              <a:t>Combat Evils of Jazz</a:t>
            </a:r>
          </a:p>
          <a:p>
            <a:r>
              <a:rPr lang="en-US" dirty="0"/>
              <a:t>Class Piano</a:t>
            </a:r>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039" y="1383143"/>
            <a:ext cx="5866824" cy="5474858"/>
          </a:xfrm>
          <a:prstGeom prst="rect">
            <a:avLst/>
          </a:prstGeom>
        </p:spPr>
      </p:pic>
      <p:sp>
        <p:nvSpPr>
          <p:cNvPr id="6" name="TextBox 5"/>
          <p:cNvSpPr txBox="1"/>
          <p:nvPr/>
        </p:nvSpPr>
        <p:spPr>
          <a:xfrm>
            <a:off x="3995173" y="6390481"/>
            <a:ext cx="2413866" cy="369332"/>
          </a:xfrm>
          <a:prstGeom prst="rect">
            <a:avLst/>
          </a:prstGeom>
          <a:noFill/>
        </p:spPr>
        <p:txBody>
          <a:bodyPr wrap="none" rtlCol="0">
            <a:spAutoFit/>
          </a:bodyPr>
          <a:lstStyle/>
          <a:p>
            <a:r>
              <a:rPr lang="en-US" i="1" dirty="0"/>
              <a:t>Presto</a:t>
            </a:r>
            <a:r>
              <a:rPr lang="en-US" dirty="0"/>
              <a:t>, June 1930, p. 14</a:t>
            </a:r>
          </a:p>
        </p:txBody>
      </p:sp>
    </p:spTree>
    <p:extLst>
      <p:ext uri="{BB962C8B-B14F-4D97-AF65-F5344CB8AC3E}">
        <p14:creationId xmlns:p14="http://schemas.microsoft.com/office/powerpoint/2010/main" val="278933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8"/>
            <a:ext cx="4453214" cy="2879725"/>
          </a:xfrm>
        </p:spPr>
        <p:txBody>
          <a:bodyPr/>
          <a:lstStyle/>
          <a:p>
            <a:r>
              <a:rPr lang="en-US" dirty="0"/>
              <a:t>Sputnik &amp; </a:t>
            </a:r>
            <a:r>
              <a:rPr lang="en-US" dirty="0" err="1"/>
              <a:t>MEAE</a:t>
            </a:r>
            <a:endParaRPr lang="en-US" dirty="0"/>
          </a:p>
        </p:txBody>
      </p:sp>
      <p:sp>
        <p:nvSpPr>
          <p:cNvPr id="6" name="Text Placeholder 5"/>
          <p:cNvSpPr>
            <a:spLocks noGrp="1"/>
          </p:cNvSpPr>
          <p:nvPr>
            <p:ph type="body" idx="1"/>
          </p:nvPr>
        </p:nvSpPr>
        <p:spPr/>
        <p:txBody>
          <a:bodyPr/>
          <a:lstStyle/>
          <a:p>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538" t="11632" r="5985" b="10034"/>
          <a:stretch/>
        </p:blipFill>
        <p:spPr>
          <a:xfrm>
            <a:off x="4912410" y="166163"/>
            <a:ext cx="7117404" cy="346626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532" t="25517" r="4812" b="8955"/>
          <a:stretch/>
        </p:blipFill>
        <p:spPr>
          <a:xfrm>
            <a:off x="4210319" y="3573710"/>
            <a:ext cx="7710437" cy="3134996"/>
          </a:xfrm>
          <a:prstGeom prst="rect">
            <a:avLst/>
          </a:prstGeom>
        </p:spPr>
      </p:pic>
    </p:spTree>
    <p:extLst>
      <p:ext uri="{BB962C8B-B14F-4D97-AF65-F5344CB8AC3E}">
        <p14:creationId xmlns:p14="http://schemas.microsoft.com/office/powerpoint/2010/main" val="68412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Reactions to Sputnik</a:t>
            </a:r>
          </a:p>
        </p:txBody>
      </p:sp>
      <p:sp>
        <p:nvSpPr>
          <p:cNvPr id="5" name="Content Placeholder 4"/>
          <p:cNvSpPr>
            <a:spLocks noGrp="1"/>
          </p:cNvSpPr>
          <p:nvPr>
            <p:ph idx="1"/>
          </p:nvPr>
        </p:nvSpPr>
        <p:spPr/>
        <p:txBody>
          <a:bodyPr/>
          <a:lstStyle/>
          <a:p>
            <a:r>
              <a:rPr lang="en-US" dirty="0"/>
              <a:t>US Education to Blame</a:t>
            </a:r>
          </a:p>
          <a:p>
            <a:r>
              <a:rPr lang="en-US" dirty="0"/>
              <a:t>More STEM</a:t>
            </a:r>
          </a:p>
          <a:p>
            <a:r>
              <a:rPr lang="en-US" dirty="0"/>
              <a:t>What about my job? (arts teachers)</a:t>
            </a:r>
          </a:p>
          <a:p>
            <a:r>
              <a:rPr lang="en-US" dirty="0"/>
              <a:t>BUT I found:</a:t>
            </a:r>
          </a:p>
          <a:p>
            <a:pPr lvl="1"/>
            <a:r>
              <a:rPr lang="en-US" dirty="0"/>
              <a:t>Not cuts resulting from more STEM</a:t>
            </a:r>
          </a:p>
          <a:p>
            <a:pPr lvl="1"/>
            <a:r>
              <a:rPr lang="en-US" dirty="0"/>
              <a:t>No calls for cuts in the arts</a:t>
            </a:r>
          </a:p>
          <a:p>
            <a:pPr lvl="1"/>
            <a:r>
              <a:rPr lang="en-US" dirty="0"/>
              <a:t>Much support for the arts from </a:t>
            </a:r>
            <a:r>
              <a:rPr lang="en-US" dirty="0" err="1"/>
              <a:t>NASSP</a:t>
            </a:r>
            <a:endParaRPr lang="en-US" dirty="0"/>
          </a:p>
          <a:p>
            <a:pPr lvl="1"/>
            <a:r>
              <a:rPr lang="en-US" dirty="0"/>
              <a:t>Was this threat (and some today) real?</a:t>
            </a:r>
          </a:p>
          <a:p>
            <a:r>
              <a:rPr lang="en-US" dirty="0"/>
              <a:t>What Sputnik did was cause discussion &amp; reflection on music </a:t>
            </a:r>
            <a:r>
              <a:rPr lang="en-US" dirty="0" err="1"/>
              <a:t>ed</a:t>
            </a:r>
            <a:endParaRPr lang="en-US" dirty="0"/>
          </a:p>
        </p:txBody>
      </p:sp>
      <p:pic>
        <p:nvPicPr>
          <p:cNvPr id="1026" name="Picture 2" descr="http://www.history.com/s3static/video-thumbnails/AETN-History_VMS/21/205/tdih-oct04-HD_still_624x3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80975" y="449066"/>
            <a:ext cx="4733739"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2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MENC</a:t>
            </a:r>
            <a:r>
              <a:rPr lang="en-US" dirty="0"/>
              <a:t> Leadership Meeting (Oct. 11-14, 1957)</a:t>
            </a:r>
          </a:p>
        </p:txBody>
      </p:sp>
      <p:sp>
        <p:nvSpPr>
          <p:cNvPr id="3" name="Content Placeholder 2"/>
          <p:cNvSpPr>
            <a:spLocks noGrp="1"/>
          </p:cNvSpPr>
          <p:nvPr>
            <p:ph sz="half" idx="1"/>
          </p:nvPr>
        </p:nvSpPr>
        <p:spPr/>
        <p:txBody>
          <a:bodyPr>
            <a:normAutofit fontScale="92500" lnSpcReduction="10000"/>
          </a:bodyPr>
          <a:lstStyle/>
          <a:p>
            <a:r>
              <a:rPr lang="en-US" dirty="0"/>
              <a:t>Self-imposed self-evaluation-"a reassessment of music education in its contribution to general education in the light of present practices, present needs, and results.“</a:t>
            </a:r>
          </a:p>
          <a:p>
            <a:r>
              <a:rPr lang="en-US" dirty="0"/>
              <a:t>Held at </a:t>
            </a:r>
            <a:r>
              <a:rPr lang="en-US" dirty="0" err="1"/>
              <a:t>MENC</a:t>
            </a:r>
            <a:r>
              <a:rPr lang="en-US" dirty="0"/>
              <a:t> Headquarter in Washington DC</a:t>
            </a:r>
          </a:p>
          <a:p>
            <a:r>
              <a:rPr lang="en-US" dirty="0"/>
              <a:t>During cold war just after the Sputnik launch (Oct. 4, 1957)</a:t>
            </a:r>
          </a:p>
        </p:txBody>
      </p:sp>
      <p:sp>
        <p:nvSpPr>
          <p:cNvPr id="4" name="Content Placeholder 3"/>
          <p:cNvSpPr>
            <a:spLocks noGrp="1"/>
          </p:cNvSpPr>
          <p:nvPr>
            <p:ph sz="half" idx="2"/>
          </p:nvPr>
        </p:nvSpPr>
        <p:spPr/>
        <p:txBody>
          <a:bodyPr>
            <a:normAutofit fontScale="92500" lnSpcReduction="10000"/>
          </a:bodyPr>
          <a:lstStyle/>
          <a:p>
            <a:r>
              <a:rPr lang="en-US" dirty="0"/>
              <a:t>“What are the principal needs, what should be the next steps, what should be the goals?”</a:t>
            </a:r>
          </a:p>
          <a:p>
            <a:r>
              <a:rPr lang="en-US" dirty="0"/>
              <a:t>“Inventory of our beliefs regarding: (a) Music, its place and function in general education. (b) What music education should do for children, youth and adults of all varying degrees of musical interest and ability. (c) How music education should function to fulfill most adequately its purposes with human beings.”</a:t>
            </a:r>
          </a:p>
        </p:txBody>
      </p:sp>
    </p:spTree>
    <p:extLst>
      <p:ext uri="{BB962C8B-B14F-4D97-AF65-F5344CB8AC3E}">
        <p14:creationId xmlns:p14="http://schemas.microsoft.com/office/powerpoint/2010/main" val="351590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MENC</a:t>
            </a:r>
            <a:r>
              <a:rPr lang="en-US" dirty="0"/>
              <a:t> Leadership Meeting (Oct. 11-14, 1957)</a:t>
            </a:r>
          </a:p>
        </p:txBody>
      </p:sp>
      <p:sp>
        <p:nvSpPr>
          <p:cNvPr id="3" name="Content Placeholder 2"/>
          <p:cNvSpPr>
            <a:spLocks noGrp="1"/>
          </p:cNvSpPr>
          <p:nvPr>
            <p:ph sz="half" idx="1"/>
          </p:nvPr>
        </p:nvSpPr>
        <p:spPr/>
        <p:txBody>
          <a:bodyPr>
            <a:normAutofit fontScale="70000" lnSpcReduction="20000"/>
          </a:bodyPr>
          <a:lstStyle/>
          <a:p>
            <a:r>
              <a:rPr lang="en-US" dirty="0"/>
              <a:t>Expressed concern for music teaching as a profession (threats from STEM)</a:t>
            </a:r>
          </a:p>
          <a:p>
            <a:r>
              <a:rPr lang="en-US" dirty="0"/>
              <a:t>Questioned quality &amp; value of performance ensemble repertoire</a:t>
            </a:r>
          </a:p>
          <a:p>
            <a:r>
              <a:rPr lang="en-US" dirty="0"/>
              <a:t>Called for increased instruction of “recreation, light, easy-to-play instruments” for personalized use of leisure time</a:t>
            </a:r>
          </a:p>
          <a:p>
            <a:r>
              <a:rPr lang="en-US" dirty="0"/>
              <a:t>Less service oriented performance of instrumental groups</a:t>
            </a:r>
          </a:p>
          <a:p>
            <a:r>
              <a:rPr lang="en-US" dirty="0"/>
              <a:t>More research on music teaching and learning (JRME est. 1954) including historical research</a:t>
            </a:r>
          </a:p>
          <a:p>
            <a:r>
              <a:rPr lang="en-US" dirty="0"/>
              <a:t>Balanced Music Programs</a:t>
            </a:r>
          </a:p>
          <a:p>
            <a:r>
              <a:rPr lang="en-US" dirty="0"/>
              <a:t>Greater connection b/w Elem/Sec. programs</a:t>
            </a:r>
          </a:p>
        </p:txBody>
      </p:sp>
      <p:sp>
        <p:nvSpPr>
          <p:cNvPr id="4" name="Content Placeholder 3"/>
          <p:cNvSpPr>
            <a:spLocks noGrp="1"/>
          </p:cNvSpPr>
          <p:nvPr>
            <p:ph sz="half" idx="2"/>
          </p:nvPr>
        </p:nvSpPr>
        <p:spPr/>
        <p:txBody>
          <a:bodyPr>
            <a:normAutofit fontScale="70000" lnSpcReduction="20000"/>
          </a:bodyPr>
          <a:lstStyle/>
          <a:p>
            <a:r>
              <a:rPr lang="en-US" dirty="0"/>
              <a:t>“We should be developing a more musically-rounded teacher who can teach the balanced program in music education”</a:t>
            </a:r>
          </a:p>
          <a:p>
            <a:r>
              <a:rPr lang="en-US" dirty="0"/>
              <a:t>(a) In many school systems music education virtually disappears at the secondary school level. (b) Teachers are often in conflicts between community demands and school demands. This does not result in a satisfactory teaching experience. (c) There is imperative need for thinking together with school administrators and curriculum directors. (d) We often generalize too much about the values of music education. (e) Many music teaching materials in the elementary schools-i.e., the books follow similar and unoriginal formats. (f) Too many music teachers have learned a method and continue teaching a method, rather than attempting to meet today's opportunities</a:t>
            </a:r>
          </a:p>
        </p:txBody>
      </p:sp>
    </p:spTree>
    <p:extLst>
      <p:ext uri="{BB962C8B-B14F-4D97-AF65-F5344CB8AC3E}">
        <p14:creationId xmlns:p14="http://schemas.microsoft.com/office/powerpoint/2010/main" val="277830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Summits on Music Education</a:t>
            </a:r>
          </a:p>
        </p:txBody>
      </p:sp>
      <p:sp>
        <p:nvSpPr>
          <p:cNvPr id="3" name="Content Placeholder 2"/>
          <p:cNvSpPr>
            <a:spLocks noGrp="1"/>
          </p:cNvSpPr>
          <p:nvPr>
            <p:ph sz="half" idx="1"/>
          </p:nvPr>
        </p:nvSpPr>
        <p:spPr/>
        <p:txBody>
          <a:bodyPr>
            <a:normAutofit lnSpcReduction="10000"/>
          </a:bodyPr>
          <a:lstStyle/>
          <a:p>
            <a:r>
              <a:rPr lang="en-US" dirty="0"/>
              <a:t>Yale Seminar (1963)</a:t>
            </a:r>
          </a:p>
          <a:p>
            <a:pPr lvl="1"/>
            <a:r>
              <a:rPr lang="en-US" dirty="0"/>
              <a:t>Musicologists, pro musicians, non-music educators</a:t>
            </a:r>
          </a:p>
          <a:p>
            <a:pPr lvl="1"/>
            <a:r>
              <a:rPr lang="en-US" dirty="0"/>
              <a:t>Music Ed has not kept up w/ 20</a:t>
            </a:r>
            <a:r>
              <a:rPr lang="en-US" baseline="30000" dirty="0"/>
              <a:t>th</a:t>
            </a:r>
            <a:r>
              <a:rPr lang="en-US" dirty="0"/>
              <a:t> century music developments</a:t>
            </a:r>
          </a:p>
          <a:p>
            <a:pPr lvl="1"/>
            <a:r>
              <a:rPr lang="en-US" dirty="0"/>
              <a:t>Julliard Repertory Project</a:t>
            </a:r>
          </a:p>
          <a:p>
            <a:pPr lvl="2"/>
            <a:r>
              <a:rPr lang="en-US" dirty="0"/>
              <a:t>Collected authentic Western art and folk music for use in K-12 </a:t>
            </a:r>
            <a:r>
              <a:rPr lang="en-US" dirty="0" err="1"/>
              <a:t>ed</a:t>
            </a:r>
            <a:endParaRPr lang="en-US" dirty="0"/>
          </a:p>
          <a:p>
            <a:pPr lvl="2"/>
            <a:r>
              <a:rPr lang="en-US" dirty="0"/>
              <a:t>“Music educators obviously were not seeking authentic music of high quality that represented various periods and genres for their programs.” (Mark &amp; Gary, 2007)</a:t>
            </a:r>
          </a:p>
        </p:txBody>
      </p:sp>
      <p:sp>
        <p:nvSpPr>
          <p:cNvPr id="4" name="Content Placeholder 3"/>
          <p:cNvSpPr>
            <a:spLocks noGrp="1"/>
          </p:cNvSpPr>
          <p:nvPr>
            <p:ph sz="half" idx="2"/>
          </p:nvPr>
        </p:nvSpPr>
        <p:spPr/>
        <p:txBody>
          <a:bodyPr>
            <a:normAutofit lnSpcReduction="10000"/>
          </a:bodyPr>
          <a:lstStyle/>
          <a:p>
            <a:endParaRPr lang="en-US" dirty="0"/>
          </a:p>
          <a:p>
            <a:endParaRPr lang="en-US" dirty="0"/>
          </a:p>
        </p:txBody>
      </p:sp>
      <p:pic>
        <p:nvPicPr>
          <p:cNvPr id="1026" name="Picture 2" descr="http://music.yale.edu/wp-content/uploads/2013/03/sterling-library-home-1200x5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978393" y="2017526"/>
            <a:ext cx="4375407" cy="33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63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Summits on Music Education</a:t>
            </a:r>
          </a:p>
        </p:txBody>
      </p:sp>
      <p:sp>
        <p:nvSpPr>
          <p:cNvPr id="3" name="Content Placeholder 2"/>
          <p:cNvSpPr>
            <a:spLocks noGrp="1"/>
          </p:cNvSpPr>
          <p:nvPr>
            <p:ph sz="half" idx="1"/>
          </p:nvPr>
        </p:nvSpPr>
        <p:spPr/>
        <p:txBody>
          <a:bodyPr>
            <a:normAutofit/>
          </a:bodyPr>
          <a:lstStyle/>
          <a:p>
            <a:r>
              <a:rPr lang="en-US" dirty="0" err="1"/>
              <a:t>Tanglewood</a:t>
            </a:r>
            <a:r>
              <a:rPr lang="en-US" dirty="0"/>
              <a:t> Symposium (1967)</a:t>
            </a:r>
          </a:p>
          <a:p>
            <a:pPr lvl="1"/>
            <a:r>
              <a:rPr lang="en-US" dirty="0"/>
              <a:t>How can music education be more useful to American society?</a:t>
            </a:r>
          </a:p>
          <a:p>
            <a:pPr lvl="1"/>
            <a:r>
              <a:rPr lang="en-US" dirty="0"/>
              <a:t>Response to Yale Seminar</a:t>
            </a:r>
          </a:p>
          <a:p>
            <a:pPr lvl="2"/>
            <a:r>
              <a:rPr lang="en-US" dirty="0"/>
              <a:t>Similar recommendations</a:t>
            </a:r>
          </a:p>
          <a:p>
            <a:pPr lvl="2"/>
            <a:r>
              <a:rPr lang="en-US" dirty="0"/>
              <a:t>Increased access for underserved populations &amp; special learners</a:t>
            </a:r>
          </a:p>
          <a:p>
            <a:pPr lvl="2"/>
            <a:r>
              <a:rPr lang="en-US" dirty="0"/>
              <a:t>More diversified music teacher education</a:t>
            </a:r>
          </a:p>
          <a:p>
            <a:pPr lvl="2"/>
            <a:r>
              <a:rPr lang="en-US" dirty="0"/>
              <a:t>Led to goals &amp; objectives project (1969)</a:t>
            </a:r>
          </a:p>
        </p:txBody>
      </p:sp>
      <p:sp>
        <p:nvSpPr>
          <p:cNvPr id="4" name="Content Placeholder 3"/>
          <p:cNvSpPr>
            <a:spLocks noGrp="1"/>
          </p:cNvSpPr>
          <p:nvPr>
            <p:ph sz="half" idx="2"/>
          </p:nvPr>
        </p:nvSpPr>
        <p:spPr/>
        <p:txBody>
          <a:bodyPr>
            <a:normAutofit/>
          </a:bodyPr>
          <a:lstStyle/>
          <a:p>
            <a:r>
              <a:rPr lang="en-US" dirty="0"/>
              <a:t>Vision 20/20: The </a:t>
            </a:r>
            <a:r>
              <a:rPr lang="en-US" dirty="0" err="1"/>
              <a:t>Housewright</a:t>
            </a:r>
            <a:r>
              <a:rPr lang="en-US" dirty="0"/>
              <a:t> Symposium on Music Education (1999)</a:t>
            </a:r>
          </a:p>
          <a:p>
            <a:pPr lvl="1"/>
            <a:r>
              <a:rPr lang="en-US" dirty="0"/>
              <a:t>FL State University</a:t>
            </a:r>
          </a:p>
          <a:p>
            <a:pPr lvl="1"/>
            <a:r>
              <a:rPr lang="en-US" dirty="0"/>
              <a:t>Papers asking question on the future of Music Ed.</a:t>
            </a:r>
          </a:p>
          <a:p>
            <a:pPr lvl="1"/>
            <a:r>
              <a:rPr lang="en-US" dirty="0"/>
              <a:t>12 agreements resulted (Mark &amp; Gary, p. 450)</a:t>
            </a:r>
          </a:p>
        </p:txBody>
      </p:sp>
    </p:spTree>
    <p:extLst>
      <p:ext uri="{BB962C8B-B14F-4D97-AF65-F5344CB8AC3E}">
        <p14:creationId xmlns:p14="http://schemas.microsoft.com/office/powerpoint/2010/main" val="393838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Education as Aesthetic Education (</a:t>
            </a:r>
            <a:r>
              <a:rPr lang="en-US" dirty="0" err="1"/>
              <a:t>MEAE</a:t>
            </a:r>
            <a:r>
              <a:rPr lang="en-US" dirty="0"/>
              <a:t>) (1958[?] – present)</a:t>
            </a:r>
          </a:p>
        </p:txBody>
      </p:sp>
      <p:sp>
        <p:nvSpPr>
          <p:cNvPr id="3" name="Content Placeholder 2"/>
          <p:cNvSpPr>
            <a:spLocks noGrp="1"/>
          </p:cNvSpPr>
          <p:nvPr>
            <p:ph sz="half" idx="1"/>
          </p:nvPr>
        </p:nvSpPr>
        <p:spPr/>
        <p:txBody>
          <a:bodyPr>
            <a:normAutofit fontScale="70000" lnSpcReduction="20000"/>
          </a:bodyPr>
          <a:lstStyle/>
          <a:p>
            <a:pPr marL="228600" lvl="1">
              <a:spcBef>
                <a:spcPts val="1000"/>
              </a:spcBef>
            </a:pPr>
            <a:r>
              <a:rPr lang="en-US" altLang="en-US" sz="2800" dirty="0"/>
              <a:t>The purpose of MEd is to teach people to </a:t>
            </a:r>
            <a:r>
              <a:rPr lang="en-US" altLang="en-US" sz="2800" u="sng" dirty="0"/>
              <a:t>perceive</a:t>
            </a:r>
            <a:r>
              <a:rPr lang="en-US" altLang="en-US" sz="2800" dirty="0"/>
              <a:t> expressive elements at deeper and deeper levels so that they will understand a (hopefully) come to value a </a:t>
            </a:r>
            <a:r>
              <a:rPr lang="en-US" altLang="en-US" sz="2800" u="sng" dirty="0"/>
              <a:t>wide range </a:t>
            </a:r>
            <a:r>
              <a:rPr lang="en-US" altLang="en-US" sz="2800" dirty="0"/>
              <a:t>of music. “The development of sensitivity to aesthetic qualities of things.”</a:t>
            </a:r>
          </a:p>
          <a:p>
            <a:r>
              <a:rPr lang="en-US" dirty="0"/>
              <a:t>Emphasis on listening, analysis, Western art music, context</a:t>
            </a:r>
          </a:p>
          <a:p>
            <a:r>
              <a:rPr lang="en-US" dirty="0"/>
              <a:t>Evolved over last 60 years to embrace importance of musical context &amp; value of performance education</a:t>
            </a:r>
          </a:p>
          <a:p>
            <a:r>
              <a:rPr lang="en-US" dirty="0"/>
              <a:t>Not an outdated approach</a:t>
            </a:r>
          </a:p>
          <a:p>
            <a:pPr lvl="1"/>
            <a:r>
              <a:rPr lang="en-US" dirty="0"/>
              <a:t>Comprehensive Musicianship through Performance</a:t>
            </a:r>
          </a:p>
          <a:p>
            <a:pPr lvl="1"/>
            <a:r>
              <a:rPr lang="en-US" i="1" dirty="0"/>
              <a:t>Teaching Music through Performance</a:t>
            </a:r>
            <a:r>
              <a:rPr lang="en-US" dirty="0"/>
              <a:t> series</a:t>
            </a:r>
          </a:p>
          <a:p>
            <a:pPr lvl="1"/>
            <a:r>
              <a:rPr lang="en-US" i="1" dirty="0"/>
              <a:t>Journal of Aesthetic Education</a:t>
            </a:r>
          </a:p>
        </p:txBody>
      </p:sp>
      <p:sp>
        <p:nvSpPr>
          <p:cNvPr id="4" name="Content Placeholder 3"/>
          <p:cNvSpPr>
            <a:spLocks noGrp="1"/>
          </p:cNvSpPr>
          <p:nvPr>
            <p:ph sz="half" idx="2"/>
          </p:nvPr>
        </p:nvSpPr>
        <p:spPr/>
        <p:txBody>
          <a:bodyPr>
            <a:normAutofit fontScale="70000" lnSpcReduction="20000"/>
          </a:bodyPr>
          <a:lstStyle/>
          <a:p>
            <a:r>
              <a:rPr lang="en-US" i="1" dirty="0"/>
              <a:t>Music Appreciation in the School Room</a:t>
            </a:r>
            <a:r>
              <a:rPr lang="en-US" dirty="0"/>
              <a:t>[?] (1926)</a:t>
            </a:r>
          </a:p>
          <a:p>
            <a:r>
              <a:rPr lang="en-US" i="1" dirty="0"/>
              <a:t>Basic Concepts in Music Education </a:t>
            </a:r>
            <a:r>
              <a:rPr lang="en-US" dirty="0"/>
              <a:t>(</a:t>
            </a:r>
            <a:r>
              <a:rPr lang="en-US" dirty="0" err="1"/>
              <a:t>NSSE</a:t>
            </a:r>
            <a:r>
              <a:rPr lang="en-US" dirty="0"/>
              <a:t>, 1958)</a:t>
            </a:r>
          </a:p>
          <a:p>
            <a:pPr lvl="1"/>
            <a:r>
              <a:rPr lang="en-US" dirty="0"/>
              <a:t>“A Realistic Philosophy of Music Education (Harry S. </a:t>
            </a:r>
            <a:r>
              <a:rPr lang="en-US" dirty="0" err="1"/>
              <a:t>Broudy</a:t>
            </a:r>
            <a:r>
              <a:rPr lang="en-US" dirty="0"/>
              <a:t>)</a:t>
            </a:r>
          </a:p>
          <a:p>
            <a:r>
              <a:rPr lang="en-US" i="1" dirty="0"/>
              <a:t>Foundations &amp; Principles of Music Education </a:t>
            </a:r>
            <a:r>
              <a:rPr lang="en-US" dirty="0"/>
              <a:t>(Leonard &amp; House, 1959, 1972)</a:t>
            </a:r>
          </a:p>
          <a:p>
            <a:r>
              <a:rPr lang="en-US" i="1" dirty="0"/>
              <a:t>Philosophy of Music Education </a:t>
            </a:r>
            <a:r>
              <a:rPr lang="en-US" dirty="0"/>
              <a:t>(Reimer, 1970, 1989, 2003)</a:t>
            </a:r>
          </a:p>
        </p:txBody>
      </p:sp>
      <p:pic>
        <p:nvPicPr>
          <p:cNvPr id="1032" name="Picture 8" descr="https://encrypted-tbn2.gstatic.com/images?q=tbn:ANd9GcSWBkjwPWkIJ6tp4sCCDfnq1WN0c9pgBeeSsG3rowo5YnSJDwy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241" y="4596714"/>
            <a:ext cx="1815218" cy="21706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giamusic.com/products/images/G-65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79921" y="4477266"/>
            <a:ext cx="1637290" cy="22901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3.amazonaws.com/cicmusic/production/wp-content/uploads/2015/01/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890422" y="78002"/>
            <a:ext cx="1227438" cy="176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a:t>What is Music According to MEAE</a:t>
            </a:r>
          </a:p>
        </p:txBody>
      </p:sp>
      <p:sp>
        <p:nvSpPr>
          <p:cNvPr id="7171" name="Rectangle 3"/>
          <p:cNvSpPr>
            <a:spLocks noGrp="1" noChangeArrowheads="1"/>
          </p:cNvSpPr>
          <p:nvPr>
            <p:ph type="body" idx="1"/>
          </p:nvPr>
        </p:nvSpPr>
        <p:spPr/>
        <p:txBody>
          <a:bodyPr>
            <a:normAutofit/>
          </a:bodyPr>
          <a:lstStyle/>
          <a:p>
            <a:pPr eaLnBrk="1" hangingPunct="1"/>
            <a:r>
              <a:rPr lang="en-US" altLang="en-US" dirty="0"/>
              <a:t>One Philosophical approach to Music ed.</a:t>
            </a:r>
          </a:p>
          <a:p>
            <a:pPr lvl="1" eaLnBrk="1" hangingPunct="1"/>
            <a:r>
              <a:rPr lang="en-US" altLang="en-US" dirty="0"/>
              <a:t>What is music = object</a:t>
            </a:r>
          </a:p>
          <a:p>
            <a:pPr lvl="1" eaLnBrk="1" hangingPunct="1"/>
            <a:r>
              <a:rPr lang="en-US" altLang="en-US" dirty="0"/>
              <a:t>Music reflects and embodies the emotions of everyday life (tension/release, conflict/resolution, ebb/flow, moves through time</a:t>
            </a:r>
          </a:p>
          <a:p>
            <a:pPr lvl="1" eaLnBrk="1" hangingPunct="1"/>
            <a:r>
              <a:rPr lang="en-US" altLang="en-US" dirty="0"/>
              <a:t>Music is connected to everyday life</a:t>
            </a:r>
          </a:p>
          <a:p>
            <a:pPr lvl="1" eaLnBrk="1" hangingPunct="1"/>
            <a:r>
              <a:rPr lang="en-US" altLang="en-US" dirty="0"/>
              <a:t>Meaning/value is internal but influenced from outside of the music – context</a:t>
            </a:r>
          </a:p>
          <a:p>
            <a:pPr eaLnBrk="1" hangingPunct="1"/>
            <a:r>
              <a:rPr lang="en-US" altLang="en-US" dirty="0"/>
              <a:t>Responding to music is an aesthetic experience</a:t>
            </a:r>
          </a:p>
          <a:p>
            <a:pPr lvl="1"/>
            <a:r>
              <a:rPr lang="en-US" dirty="0"/>
              <a:t>“An aesthetic experience is one in which your senses are operating at their peak,  when you are present in the current moment, when you are resonating with the excitement of this thing that you are experiencing, when you are fully alive.” Sir Ken Robinson</a:t>
            </a:r>
            <a:endParaRPr lang="en-US" altLang="en-US" dirty="0"/>
          </a:p>
        </p:txBody>
      </p:sp>
      <p:pic>
        <p:nvPicPr>
          <p:cNvPr id="1638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015" y="156948"/>
            <a:ext cx="3810624" cy="238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24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5059" y="228600"/>
            <a:ext cx="9145116" cy="990600"/>
          </a:xfrm>
        </p:spPr>
        <p:txBody>
          <a:bodyPr>
            <a:normAutofit/>
          </a:bodyPr>
          <a:lstStyle/>
          <a:p>
            <a:r>
              <a:rPr lang="en-US" altLang="en-US" dirty="0"/>
              <a:t>Quote</a:t>
            </a:r>
          </a:p>
        </p:txBody>
      </p:sp>
      <p:sp>
        <p:nvSpPr>
          <p:cNvPr id="18435" name="Content Placeholder 2"/>
          <p:cNvSpPr>
            <a:spLocks noGrp="1"/>
          </p:cNvSpPr>
          <p:nvPr>
            <p:ph sz="quarter" idx="1"/>
          </p:nvPr>
        </p:nvSpPr>
        <p:spPr>
          <a:xfrm>
            <a:off x="1145059" y="1600200"/>
            <a:ext cx="9145116" cy="4495800"/>
          </a:xfrm>
        </p:spPr>
        <p:txBody>
          <a:bodyPr/>
          <a:lstStyle/>
          <a:p>
            <a:r>
              <a:rPr lang="en-US" altLang="en-US" sz="4000" dirty="0"/>
              <a:t>"When you think about the purposes of education, there are three[.] "We're preparing kids for jobs. We're preparing them to be citizens. And we're teaching them to be human beings who can enjoy the deeper forms of beauty. The third is as important as the other two." Tom Horne – AZ State Supt. of Public Instruction</a:t>
            </a:r>
          </a:p>
        </p:txBody>
      </p:sp>
    </p:spTree>
    <p:extLst>
      <p:ext uri="{BB962C8B-B14F-4D97-AF65-F5344CB8AC3E}">
        <p14:creationId xmlns:p14="http://schemas.microsoft.com/office/powerpoint/2010/main" val="262556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z="4800" dirty="0">
                <a:latin typeface="+mn-lt"/>
              </a:rPr>
              <a:t>The “Status Quo” in Education (Late 1800s)</a:t>
            </a:r>
          </a:p>
        </p:txBody>
      </p:sp>
      <p:sp>
        <p:nvSpPr>
          <p:cNvPr id="10243" name="Rectangle 3"/>
          <p:cNvSpPr>
            <a:spLocks noGrp="1" noChangeArrowheads="1"/>
          </p:cNvSpPr>
          <p:nvPr>
            <p:ph idx="1"/>
          </p:nvPr>
        </p:nvSpPr>
        <p:spPr/>
        <p:txBody>
          <a:bodyPr>
            <a:normAutofit lnSpcReduction="10000"/>
          </a:bodyPr>
          <a:lstStyle/>
          <a:p>
            <a:pPr>
              <a:lnSpc>
                <a:spcPct val="90000"/>
              </a:lnSpc>
            </a:pPr>
            <a:r>
              <a:rPr lang="en-US" altLang="en-US" dirty="0"/>
              <a:t>The Doctrine of Mental Discipline</a:t>
            </a:r>
          </a:p>
          <a:p>
            <a:pPr lvl="1">
              <a:lnSpc>
                <a:spcPct val="90000"/>
              </a:lnSpc>
            </a:pPr>
            <a:r>
              <a:rPr lang="en-US" altLang="en-US" dirty="0"/>
              <a:t>Plato’s Theory of Forms</a:t>
            </a:r>
          </a:p>
          <a:p>
            <a:pPr lvl="2">
              <a:lnSpc>
                <a:spcPct val="90000"/>
              </a:lnSpc>
            </a:pPr>
            <a:r>
              <a:rPr lang="en-US" altLang="en-US" dirty="0"/>
              <a:t>The world of ideas (forms) leads to perfect Truth and Good. It is eternal</a:t>
            </a:r>
          </a:p>
          <a:p>
            <a:pPr lvl="2">
              <a:lnSpc>
                <a:spcPct val="90000"/>
              </a:lnSpc>
            </a:pPr>
            <a:r>
              <a:rPr lang="en-US" altLang="en-US" dirty="0"/>
              <a:t>The material world is imperfect and constantly changing</a:t>
            </a:r>
          </a:p>
          <a:p>
            <a:pPr lvl="1">
              <a:lnSpc>
                <a:spcPct val="90000"/>
              </a:lnSpc>
            </a:pPr>
            <a:r>
              <a:rPr lang="en-US" altLang="en-US" dirty="0"/>
              <a:t>Certain subjects had the ability to strengthen</a:t>
            </a:r>
          </a:p>
          <a:p>
            <a:pPr lvl="2">
              <a:lnSpc>
                <a:spcPct val="90000"/>
              </a:lnSpc>
            </a:pPr>
            <a:r>
              <a:rPr lang="en-US" altLang="en-US" dirty="0"/>
              <a:t>Memory, Reasoning, Will power, Imagination, Character</a:t>
            </a:r>
          </a:p>
          <a:p>
            <a:pPr lvl="1">
              <a:lnSpc>
                <a:spcPct val="90000"/>
              </a:lnSpc>
            </a:pPr>
            <a:r>
              <a:rPr lang="en-US" altLang="en-US" dirty="0"/>
              <a:t>Metaphor- the mind is like a muscle- it needs the right kind of exercise.</a:t>
            </a:r>
          </a:p>
          <a:p>
            <a:r>
              <a:rPr lang="en-US" altLang="en-US" dirty="0"/>
              <a:t>High School Curriculum (the world of ideas)</a:t>
            </a:r>
          </a:p>
          <a:p>
            <a:pPr lvl="1"/>
            <a:r>
              <a:rPr lang="en-US" altLang="en-US" dirty="0"/>
              <a:t>The Classics: Greek, Latin, Great Literature</a:t>
            </a:r>
          </a:p>
          <a:p>
            <a:pPr lvl="1"/>
            <a:r>
              <a:rPr lang="en-US" altLang="en-US" dirty="0"/>
              <a:t>The Trivium: Grammar, rhetoric, logic</a:t>
            </a:r>
          </a:p>
          <a:p>
            <a:pPr lvl="1"/>
            <a:r>
              <a:rPr lang="en-US" altLang="en-US" dirty="0"/>
              <a:t>The </a:t>
            </a:r>
            <a:r>
              <a:rPr lang="en-US" altLang="en-US" dirty="0" err="1"/>
              <a:t>Quadrivium</a:t>
            </a:r>
            <a:r>
              <a:rPr lang="en-US" altLang="en-US" dirty="0"/>
              <a:t>: Arithmetic, Geometry, Astronomy, Music</a:t>
            </a:r>
          </a:p>
          <a:p>
            <a:pPr lvl="1">
              <a:lnSpc>
                <a:spcPct val="90000"/>
              </a:lnSpc>
            </a:pPr>
            <a:endParaRPr lang="en-US" altLang="en-US" dirty="0"/>
          </a:p>
        </p:txBody>
      </p:sp>
    </p:spTree>
    <p:extLst>
      <p:ext uri="{BB962C8B-B14F-4D97-AF65-F5344CB8AC3E}">
        <p14:creationId xmlns:p14="http://schemas.microsoft.com/office/powerpoint/2010/main" val="681972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 calcmode="lin" valueType="num">
                                      <p:cBhvr additive="base">
                                        <p:cTn id="22"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 calcmode="lin" valueType="num">
                                      <p:cBhvr additive="base">
                                        <p:cTn id="27"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 calcmode="lin" valueType="num">
                                      <p:cBhvr additive="base">
                                        <p:cTn id="32"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 calcmode="lin" valueType="num">
                                      <p:cBhvr additive="base">
                                        <p:cTn id="37"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43">
                                            <p:txEl>
                                              <p:pRg st="7" end="7"/>
                                            </p:txEl>
                                          </p:spTgt>
                                        </p:tgtEl>
                                        <p:attrNameLst>
                                          <p:attrName>style.visibility</p:attrName>
                                        </p:attrNameLst>
                                      </p:cBhvr>
                                      <p:to>
                                        <p:strVal val="visible"/>
                                      </p:to>
                                    </p:set>
                                    <p:anim calcmode="lin" valueType="num">
                                      <p:cBhvr additive="base">
                                        <p:cTn id="43"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43">
                                            <p:txEl>
                                              <p:pRg st="8" end="8"/>
                                            </p:txEl>
                                          </p:spTgt>
                                        </p:tgtEl>
                                        <p:attrNameLst>
                                          <p:attrName>style.visibility</p:attrName>
                                        </p:attrNameLst>
                                      </p:cBhvr>
                                      <p:to>
                                        <p:strVal val="visible"/>
                                      </p:to>
                                    </p:set>
                                    <p:anim calcmode="lin" valueType="num">
                                      <p:cBhvr additive="base">
                                        <p:cTn id="49" dur="500" fill="hold"/>
                                        <p:tgtEl>
                                          <p:spTgt spid="1024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2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43">
                                            <p:txEl>
                                              <p:pRg st="9" end="9"/>
                                            </p:txEl>
                                          </p:spTgt>
                                        </p:tgtEl>
                                        <p:attrNameLst>
                                          <p:attrName>style.visibility</p:attrName>
                                        </p:attrNameLst>
                                      </p:cBhvr>
                                      <p:to>
                                        <p:strVal val="visible"/>
                                      </p:to>
                                    </p:set>
                                    <p:anim calcmode="lin" valueType="num">
                                      <p:cBhvr additive="base">
                                        <p:cTn id="55" dur="500" fill="hold"/>
                                        <p:tgtEl>
                                          <p:spTgt spid="1024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24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43">
                                            <p:txEl>
                                              <p:pRg st="10" end="10"/>
                                            </p:txEl>
                                          </p:spTgt>
                                        </p:tgtEl>
                                        <p:attrNameLst>
                                          <p:attrName>style.visibility</p:attrName>
                                        </p:attrNameLst>
                                      </p:cBhvr>
                                      <p:to>
                                        <p:strVal val="visible"/>
                                      </p:to>
                                    </p:set>
                                    <p:anim calcmode="lin" valueType="num">
                                      <p:cBhvr additive="base">
                                        <p:cTn id="61" dur="500" fill="hold"/>
                                        <p:tgtEl>
                                          <p:spTgt spid="1024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24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4"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r>
              <a:rPr lang="en-US" altLang="en-US"/>
              <a:t>Praxial Philosophy of Music Education</a:t>
            </a:r>
          </a:p>
        </p:txBody>
      </p:sp>
      <p:sp>
        <p:nvSpPr>
          <p:cNvPr id="11267" name="Rectangle 3"/>
          <p:cNvSpPr>
            <a:spLocks noGrp="1" noChangeArrowheads="1"/>
          </p:cNvSpPr>
          <p:nvPr>
            <p:ph type="subTitle" idx="1"/>
          </p:nvPr>
        </p:nvSpPr>
        <p:spPr/>
        <p:txBody>
          <a:bodyPr/>
          <a:lstStyle/>
          <a:p>
            <a:r>
              <a:rPr lang="en-US" altLang="en-US"/>
              <a:t>David Elliott (1995)</a:t>
            </a:r>
          </a:p>
          <a:p>
            <a:r>
              <a:rPr lang="en-US" altLang="en-US"/>
              <a:t>Music Matters: A New Philosophy of Music Education</a:t>
            </a:r>
          </a:p>
        </p:txBody>
      </p:sp>
    </p:spTree>
    <p:extLst>
      <p:ext uri="{BB962C8B-B14F-4D97-AF65-F5344CB8AC3E}">
        <p14:creationId xmlns:p14="http://schemas.microsoft.com/office/powerpoint/2010/main" val="1913372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Praxial</a:t>
            </a:r>
            <a:r>
              <a:rPr lang="en-US" dirty="0"/>
              <a:t> Music Education (mid 1980s – present)</a:t>
            </a:r>
          </a:p>
        </p:txBody>
      </p:sp>
      <p:sp>
        <p:nvSpPr>
          <p:cNvPr id="3" name="Content Placeholder 2"/>
          <p:cNvSpPr>
            <a:spLocks noGrp="1"/>
          </p:cNvSpPr>
          <p:nvPr>
            <p:ph sz="half" idx="1"/>
          </p:nvPr>
        </p:nvSpPr>
        <p:spPr/>
        <p:txBody>
          <a:bodyPr>
            <a:normAutofit fontScale="85000" lnSpcReduction="10000"/>
          </a:bodyPr>
          <a:lstStyle/>
          <a:p>
            <a:r>
              <a:rPr lang="en-US" dirty="0" err="1"/>
              <a:t>Praxial</a:t>
            </a:r>
            <a:r>
              <a:rPr lang="en-US" dirty="0"/>
              <a:t> comes from the word “praxis” = action embedded in and responsive to a specific context of effort.</a:t>
            </a:r>
          </a:p>
          <a:p>
            <a:r>
              <a:rPr lang="en-US" dirty="0"/>
              <a:t>Key idea: A full understanding of the nature and significance of music involves more than an understanding of pieces or works of music</a:t>
            </a:r>
          </a:p>
          <a:p>
            <a:r>
              <a:rPr lang="en-US" dirty="0"/>
              <a:t>Music as something humans do and make that is purposeful, contextual, and socially-embedded</a:t>
            </a:r>
          </a:p>
          <a:p>
            <a:r>
              <a:rPr lang="en-US" dirty="0"/>
              <a:t>Culturally specific traditions &amp; practices</a:t>
            </a:r>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2050" name="Picture 2" descr="http://www.davidelliottmusic.com/wp-content/gallery/snapshots-of-david-j-elliott/phot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340" y="1829574"/>
            <a:ext cx="2898259" cy="434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3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MEAE Inadequate</a:t>
            </a:r>
          </a:p>
        </p:txBody>
      </p:sp>
      <p:sp>
        <p:nvSpPr>
          <p:cNvPr id="12291" name="Content Placeholder 2"/>
          <p:cNvSpPr>
            <a:spLocks noGrp="1"/>
          </p:cNvSpPr>
          <p:nvPr>
            <p:ph sz="half" idx="1"/>
          </p:nvPr>
        </p:nvSpPr>
        <p:spPr/>
        <p:txBody>
          <a:bodyPr/>
          <a:lstStyle/>
          <a:p>
            <a:r>
              <a:rPr lang="en-US" altLang="en-US"/>
              <a:t>Music as “work” or “object” did not account for all types of music. Focused on Western music.</a:t>
            </a:r>
          </a:p>
          <a:p>
            <a:r>
              <a:rPr lang="en-US" altLang="en-US"/>
              <a:t>Music more than an object</a:t>
            </a:r>
          </a:p>
          <a:p>
            <a:r>
              <a:rPr lang="en-US" altLang="en-US"/>
              <a:t>Did not account for music participation</a:t>
            </a:r>
          </a:p>
          <a:p>
            <a:pPr lvl="1"/>
            <a:r>
              <a:rPr lang="en-US" altLang="en-US"/>
              <a:t>What are some examples of music that are primarily about participation rather than listening? </a:t>
            </a:r>
          </a:p>
        </p:txBody>
      </p:sp>
      <p:sp>
        <p:nvSpPr>
          <p:cNvPr id="2" name="Content Placeholder 1"/>
          <p:cNvSpPr>
            <a:spLocks noGrp="1"/>
          </p:cNvSpPr>
          <p:nvPr>
            <p:ph sz="half" idx="2"/>
          </p:nvPr>
        </p:nvSpPr>
        <p:spPr/>
        <p:txBody>
          <a:bodyPr/>
          <a:lstStyle/>
          <a:p>
            <a:endParaRPr lang="en-US"/>
          </a:p>
        </p:txBody>
      </p:sp>
      <p:pic>
        <p:nvPicPr>
          <p:cNvPr id="7170" name="Picture 2" descr="http://d3rl7arpgnbsx6.cloudfront.net/public-images/happy-violin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350" y="604579"/>
            <a:ext cx="4435324" cy="26823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8/8c/Dashiki_and_kuf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3198" y="3526350"/>
            <a:ext cx="4588476" cy="307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2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Praxis Music Education</a:t>
            </a:r>
          </a:p>
        </p:txBody>
      </p:sp>
      <p:sp>
        <p:nvSpPr>
          <p:cNvPr id="13315" name="Rectangle 3"/>
          <p:cNvSpPr>
            <a:spLocks noGrp="1" noChangeArrowheads="1"/>
          </p:cNvSpPr>
          <p:nvPr>
            <p:ph type="body" idx="1"/>
          </p:nvPr>
        </p:nvSpPr>
        <p:spPr/>
        <p:txBody>
          <a:bodyPr/>
          <a:lstStyle/>
          <a:p>
            <a:r>
              <a:rPr lang="en-US" altLang="en-US" dirty="0"/>
              <a:t>Education rooted in the knowledge &amp; skills required to create, make, or produce something rather than in pure knowledge.</a:t>
            </a:r>
          </a:p>
          <a:p>
            <a:pPr lvl="1"/>
            <a:r>
              <a:rPr lang="en-US" altLang="en-US" dirty="0"/>
              <a:t>Working with your hands (or vocal chord or embouchure)</a:t>
            </a:r>
          </a:p>
          <a:p>
            <a:pPr lvl="1"/>
            <a:r>
              <a:rPr lang="en-US" altLang="en-US" dirty="0"/>
              <a:t>More than skills</a:t>
            </a:r>
          </a:p>
          <a:p>
            <a:pPr lvl="2"/>
            <a:r>
              <a:rPr lang="en-US" altLang="en-US" dirty="0"/>
              <a:t>Understand the practice you are involved in</a:t>
            </a:r>
          </a:p>
          <a:p>
            <a:pPr lvl="2"/>
            <a:r>
              <a:rPr lang="en-US" altLang="en-US" dirty="0"/>
              <a:t>Requires sophisticated forms of “thinking in action”</a:t>
            </a:r>
          </a:p>
          <a:p>
            <a:pPr lvl="3"/>
            <a:r>
              <a:rPr lang="en-US" altLang="en-US" dirty="0"/>
              <a:t>Making decisions while I am in the process</a:t>
            </a:r>
          </a:p>
          <a:p>
            <a:pPr lvl="3"/>
            <a:r>
              <a:rPr lang="en-US" altLang="en-US" dirty="0"/>
              <a:t>You are thinking as you make music, not simple executing skills </a:t>
            </a:r>
          </a:p>
          <a:p>
            <a:pPr lvl="2"/>
            <a:r>
              <a:rPr lang="en-US" altLang="en-US" dirty="0"/>
              <a:t>If woodworking is a skill, will the ability to manipulate tools mean I can create a beautiful work of art from the wood?</a:t>
            </a:r>
          </a:p>
          <a:p>
            <a:pPr lvl="2"/>
            <a:r>
              <a:rPr lang="en-US" altLang="en-US" dirty="0"/>
              <a:t>Practices are culturally bound and distinct (baroque aria singing vs. jazz scat singing)</a:t>
            </a:r>
          </a:p>
        </p:txBody>
      </p:sp>
      <p:pic>
        <p:nvPicPr>
          <p:cNvPr id="6148" name="Picture 4" descr="http://www.aballatore.com/wp-content/uploads/pottery-wheel-sculp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0562" y="82377"/>
            <a:ext cx="2635164" cy="175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72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What is Music</a:t>
            </a:r>
          </a:p>
        </p:txBody>
      </p:sp>
      <p:sp>
        <p:nvSpPr>
          <p:cNvPr id="14339" name="Rectangle 3"/>
          <p:cNvSpPr>
            <a:spLocks noGrp="1" noChangeArrowheads="1"/>
          </p:cNvSpPr>
          <p:nvPr>
            <p:ph type="body" idx="1"/>
          </p:nvPr>
        </p:nvSpPr>
        <p:spPr/>
        <p:txBody>
          <a:bodyPr/>
          <a:lstStyle/>
          <a:p>
            <a:r>
              <a:rPr lang="en-US" altLang="en-US" u="sng"/>
              <a:t>MUSIC</a:t>
            </a:r>
            <a:r>
              <a:rPr lang="en-US" altLang="en-US"/>
              <a:t> is a diverse human </a:t>
            </a:r>
            <a:r>
              <a:rPr lang="en-US" altLang="en-US" u="sng"/>
              <a:t>practice</a:t>
            </a:r>
          </a:p>
          <a:p>
            <a:r>
              <a:rPr lang="en-US" altLang="en-US" u="sng"/>
              <a:t>M</a:t>
            </a:r>
            <a:r>
              <a:rPr lang="en-US" altLang="en-US"/>
              <a:t>usic is a particular form of that practice [Jazz, Irish Bagpiping, Baroque violin per.] </a:t>
            </a:r>
          </a:p>
          <a:p>
            <a:r>
              <a:rPr lang="en-US" altLang="en-US" u="sng"/>
              <a:t>m</a:t>
            </a:r>
            <a:r>
              <a:rPr lang="en-US" altLang="en-US"/>
              <a:t>usic is what is created from the practice</a:t>
            </a:r>
          </a:p>
          <a:p>
            <a:r>
              <a:rPr lang="en-US" altLang="en-US"/>
              <a:t>Music is primarily something you do using procedures based on cultural historical traditions. Music </a:t>
            </a:r>
            <a:r>
              <a:rPr lang="en-US" altLang="en-US" u="sng"/>
              <a:t>making</a:t>
            </a:r>
            <a:r>
              <a:rPr lang="en-US" altLang="en-US"/>
              <a:t> should be central goal of music education</a:t>
            </a:r>
          </a:p>
        </p:txBody>
      </p:sp>
      <p:pic>
        <p:nvPicPr>
          <p:cNvPr id="5122" name="Picture 2" descr="http://jim.mccutcheon.biz/images/guitarman/Incarnatio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1092" y="4674028"/>
            <a:ext cx="2759676" cy="206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3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4000" dirty="0"/>
              <a:t>Orientations of </a:t>
            </a:r>
            <a:r>
              <a:rPr lang="en-US" altLang="en-US" sz="4000" dirty="0" err="1"/>
              <a:t>MEAE</a:t>
            </a:r>
            <a:r>
              <a:rPr lang="en-US" altLang="en-US" sz="4000" dirty="0"/>
              <a:t> &amp; Praxis Philosophies of Music Education (in purest form)</a:t>
            </a:r>
          </a:p>
        </p:txBody>
      </p:sp>
      <p:sp>
        <p:nvSpPr>
          <p:cNvPr id="18435" name="Rectangle 4"/>
          <p:cNvSpPr>
            <a:spLocks noGrp="1" noChangeArrowheads="1"/>
          </p:cNvSpPr>
          <p:nvPr>
            <p:ph type="body" sz="half" idx="1"/>
          </p:nvPr>
        </p:nvSpPr>
        <p:spPr/>
        <p:txBody>
          <a:bodyPr/>
          <a:lstStyle/>
          <a:p>
            <a:pPr algn="ctr">
              <a:buFontTx/>
              <a:buNone/>
            </a:pPr>
            <a:r>
              <a:rPr lang="en-US" altLang="en-US" sz="2400" b="1" dirty="0" err="1"/>
              <a:t>MEAE</a:t>
            </a:r>
            <a:endParaRPr lang="en-US" altLang="en-US" sz="2400" b="1" dirty="0"/>
          </a:p>
          <a:p>
            <a:pPr lvl="1"/>
            <a:r>
              <a:rPr lang="en-US" altLang="en-US" sz="2000" dirty="0"/>
              <a:t>Product</a:t>
            </a:r>
          </a:p>
          <a:p>
            <a:pPr lvl="1"/>
            <a:r>
              <a:rPr lang="en-US" altLang="en-US" sz="2000" dirty="0"/>
              <a:t>Noun</a:t>
            </a:r>
          </a:p>
          <a:p>
            <a:pPr lvl="1"/>
            <a:r>
              <a:rPr lang="en-US" altLang="en-US" sz="2000" dirty="0"/>
              <a:t>Connoisseur as model</a:t>
            </a:r>
          </a:p>
          <a:p>
            <a:pPr lvl="1"/>
            <a:r>
              <a:rPr lang="en-US" altLang="en-US" sz="2000" dirty="0"/>
              <a:t>Listening</a:t>
            </a:r>
          </a:p>
          <a:p>
            <a:pPr lvl="1"/>
            <a:r>
              <a:rPr lang="en-US" altLang="en-US" sz="2000" dirty="0"/>
              <a:t>General Student</a:t>
            </a:r>
          </a:p>
          <a:p>
            <a:pPr lvl="1"/>
            <a:r>
              <a:rPr lang="en-US" altLang="en-US" sz="2000" dirty="0"/>
              <a:t>Music as feeling</a:t>
            </a:r>
          </a:p>
          <a:p>
            <a:pPr lvl="1"/>
            <a:endParaRPr lang="en-US" altLang="en-US" sz="2000" dirty="0"/>
          </a:p>
          <a:p>
            <a:pPr lvl="1"/>
            <a:r>
              <a:rPr lang="en-US" altLang="en-US" sz="2000" dirty="0"/>
              <a:t>Western art music</a:t>
            </a:r>
          </a:p>
          <a:p>
            <a:pPr lvl="1">
              <a:buFontTx/>
              <a:buNone/>
            </a:pPr>
            <a:endParaRPr lang="en-US" altLang="en-US" sz="2000" dirty="0"/>
          </a:p>
        </p:txBody>
      </p:sp>
      <p:sp>
        <p:nvSpPr>
          <p:cNvPr id="18436" name="Rectangle 5"/>
          <p:cNvSpPr>
            <a:spLocks noGrp="1" noChangeArrowheads="1"/>
          </p:cNvSpPr>
          <p:nvPr>
            <p:ph type="body" sz="half" idx="2"/>
          </p:nvPr>
        </p:nvSpPr>
        <p:spPr/>
        <p:txBody>
          <a:bodyPr/>
          <a:lstStyle/>
          <a:p>
            <a:pPr algn="ctr">
              <a:buFontTx/>
              <a:buNone/>
            </a:pPr>
            <a:r>
              <a:rPr lang="en-US" altLang="en-US" sz="2400" b="1"/>
              <a:t>Praxial</a:t>
            </a:r>
          </a:p>
          <a:p>
            <a:pPr lvl="1"/>
            <a:r>
              <a:rPr lang="en-US" altLang="en-US" sz="2000"/>
              <a:t>Process &amp; </a:t>
            </a:r>
            <a:r>
              <a:rPr lang="en-US" altLang="en-US" sz="2000" u="sng"/>
              <a:t>context</a:t>
            </a:r>
          </a:p>
          <a:p>
            <a:pPr lvl="1"/>
            <a:r>
              <a:rPr lang="en-US" altLang="en-US" sz="2000"/>
              <a:t>Verb</a:t>
            </a:r>
          </a:p>
          <a:p>
            <a:pPr lvl="1"/>
            <a:r>
              <a:rPr lang="en-US" altLang="en-US" sz="2000"/>
              <a:t>Musician as model</a:t>
            </a:r>
          </a:p>
          <a:p>
            <a:pPr lvl="1"/>
            <a:r>
              <a:rPr lang="en-US" altLang="en-US" sz="2000"/>
              <a:t>Performing</a:t>
            </a:r>
          </a:p>
          <a:p>
            <a:pPr lvl="1"/>
            <a:r>
              <a:rPr lang="en-US" altLang="en-US" sz="2000"/>
              <a:t>Promising apprentice</a:t>
            </a:r>
          </a:p>
          <a:p>
            <a:pPr lvl="1"/>
            <a:r>
              <a:rPr lang="en-US" altLang="en-US" sz="2000"/>
              <a:t>Music as feeling AND other experience or uses</a:t>
            </a:r>
          </a:p>
          <a:p>
            <a:pPr lvl="1"/>
            <a:r>
              <a:rPr lang="en-US" altLang="en-US" sz="2000"/>
              <a:t>All types of music</a:t>
            </a:r>
          </a:p>
        </p:txBody>
      </p:sp>
    </p:spTree>
    <p:extLst>
      <p:ext uri="{BB962C8B-B14F-4D97-AF65-F5344CB8AC3E}">
        <p14:creationId xmlns:p14="http://schemas.microsoft.com/office/powerpoint/2010/main" val="241314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4" name="Content Placeholder 3"/>
          <p:cNvSpPr>
            <a:spLocks noGrp="1"/>
          </p:cNvSpPr>
          <p:nvPr>
            <p:ph sz="half" idx="1"/>
          </p:nvPr>
        </p:nvSpPr>
        <p:spPr/>
        <p:txBody>
          <a:bodyPr>
            <a:normAutofit fontScale="55000" lnSpcReduction="20000"/>
          </a:bodyPr>
          <a:lstStyle/>
          <a:p>
            <a:pPr marL="0" lvl="0" indent="0">
              <a:buNone/>
            </a:pPr>
            <a:r>
              <a:rPr lang="en-US" sz="3600" b="1" dirty="0"/>
              <a:t>TODAY</a:t>
            </a:r>
          </a:p>
          <a:p>
            <a:pPr lvl="0"/>
            <a:r>
              <a:rPr lang="en-US" sz="3300" dirty="0"/>
              <a:t>Mason, L. (1834). </a:t>
            </a:r>
            <a:r>
              <a:rPr lang="en-US" sz="3300" i="1" dirty="0"/>
              <a:t>Manual of the Boston Academy of Music</a:t>
            </a:r>
            <a:r>
              <a:rPr lang="en-US" sz="3300" dirty="0"/>
              <a:t> (1834) pp. 9-23. Accessed  from </a:t>
            </a:r>
            <a:r>
              <a:rPr lang="en-US" sz="3300" u="sng" dirty="0">
                <a:hlinkClick r:id="rId2"/>
              </a:rPr>
              <a:t>https://books.google.com/books?id=VT4uAAAAYAAJ&amp;printsec=frontcover&amp;dq=editions:gTv32pzapSYC&amp;hl=en&amp;sa=X&amp;ved=0ahUKEwiv_rGdqqrNAhUHkx4KHVr0CY0Q6AEIMTAE#v=onepage&amp;q&amp;f=false</a:t>
            </a:r>
            <a:r>
              <a:rPr lang="en-US" sz="3300" dirty="0"/>
              <a:t>  </a:t>
            </a:r>
          </a:p>
          <a:p>
            <a:pPr lvl="0"/>
            <a:r>
              <a:rPr lang="en-US" sz="3300" i="1" dirty="0"/>
              <a:t>Cardinal Principles of Secondary Education</a:t>
            </a:r>
            <a:r>
              <a:rPr lang="en-US" sz="3300" dirty="0"/>
              <a:t> (Dept. of the Interior, Bureau of Education, Bulletin 1918, no. 35). Accessed from </a:t>
            </a:r>
            <a:r>
              <a:rPr lang="en-US" sz="3300" u="sng" dirty="0">
                <a:hlinkClick r:id="rId3"/>
              </a:rPr>
              <a:t>https://archive.org/details/cardinalprincipl00natiuoft</a:t>
            </a:r>
            <a:r>
              <a:rPr lang="en-US" sz="3300" dirty="0"/>
              <a:t> </a:t>
            </a:r>
          </a:p>
          <a:p>
            <a:pPr lvl="0"/>
            <a:r>
              <a:rPr lang="en-US" sz="3300" dirty="0" err="1"/>
              <a:t>Kleihauer</a:t>
            </a:r>
            <a:r>
              <a:rPr lang="en-US" sz="3300" dirty="0"/>
              <a:t>, A. (1958, February). Automation: The problem of being a person. </a:t>
            </a:r>
            <a:r>
              <a:rPr lang="en-US" sz="3300" i="1" dirty="0" err="1"/>
              <a:t>NASSP</a:t>
            </a:r>
            <a:r>
              <a:rPr lang="en-US" sz="3300" dirty="0"/>
              <a:t> </a:t>
            </a:r>
            <a:r>
              <a:rPr lang="en-US" sz="3300" i="1" dirty="0"/>
              <a:t>Bulletin, 42</a:t>
            </a:r>
            <a:r>
              <a:rPr lang="en-US" sz="3300" dirty="0"/>
              <a:t> (235), 48-52. (SAGE)</a:t>
            </a:r>
          </a:p>
          <a:p>
            <a:endParaRPr lang="en-US" sz="1300" dirty="0"/>
          </a:p>
        </p:txBody>
      </p:sp>
      <p:sp>
        <p:nvSpPr>
          <p:cNvPr id="5" name="Content Placeholder 4"/>
          <p:cNvSpPr>
            <a:spLocks noGrp="1"/>
          </p:cNvSpPr>
          <p:nvPr>
            <p:ph sz="half" idx="2"/>
          </p:nvPr>
        </p:nvSpPr>
        <p:spPr/>
        <p:txBody>
          <a:bodyPr>
            <a:normAutofit fontScale="55000" lnSpcReduction="20000"/>
          </a:bodyPr>
          <a:lstStyle/>
          <a:p>
            <a:pPr marL="0" lvl="0" indent="0">
              <a:buNone/>
            </a:pPr>
            <a:r>
              <a:rPr lang="en-US" sz="3600" b="1" dirty="0"/>
              <a:t>FRIDAY</a:t>
            </a:r>
          </a:p>
          <a:p>
            <a:pPr lvl="0"/>
            <a:r>
              <a:rPr lang="en-US" dirty="0"/>
              <a:t>Crawford, R. &amp; McKay, D. P. (1973). The performance of William Billings' music. </a:t>
            </a:r>
            <a:r>
              <a:rPr lang="en-US" i="1" dirty="0"/>
              <a:t>Journal of </a:t>
            </a:r>
            <a:r>
              <a:rPr lang="en-US" dirty="0"/>
              <a:t> </a:t>
            </a:r>
            <a:r>
              <a:rPr lang="en-US" i="1" dirty="0"/>
              <a:t>Research in Music Education, 21</a:t>
            </a:r>
            <a:r>
              <a:rPr lang="en-US" dirty="0"/>
              <a:t>(4), 318-330.</a:t>
            </a:r>
          </a:p>
          <a:p>
            <a:pPr marL="0" indent="0" algn="ctr">
              <a:buNone/>
            </a:pPr>
            <a:r>
              <a:rPr lang="en-US" b="1" dirty="0"/>
              <a:t>OR</a:t>
            </a:r>
            <a:endParaRPr lang="en-US" dirty="0"/>
          </a:p>
          <a:p>
            <a:r>
              <a:rPr lang="en-US" dirty="0" err="1"/>
              <a:t>Lowens</a:t>
            </a:r>
            <a:r>
              <a:rPr lang="en-US" dirty="0"/>
              <a:t>, I., &amp; Britton, A. P. (1953). ‘The easy instructor’ (1798-1831): A history and bibliography of the first shape note tune book. </a:t>
            </a:r>
            <a:r>
              <a:rPr lang="en-US" i="1" dirty="0"/>
              <a:t>Journal of Research in Music Education, 1</a:t>
            </a:r>
            <a:r>
              <a:rPr lang="en-US" dirty="0"/>
              <a:t>(1), 30-55.</a:t>
            </a:r>
          </a:p>
          <a:p>
            <a:pPr marL="0" indent="0" algn="ctr">
              <a:buNone/>
            </a:pPr>
            <a:r>
              <a:rPr lang="en-US" b="1" dirty="0"/>
              <a:t>AND</a:t>
            </a:r>
          </a:p>
          <a:p>
            <a:pPr lvl="0"/>
            <a:r>
              <a:rPr lang="en-US" dirty="0"/>
              <a:t>Volk, T. M. (1993). Factors influencing music educators in the "rote-note" controversy, 1865-1900. </a:t>
            </a:r>
            <a:r>
              <a:rPr lang="en-US" i="1" dirty="0"/>
              <a:t>Bulletin of Historical Research in Music Education, 15</a:t>
            </a:r>
            <a:r>
              <a:rPr lang="en-US" dirty="0"/>
              <a:t>(1), 31-43</a:t>
            </a:r>
          </a:p>
          <a:p>
            <a:pPr lvl="0"/>
            <a:r>
              <a:rPr lang="en-US" dirty="0"/>
              <a:t>Mason, L. (1863). </a:t>
            </a:r>
            <a:r>
              <a:rPr lang="en-US" i="1" dirty="0"/>
              <a:t>The Song Garden</a:t>
            </a:r>
            <a:r>
              <a:rPr lang="en-US" dirty="0"/>
              <a:t>, book one, pp. iii (preface) - p. 20. </a:t>
            </a:r>
            <a:r>
              <a:rPr lang="en-US" u="sng" dirty="0">
                <a:hlinkClick r:id="rId4"/>
              </a:rPr>
              <a:t>https://archive.org/details/songgardenseries01maso</a:t>
            </a:r>
            <a:r>
              <a:rPr lang="en-US" dirty="0"/>
              <a:t> </a:t>
            </a:r>
          </a:p>
          <a:p>
            <a:pPr lvl="0"/>
            <a:r>
              <a:rPr lang="en-US" dirty="0"/>
              <a:t>Tufts, J. W., &amp; Holt, H. E. (1883). </a:t>
            </a:r>
            <a:r>
              <a:rPr lang="en-US" i="1" dirty="0"/>
              <a:t>Normal Music Course</a:t>
            </a:r>
            <a:r>
              <a:rPr lang="en-US" dirty="0"/>
              <a:t>, first reader, pp. iii-xvi. </a:t>
            </a:r>
            <a:r>
              <a:rPr lang="en-US" u="sng" dirty="0">
                <a:hlinkClick r:id="rId5"/>
              </a:rPr>
              <a:t>https://archive.org/details/normalmusiccours00tuft</a:t>
            </a:r>
            <a:r>
              <a:rPr lang="en-US" dirty="0"/>
              <a:t> </a:t>
            </a:r>
          </a:p>
          <a:p>
            <a:endParaRPr lang="en-US" dirty="0"/>
          </a:p>
        </p:txBody>
      </p:sp>
    </p:spTree>
    <p:extLst>
      <p:ext uri="{BB962C8B-B14F-4D97-AF65-F5344CB8AC3E}">
        <p14:creationId xmlns:p14="http://schemas.microsoft.com/office/powerpoint/2010/main" val="43608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4800" dirty="0">
                <a:latin typeface="+mn-lt"/>
              </a:rPr>
              <a:t>The High School Curriculum Reform</a:t>
            </a:r>
          </a:p>
        </p:txBody>
      </p:sp>
      <p:sp>
        <p:nvSpPr>
          <p:cNvPr id="15363" name="Rectangle 3"/>
          <p:cNvSpPr>
            <a:spLocks noGrp="1" noChangeArrowheads="1"/>
          </p:cNvSpPr>
          <p:nvPr>
            <p:ph type="body" sz="half" idx="1"/>
          </p:nvPr>
        </p:nvSpPr>
        <p:spPr>
          <a:xfrm>
            <a:off x="716692" y="1524000"/>
            <a:ext cx="7055708" cy="5029200"/>
          </a:xfrm>
        </p:spPr>
        <p:txBody>
          <a:bodyPr>
            <a:normAutofit fontScale="92500" lnSpcReduction="10000"/>
          </a:bodyPr>
          <a:lstStyle/>
          <a:p>
            <a:pPr>
              <a:lnSpc>
                <a:spcPct val="90000"/>
              </a:lnSpc>
            </a:pPr>
            <a:r>
              <a:rPr lang="en-US" altLang="en-US" dirty="0"/>
              <a:t>The NEA Committee of Ten (1892-93)</a:t>
            </a:r>
          </a:p>
          <a:p>
            <a:r>
              <a:rPr lang="en-US" altLang="en-US" dirty="0"/>
              <a:t>Lead By Charles Eliot (President of Harvard)</a:t>
            </a:r>
          </a:p>
          <a:p>
            <a:pPr lvl="1"/>
            <a:r>
              <a:rPr lang="en-US" altLang="en-US" dirty="0"/>
              <a:t>Believed in “Modern Liberal Arts”</a:t>
            </a:r>
          </a:p>
          <a:p>
            <a:pPr lvl="1"/>
            <a:r>
              <a:rPr lang="en-US" altLang="en-US" dirty="0"/>
              <a:t>A curriculum that was “College Prep”</a:t>
            </a:r>
          </a:p>
          <a:p>
            <a:pPr lvl="1"/>
            <a:r>
              <a:rPr lang="en-US" altLang="en-US" dirty="0"/>
              <a:t>A curriculum that was “Life Prep”</a:t>
            </a:r>
          </a:p>
          <a:p>
            <a:r>
              <a:rPr lang="en-US" altLang="en-US" dirty="0"/>
              <a:t>Final Report (1893)</a:t>
            </a:r>
          </a:p>
          <a:p>
            <a:pPr lvl="1"/>
            <a:r>
              <a:rPr lang="en-US" altLang="en-US" dirty="0"/>
              <a:t>Four liberal arts curricula were recommended but there was </a:t>
            </a:r>
            <a:r>
              <a:rPr lang="en-US" altLang="en-US" u="sng" dirty="0"/>
              <a:t>not</a:t>
            </a:r>
            <a:r>
              <a:rPr lang="en-US" altLang="en-US" dirty="0"/>
              <a:t> distinction between college and life preparation</a:t>
            </a:r>
          </a:p>
          <a:p>
            <a:pPr lvl="3"/>
            <a:r>
              <a:rPr lang="en-US" altLang="en-US" dirty="0"/>
              <a:t>Classical</a:t>
            </a:r>
          </a:p>
          <a:p>
            <a:pPr lvl="3"/>
            <a:r>
              <a:rPr lang="en-US" altLang="en-US" dirty="0"/>
              <a:t>Latin-scientific</a:t>
            </a:r>
          </a:p>
          <a:p>
            <a:pPr lvl="3"/>
            <a:r>
              <a:rPr lang="en-US" altLang="en-US" dirty="0"/>
              <a:t>Modern Languages (vs. Greek &amp; Latin)</a:t>
            </a:r>
          </a:p>
          <a:p>
            <a:pPr lvl="3"/>
            <a:r>
              <a:rPr lang="en-US" altLang="en-US" dirty="0"/>
              <a:t>English</a:t>
            </a:r>
          </a:p>
          <a:p>
            <a:pPr lvl="2"/>
            <a:r>
              <a:rPr lang="en-US" altLang="en-US" dirty="0"/>
              <a:t>History, Math, &amp; Science similar across each curriculum</a:t>
            </a:r>
          </a:p>
          <a:p>
            <a:pPr lvl="2"/>
            <a:r>
              <a:rPr lang="en-US" altLang="en-US" dirty="0"/>
              <a:t>No Vocational Ed</a:t>
            </a:r>
          </a:p>
        </p:txBody>
      </p:sp>
      <p:pic>
        <p:nvPicPr>
          <p:cNvPr id="15364" name="Picture 4" descr="Eliot-CharlesW"/>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025856" y="1930168"/>
            <a:ext cx="2200275" cy="3300413"/>
          </a:xfrm>
          <a:noFill/>
          <a:ln w="38100">
            <a:solidFill>
              <a:srgbClr val="5F5F5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200523"/>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10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10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10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10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10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10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10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10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363">
                                            <p:txEl>
                                              <p:pRg st="8" end="8"/>
                                            </p:txEl>
                                          </p:spTgt>
                                        </p:tgtEl>
                                        <p:attrNameLst>
                                          <p:attrName>style.visibility</p:attrName>
                                        </p:attrNameLst>
                                      </p:cBhvr>
                                      <p:to>
                                        <p:strVal val="visible"/>
                                      </p:to>
                                    </p:set>
                                    <p:anim calcmode="lin" valueType="num">
                                      <p:cBhvr additive="base">
                                        <p:cTn id="55" dur="10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53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363">
                                            <p:txEl>
                                              <p:pRg st="9" end="9"/>
                                            </p:txEl>
                                          </p:spTgt>
                                        </p:tgtEl>
                                        <p:attrNameLst>
                                          <p:attrName>style.visibility</p:attrName>
                                        </p:attrNameLst>
                                      </p:cBhvr>
                                      <p:to>
                                        <p:strVal val="visible"/>
                                      </p:to>
                                    </p:set>
                                    <p:anim calcmode="lin" valueType="num">
                                      <p:cBhvr additive="base">
                                        <p:cTn id="61" dur="1000" fill="hold"/>
                                        <p:tgtEl>
                                          <p:spTgt spid="15363">
                                            <p:txEl>
                                              <p:pRg st="9" end="9"/>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1536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363">
                                            <p:txEl>
                                              <p:pRg st="10" end="10"/>
                                            </p:txEl>
                                          </p:spTgt>
                                        </p:tgtEl>
                                        <p:attrNameLst>
                                          <p:attrName>style.visibility</p:attrName>
                                        </p:attrNameLst>
                                      </p:cBhvr>
                                      <p:to>
                                        <p:strVal val="visible"/>
                                      </p:to>
                                    </p:set>
                                    <p:anim calcmode="lin" valueType="num">
                                      <p:cBhvr additive="base">
                                        <p:cTn id="67" dur="1000" fill="hold"/>
                                        <p:tgtEl>
                                          <p:spTgt spid="15363">
                                            <p:txEl>
                                              <p:pRg st="10" end="10"/>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1536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5363">
                                            <p:txEl>
                                              <p:pRg st="11" end="11"/>
                                            </p:txEl>
                                          </p:spTgt>
                                        </p:tgtEl>
                                        <p:attrNameLst>
                                          <p:attrName>style.visibility</p:attrName>
                                        </p:attrNameLst>
                                      </p:cBhvr>
                                      <p:to>
                                        <p:strVal val="visible"/>
                                      </p:to>
                                    </p:set>
                                    <p:anim calcmode="lin" valueType="num">
                                      <p:cBhvr additive="base">
                                        <p:cTn id="73" dur="1000" fill="hold"/>
                                        <p:tgtEl>
                                          <p:spTgt spid="15363">
                                            <p:txEl>
                                              <p:pRg st="11" end="11"/>
                                            </p:txEl>
                                          </p:spTgt>
                                        </p:tgtEl>
                                        <p:attrNameLst>
                                          <p:attrName>ppt_x</p:attrName>
                                        </p:attrNameLst>
                                      </p:cBhvr>
                                      <p:tavLst>
                                        <p:tav tm="0">
                                          <p:val>
                                            <p:strVal val="0-#ppt_w/2"/>
                                          </p:val>
                                        </p:tav>
                                        <p:tav tm="100000">
                                          <p:val>
                                            <p:strVal val="#ppt_x"/>
                                          </p:val>
                                        </p:tav>
                                      </p:tavLst>
                                    </p:anim>
                                    <p:anim calcmode="lin" valueType="num">
                                      <p:cBhvr additive="base">
                                        <p:cTn id="74" dur="1000" fill="hold"/>
                                        <p:tgtEl>
                                          <p:spTgt spid="1536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5363">
                                            <p:txEl>
                                              <p:pRg st="12" end="12"/>
                                            </p:txEl>
                                          </p:spTgt>
                                        </p:tgtEl>
                                        <p:attrNameLst>
                                          <p:attrName>style.visibility</p:attrName>
                                        </p:attrNameLst>
                                      </p:cBhvr>
                                      <p:to>
                                        <p:strVal val="visible"/>
                                      </p:to>
                                    </p:set>
                                    <p:anim calcmode="lin" valueType="num">
                                      <p:cBhvr additive="base">
                                        <p:cTn id="79" dur="1000" fill="hold"/>
                                        <p:tgtEl>
                                          <p:spTgt spid="15363">
                                            <p:txEl>
                                              <p:pRg st="12" end="12"/>
                                            </p:txEl>
                                          </p:spTgt>
                                        </p:tgtEl>
                                        <p:attrNameLst>
                                          <p:attrName>ppt_x</p:attrName>
                                        </p:attrNameLst>
                                      </p:cBhvr>
                                      <p:tavLst>
                                        <p:tav tm="0">
                                          <p:val>
                                            <p:strVal val="0-#ppt_w/2"/>
                                          </p:val>
                                        </p:tav>
                                        <p:tav tm="100000">
                                          <p:val>
                                            <p:strVal val="#ppt_x"/>
                                          </p:val>
                                        </p:tav>
                                      </p:tavLst>
                                    </p:anim>
                                    <p:anim calcmode="lin" valueType="num">
                                      <p:cBhvr additive="base">
                                        <p:cTn id="80" dur="1000" fill="hold"/>
                                        <p:tgtEl>
                                          <p:spTgt spid="1536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4"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686" y="274638"/>
            <a:ext cx="9321114" cy="868362"/>
          </a:xfrm>
        </p:spPr>
        <p:txBody>
          <a:bodyPr/>
          <a:lstStyle/>
          <a:p>
            <a:r>
              <a:rPr lang="en-US" dirty="0"/>
              <a:t>Progressive Education Movement</a:t>
            </a:r>
          </a:p>
        </p:txBody>
      </p:sp>
      <p:sp>
        <p:nvSpPr>
          <p:cNvPr id="5" name="Content Placeholder 4"/>
          <p:cNvSpPr>
            <a:spLocks noGrp="1"/>
          </p:cNvSpPr>
          <p:nvPr>
            <p:ph idx="1"/>
          </p:nvPr>
        </p:nvSpPr>
        <p:spPr>
          <a:xfrm>
            <a:off x="889686" y="1219201"/>
            <a:ext cx="10396152" cy="5399713"/>
          </a:xfrm>
        </p:spPr>
        <p:txBody>
          <a:bodyPr>
            <a:normAutofit/>
          </a:bodyPr>
          <a:lstStyle/>
          <a:p>
            <a:pPr>
              <a:lnSpc>
                <a:spcPct val="80000"/>
              </a:lnSpc>
            </a:pPr>
            <a:r>
              <a:rPr lang="en-US" sz="2400" u="sng" dirty="0"/>
              <a:t>Progressivism</a:t>
            </a:r>
            <a:r>
              <a:rPr lang="en-US" sz="2400" dirty="0"/>
              <a:t>- philosophic orientation based on the belief that life is evolving in a positive direction, that people may be trusted to act in their own best interest, and education should focus on children</a:t>
            </a:r>
            <a:r>
              <a:rPr lang="en-US" altLang="en-US" sz="2400" dirty="0"/>
              <a:t>’</a:t>
            </a:r>
            <a:r>
              <a:rPr lang="en-US" sz="2400" dirty="0"/>
              <a:t>s interests and needs.</a:t>
            </a:r>
          </a:p>
          <a:p>
            <a:pPr>
              <a:lnSpc>
                <a:spcPct val="80000"/>
              </a:lnSpc>
            </a:pPr>
            <a:r>
              <a:rPr lang="en-US" sz="2400" dirty="0"/>
              <a:t>Characteristics of Progressive Education:</a:t>
            </a:r>
          </a:p>
          <a:p>
            <a:pPr lvl="1">
              <a:lnSpc>
                <a:spcPct val="80000"/>
              </a:lnSpc>
            </a:pPr>
            <a:r>
              <a:rPr lang="en-US" sz="2000" dirty="0"/>
              <a:t>Focused on social reform and improving quality of life</a:t>
            </a:r>
          </a:p>
          <a:p>
            <a:pPr lvl="1">
              <a:lnSpc>
                <a:spcPct val="80000"/>
              </a:lnSpc>
            </a:pPr>
            <a:r>
              <a:rPr lang="en-US" sz="2000" dirty="0"/>
              <a:t>Not united by a single philosophy</a:t>
            </a:r>
          </a:p>
          <a:p>
            <a:pPr lvl="1">
              <a:lnSpc>
                <a:spcPct val="80000"/>
              </a:lnSpc>
            </a:pPr>
            <a:r>
              <a:rPr lang="en-US" sz="2000" dirty="0"/>
              <a:t>Opposed to autocratic teaching methods</a:t>
            </a:r>
          </a:p>
          <a:p>
            <a:pPr lvl="2">
              <a:lnSpc>
                <a:spcPct val="80000"/>
              </a:lnSpc>
            </a:pPr>
            <a:r>
              <a:rPr lang="en-US" sz="1800" dirty="0"/>
              <a:t>Based exclusively on textbooks, recitations, and memory</a:t>
            </a:r>
          </a:p>
          <a:p>
            <a:pPr lvl="2">
              <a:lnSpc>
                <a:spcPct val="80000"/>
              </a:lnSpc>
            </a:pPr>
            <a:r>
              <a:rPr lang="en-US" sz="1800" dirty="0"/>
              <a:t>Isolation of classroom from the real world</a:t>
            </a:r>
          </a:p>
          <a:p>
            <a:pPr lvl="2">
              <a:lnSpc>
                <a:spcPct val="80000"/>
              </a:lnSpc>
            </a:pPr>
            <a:r>
              <a:rPr lang="en-US" sz="1800" dirty="0"/>
              <a:t>Classroom discipline based on fear and physical punishment</a:t>
            </a:r>
          </a:p>
          <a:p>
            <a:pPr lvl="1">
              <a:lnSpc>
                <a:spcPct val="80000"/>
              </a:lnSpc>
            </a:pPr>
            <a:r>
              <a:rPr lang="en-US" sz="2400" dirty="0"/>
              <a:t>Teachers were guides rather than </a:t>
            </a:r>
            <a:r>
              <a:rPr lang="en-US" altLang="en-US" sz="2400" dirty="0"/>
              <a:t>“</a:t>
            </a:r>
            <a:r>
              <a:rPr lang="en-US" sz="2400" dirty="0"/>
              <a:t>task makers</a:t>
            </a:r>
            <a:r>
              <a:rPr lang="en-US" altLang="en-US" sz="2400" dirty="0"/>
              <a:t>”</a:t>
            </a:r>
            <a:endParaRPr lang="en-US" sz="2400" dirty="0"/>
          </a:p>
          <a:p>
            <a:pPr lvl="2">
              <a:lnSpc>
                <a:spcPct val="80000"/>
              </a:lnSpc>
            </a:pPr>
            <a:r>
              <a:rPr lang="en-US" sz="1800" dirty="0"/>
              <a:t>Provided students with activities related to natural interests for engagement</a:t>
            </a:r>
          </a:p>
          <a:p>
            <a:pPr lvl="2">
              <a:lnSpc>
                <a:spcPct val="80000"/>
              </a:lnSpc>
            </a:pPr>
            <a:r>
              <a:rPr lang="en-US" sz="1800" dirty="0"/>
              <a:t>THEN moved students to higher levels of understanding. </a:t>
            </a:r>
          </a:p>
          <a:p>
            <a:pPr lvl="2">
              <a:lnSpc>
                <a:spcPct val="80000"/>
              </a:lnSpc>
            </a:pPr>
            <a:r>
              <a:rPr lang="en-US" sz="1800" dirty="0"/>
              <a:t>Teachers needed perceptive understanding of children and a knowledge of discipline and knowing when a child is ready to learn.</a:t>
            </a:r>
          </a:p>
          <a:p>
            <a:pPr>
              <a:lnSpc>
                <a:spcPct val="80000"/>
              </a:lnSpc>
            </a:pPr>
            <a:r>
              <a:rPr lang="en-US" sz="2400" dirty="0"/>
              <a:t>US High Schools = 40 in 1860; 2,526 in 1890; 6005 in 1900; 10,213 in 1910 </a:t>
            </a:r>
          </a:p>
          <a:p>
            <a:pPr marL="0" indent="0" algn="r">
              <a:lnSpc>
                <a:spcPct val="80000"/>
              </a:lnSpc>
              <a:buNone/>
            </a:pPr>
            <a:r>
              <a:rPr lang="en-US" sz="1600" dirty="0"/>
              <a:t>(</a:t>
            </a:r>
            <a:r>
              <a:rPr lang="en-US" sz="1600" i="1" dirty="0"/>
              <a:t>Wall Street Journal</a:t>
            </a:r>
            <a:r>
              <a:rPr lang="en-US" sz="1600" dirty="0"/>
              <a:t>, Sept. 3, 2003)</a:t>
            </a:r>
            <a:endParaRPr lang="en-US" sz="1800" dirty="0"/>
          </a:p>
          <a:p>
            <a:endParaRPr lang="en-US" dirty="0"/>
          </a:p>
        </p:txBody>
      </p:sp>
    </p:spTree>
    <p:extLst>
      <p:ext uri="{BB962C8B-B14F-4D97-AF65-F5344CB8AC3E}">
        <p14:creationId xmlns:p14="http://schemas.microsoft.com/office/powerpoint/2010/main" val="43045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i="1" dirty="0">
                <a:latin typeface="+mn-lt"/>
              </a:rPr>
              <a:t>The Struggle for the American Curriculum </a:t>
            </a:r>
            <a:r>
              <a:rPr lang="en-US" altLang="en-US" dirty="0">
                <a:latin typeface="+mn-lt"/>
              </a:rPr>
              <a:t>(</a:t>
            </a:r>
            <a:r>
              <a:rPr lang="en-US" altLang="en-US" dirty="0" err="1">
                <a:latin typeface="+mn-lt"/>
              </a:rPr>
              <a:t>Kliebard</a:t>
            </a:r>
            <a:r>
              <a:rPr lang="en-US" altLang="en-US" dirty="0">
                <a:latin typeface="+mn-lt"/>
              </a:rPr>
              <a:t>, 2004)</a:t>
            </a:r>
          </a:p>
        </p:txBody>
      </p:sp>
      <p:sp>
        <p:nvSpPr>
          <p:cNvPr id="16387" name="Rectangle 3"/>
          <p:cNvSpPr>
            <a:spLocks noGrp="1" noChangeArrowheads="1"/>
          </p:cNvSpPr>
          <p:nvPr>
            <p:ph type="body" idx="1"/>
          </p:nvPr>
        </p:nvSpPr>
        <p:spPr/>
        <p:txBody>
          <a:bodyPr/>
          <a:lstStyle/>
          <a:p>
            <a:pPr>
              <a:lnSpc>
                <a:spcPct val="90000"/>
              </a:lnSpc>
            </a:pPr>
            <a:r>
              <a:rPr lang="en-US" altLang="en-US" dirty="0"/>
              <a:t>Humanists (traditionalists)</a:t>
            </a:r>
          </a:p>
          <a:p>
            <a:pPr lvl="1">
              <a:lnSpc>
                <a:spcPct val="90000"/>
              </a:lnSpc>
            </a:pPr>
            <a:r>
              <a:rPr lang="en-US" altLang="en-US" dirty="0"/>
              <a:t>The curriculum should reflect our Western Cultural Heritage</a:t>
            </a:r>
          </a:p>
          <a:p>
            <a:pPr>
              <a:lnSpc>
                <a:spcPct val="90000"/>
              </a:lnSpc>
            </a:pPr>
            <a:r>
              <a:rPr lang="en-US" altLang="en-US" dirty="0"/>
              <a:t>Social Efficiency Educators</a:t>
            </a:r>
          </a:p>
          <a:p>
            <a:pPr lvl="1">
              <a:lnSpc>
                <a:spcPct val="90000"/>
              </a:lnSpc>
            </a:pPr>
            <a:r>
              <a:rPr lang="en-US" altLang="en-US" dirty="0"/>
              <a:t>The curriculum should produce an efficient, smoothly running society</a:t>
            </a:r>
          </a:p>
          <a:p>
            <a:pPr>
              <a:lnSpc>
                <a:spcPct val="90000"/>
              </a:lnSpc>
            </a:pPr>
            <a:r>
              <a:rPr lang="en-US" altLang="en-US" dirty="0" err="1"/>
              <a:t>Developmentalists</a:t>
            </a:r>
            <a:endParaRPr lang="en-US" altLang="en-US" dirty="0"/>
          </a:p>
          <a:p>
            <a:pPr lvl="1">
              <a:lnSpc>
                <a:spcPct val="90000"/>
              </a:lnSpc>
            </a:pPr>
            <a:r>
              <a:rPr lang="en-US" altLang="en-US" dirty="0"/>
              <a:t>The Curriculum should be based upon the natural order of the development of the child</a:t>
            </a:r>
          </a:p>
          <a:p>
            <a:pPr lvl="1">
              <a:lnSpc>
                <a:spcPct val="90000"/>
              </a:lnSpc>
            </a:pPr>
            <a:r>
              <a:rPr lang="en-US" altLang="en-US" dirty="0"/>
              <a:t>Child Study Movement</a:t>
            </a:r>
          </a:p>
          <a:p>
            <a:pPr>
              <a:lnSpc>
                <a:spcPct val="90000"/>
              </a:lnSpc>
            </a:pPr>
            <a:r>
              <a:rPr lang="en-US" altLang="en-US" dirty="0"/>
              <a:t>Social </a:t>
            </a:r>
            <a:r>
              <a:rPr lang="en-US" altLang="en-US" dirty="0" err="1"/>
              <a:t>Meliorists</a:t>
            </a:r>
            <a:endParaRPr lang="en-US" altLang="en-US" dirty="0"/>
          </a:p>
          <a:p>
            <a:pPr lvl="1">
              <a:lnSpc>
                <a:spcPct val="90000"/>
              </a:lnSpc>
            </a:pPr>
            <a:r>
              <a:rPr lang="en-US" altLang="en-US" dirty="0"/>
              <a:t>The curriculum should bring about social change</a:t>
            </a:r>
          </a:p>
        </p:txBody>
      </p:sp>
    </p:spTree>
    <p:extLst>
      <p:ext uri="{BB962C8B-B14F-4D97-AF65-F5344CB8AC3E}">
        <p14:creationId xmlns:p14="http://schemas.microsoft.com/office/powerpoint/2010/main" val="2241079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John Dewey (1859-1952)</a:t>
            </a:r>
          </a:p>
        </p:txBody>
      </p:sp>
      <p:sp>
        <p:nvSpPr>
          <p:cNvPr id="3" name="Content Placeholder 2"/>
          <p:cNvSpPr>
            <a:spLocks noGrp="1"/>
          </p:cNvSpPr>
          <p:nvPr>
            <p:ph sz="half" idx="1"/>
          </p:nvPr>
        </p:nvSpPr>
        <p:spPr/>
        <p:txBody>
          <a:bodyPr>
            <a:normAutofit fontScale="25000" lnSpcReduction="20000"/>
          </a:bodyPr>
          <a:lstStyle/>
          <a:p>
            <a:r>
              <a:rPr lang="en-US" sz="7200" dirty="0"/>
              <a:t>Established a laboratory school at the University of Chicago in 1903 to practice his educational theories</a:t>
            </a:r>
          </a:p>
          <a:p>
            <a:pPr lvl="1"/>
            <a:r>
              <a:rPr lang="en-US" sz="6400" dirty="0"/>
              <a:t>Curriculum should be based on students’ interests and should involve them in active experiences.</a:t>
            </a:r>
          </a:p>
          <a:p>
            <a:pPr lvl="1"/>
            <a:r>
              <a:rPr lang="en-US" sz="6400" dirty="0"/>
              <a:t>Active curriculum should be integrated, rather than divided into subject-matter segments. </a:t>
            </a:r>
          </a:p>
          <a:p>
            <a:pPr lvl="1"/>
            <a:r>
              <a:rPr lang="en-US" sz="6400" dirty="0"/>
              <a:t>Teachers are responsible for achieving the goals of the school, but the specific topics to be studied to meet those goals, cannot be determined in advance because they should be of the interest of the children.</a:t>
            </a:r>
          </a:p>
          <a:p>
            <a:pPr lvl="1"/>
            <a:r>
              <a:rPr lang="en-US" sz="6400" dirty="0"/>
              <a:t>Learning was active and should involve real-life tasks and challenges</a:t>
            </a:r>
          </a:p>
          <a:p>
            <a:pPr lvl="1"/>
            <a:r>
              <a:rPr lang="en-US" sz="6400" u="sng" dirty="0"/>
              <a:t>Educative experience</a:t>
            </a:r>
            <a:r>
              <a:rPr lang="en-US" sz="6400" dirty="0"/>
              <a:t>, which expands a learners opportunities for learning and growth in the future; vs. </a:t>
            </a:r>
            <a:r>
              <a:rPr lang="en-US" sz="6400" u="sng" dirty="0" err="1"/>
              <a:t>miseducative</a:t>
            </a:r>
            <a:r>
              <a:rPr lang="en-US" sz="6400" u="sng" dirty="0"/>
              <a:t> experience</a:t>
            </a:r>
            <a:r>
              <a:rPr lang="en-US" sz="6400" dirty="0"/>
              <a:t>, which stops or distorts future growth and learning.</a:t>
            </a:r>
          </a:p>
          <a:p>
            <a:pPr lvl="1"/>
            <a:r>
              <a:rPr lang="en-US" sz="6400" dirty="0"/>
              <a:t>Music lessons involved singing, composition, &amp; sight-singing</a:t>
            </a:r>
          </a:p>
          <a:p>
            <a:pPr lvl="1"/>
            <a:endParaRPr lang="en-US" sz="4600" dirty="0"/>
          </a:p>
          <a:p>
            <a:endParaRPr lang="en-US" sz="1800" dirty="0"/>
          </a:p>
        </p:txBody>
      </p:sp>
      <p:sp>
        <p:nvSpPr>
          <p:cNvPr id="4" name="Content Placeholder 3"/>
          <p:cNvSpPr>
            <a:spLocks noGrp="1"/>
          </p:cNvSpPr>
          <p:nvPr>
            <p:ph sz="half" idx="2"/>
          </p:nvPr>
        </p:nvSpPr>
        <p:spPr/>
        <p:txBody>
          <a:bodyPr>
            <a:normAutofit fontScale="25000" lnSpcReduction="20000"/>
          </a:bodyPr>
          <a:lstStyle/>
          <a:p>
            <a:endParaRPr lang="en-US"/>
          </a:p>
        </p:txBody>
      </p:sp>
      <p:pic>
        <p:nvPicPr>
          <p:cNvPr id="5" name="Picture 2" descr="http://www.floridahumanist.org/images/John_Dew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081" y="1484870"/>
            <a:ext cx="3352800" cy="4875810"/>
          </a:xfrm>
          <a:prstGeom prst="rect">
            <a:avLst/>
          </a:prstGeom>
          <a:noFill/>
        </p:spPr>
      </p:pic>
    </p:spTree>
    <p:extLst>
      <p:ext uri="{BB962C8B-B14F-4D97-AF65-F5344CB8AC3E}">
        <p14:creationId xmlns:p14="http://schemas.microsoft.com/office/powerpoint/2010/main" val="93203870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ox(i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Seven Cardinal Principles of Education</a:t>
            </a:r>
            <a:br>
              <a:rPr lang="en-US" b="1" dirty="0"/>
            </a:br>
            <a:r>
              <a:rPr lang="en-US" sz="2200" b="1" dirty="0"/>
              <a:t>(Commission on the Reorganization of Secondary Education, 1918)</a:t>
            </a:r>
            <a:endParaRPr lang="en-US" sz="2200" dirty="0"/>
          </a:p>
        </p:txBody>
      </p:sp>
      <p:sp>
        <p:nvSpPr>
          <p:cNvPr id="5" name="Content Placeholder 4"/>
          <p:cNvSpPr>
            <a:spLocks noGrp="1"/>
          </p:cNvSpPr>
          <p:nvPr>
            <p:ph sz="half" idx="1"/>
          </p:nvPr>
        </p:nvSpPr>
        <p:spPr/>
        <p:txBody>
          <a:bodyPr/>
          <a:lstStyle/>
          <a:p>
            <a:r>
              <a:rPr lang="en-US" dirty="0"/>
              <a:t>Health</a:t>
            </a:r>
          </a:p>
          <a:p>
            <a:r>
              <a:rPr lang="en-US" dirty="0"/>
              <a:t>Command of fundamental processes (3 r’s)</a:t>
            </a:r>
          </a:p>
          <a:p>
            <a:r>
              <a:rPr lang="en-US" dirty="0"/>
              <a:t>Worthy home membership</a:t>
            </a:r>
          </a:p>
          <a:p>
            <a:r>
              <a:rPr lang="en-US" dirty="0"/>
              <a:t>Vocation</a:t>
            </a:r>
          </a:p>
          <a:p>
            <a:r>
              <a:rPr lang="en-US" dirty="0"/>
              <a:t>Citizenship</a:t>
            </a:r>
          </a:p>
          <a:p>
            <a:r>
              <a:rPr lang="en-US" dirty="0"/>
              <a:t>Worthy use of leisure</a:t>
            </a:r>
          </a:p>
          <a:p>
            <a:r>
              <a:rPr lang="en-US" dirty="0"/>
              <a:t>Ethical character</a:t>
            </a:r>
          </a:p>
          <a:p>
            <a:endParaRPr lang="en-US" dirty="0"/>
          </a:p>
        </p:txBody>
      </p:sp>
      <p:sp>
        <p:nvSpPr>
          <p:cNvPr id="6" name="Content Placeholder 5"/>
          <p:cNvSpPr>
            <a:spLocks noGrp="1"/>
          </p:cNvSpPr>
          <p:nvPr>
            <p:ph sz="half" idx="2"/>
          </p:nvPr>
        </p:nvSpPr>
        <p:spPr/>
        <p:txBody>
          <a:bodyPr/>
          <a:lstStyle/>
          <a:p>
            <a:endParaRPr lang="en-US"/>
          </a:p>
        </p:txBody>
      </p:sp>
      <p:pic>
        <p:nvPicPr>
          <p:cNvPr id="2052" name="Picture 4" descr="http://gonzagateach.wikispaces.com/file/view/cardinal%20principles%20of%20education.jpg/451852728/cardinal%20principles%20of%20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139" y="1941887"/>
            <a:ext cx="2521722" cy="411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170" name="Picture 2" descr="http://www.saxophone.org/uploads/museum/69/21569_1693_22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54" y="-14877"/>
            <a:ext cx="5272216" cy="68728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axophone.org/uploads/museum/64/21564_1682_218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310184" y="0"/>
            <a:ext cx="5280454" cy="687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39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Progressive Era Developments in Music Ed</a:t>
            </a:r>
          </a:p>
        </p:txBody>
      </p:sp>
      <p:sp>
        <p:nvSpPr>
          <p:cNvPr id="3" name="Content Placeholder 2"/>
          <p:cNvSpPr>
            <a:spLocks noGrp="1"/>
          </p:cNvSpPr>
          <p:nvPr>
            <p:ph sz="half" idx="1"/>
          </p:nvPr>
        </p:nvSpPr>
        <p:spPr/>
        <p:txBody>
          <a:bodyPr>
            <a:normAutofit lnSpcReduction="10000"/>
          </a:bodyPr>
          <a:lstStyle/>
          <a:p>
            <a:r>
              <a:rPr lang="en-US" dirty="0"/>
              <a:t>Increase in HS Music</a:t>
            </a:r>
          </a:p>
          <a:p>
            <a:r>
              <a:rPr lang="en-US" dirty="0"/>
              <a:t>Academic Credit for Music</a:t>
            </a:r>
          </a:p>
          <a:p>
            <a:pPr lvl="1"/>
            <a:r>
              <a:rPr lang="en-US" dirty="0" err="1"/>
              <a:t>MSNC</a:t>
            </a:r>
            <a:r>
              <a:rPr lang="en-US" dirty="0"/>
              <a:t> 1910 report</a:t>
            </a:r>
          </a:p>
          <a:p>
            <a:pPr lvl="1"/>
            <a:r>
              <a:rPr lang="en-US" dirty="0"/>
              <a:t>Credit for applied lessons outside of school</a:t>
            </a:r>
          </a:p>
          <a:p>
            <a:r>
              <a:rPr lang="en-US" dirty="0"/>
              <a:t>Group Participation (to foster patriotism &amp; social values-social meliorism)</a:t>
            </a:r>
          </a:p>
          <a:p>
            <a:r>
              <a:rPr lang="en-US" dirty="0"/>
              <a:t>Music Teacher Education/Certification at College Level</a:t>
            </a:r>
          </a:p>
        </p:txBody>
      </p:sp>
      <p:sp>
        <p:nvSpPr>
          <p:cNvPr id="4" name="Content Placeholder 3"/>
          <p:cNvSpPr>
            <a:spLocks noGrp="1"/>
          </p:cNvSpPr>
          <p:nvPr>
            <p:ph sz="half" idx="2"/>
          </p:nvPr>
        </p:nvSpPr>
        <p:spPr/>
        <p:txBody>
          <a:bodyPr>
            <a:normAutofit lnSpcReduction="10000"/>
          </a:bodyPr>
          <a:lstStyle/>
          <a:p>
            <a:endParaRPr lang="en-US"/>
          </a:p>
        </p:txBody>
      </p:sp>
      <p:pic>
        <p:nvPicPr>
          <p:cNvPr id="8194" name="Picture 2" descr="https://fedora.digitalcommonwealth.org/fedora/objects/commonwealth:2v23vt63z/datastreams/access800/cont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90688"/>
            <a:ext cx="4094205" cy="265270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yourmothersmaidenname.net/MSNC19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622" y="4242060"/>
            <a:ext cx="4586801" cy="254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035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Widescreen</PresentationFormat>
  <Paragraphs>220</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Progressive Education</vt:lpstr>
      <vt:lpstr>The “Status Quo” in Education (Late 1800s)</vt:lpstr>
      <vt:lpstr>The High School Curriculum Reform</vt:lpstr>
      <vt:lpstr>Progressive Education Movement</vt:lpstr>
      <vt:lpstr>The Struggle for the American Curriculum (Kliebard, 2004)</vt:lpstr>
      <vt:lpstr>Life of John Dewey (1859-1952)</vt:lpstr>
      <vt:lpstr>Seven Cardinal Principles of Education (Commission on the Reorganization of Secondary Education, 1918)</vt:lpstr>
      <vt:lpstr>PowerPoint Presentation</vt:lpstr>
      <vt:lpstr>Progressive Era Developments in Music Ed</vt:lpstr>
      <vt:lpstr>Progressive Era Developments in Music Ed</vt:lpstr>
      <vt:lpstr>Sputnik &amp; MEAE</vt:lpstr>
      <vt:lpstr>Reactions to Sputnik</vt:lpstr>
      <vt:lpstr>MENC Leadership Meeting (Oct. 11-14, 1957)</vt:lpstr>
      <vt:lpstr>MENC Leadership Meeting (Oct. 11-14, 1957)</vt:lpstr>
      <vt:lpstr>Other Summits on Music Education</vt:lpstr>
      <vt:lpstr>Other Summits on Music Education</vt:lpstr>
      <vt:lpstr>Music Education as Aesthetic Education (MEAE) (1958[?] – present)</vt:lpstr>
      <vt:lpstr>What is Music According to MEAE</vt:lpstr>
      <vt:lpstr>Quote</vt:lpstr>
      <vt:lpstr>Praxial Philosophy of Music Education</vt:lpstr>
      <vt:lpstr>Praxial Music Education (mid 1980s – present)</vt:lpstr>
      <vt:lpstr>MEAE Inadequate</vt:lpstr>
      <vt:lpstr>Praxis Music Education</vt:lpstr>
      <vt:lpstr>What is Music</vt:lpstr>
      <vt:lpstr>Orientations of MEAE &amp; Praxis Philosophies of Music Education (in purest form)</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Education</dc:title>
  <dc:creator>Phillip Hash</dc:creator>
  <cp:lastModifiedBy>Phillip Hash</cp:lastModifiedBy>
  <cp:revision>1</cp:revision>
  <dcterms:created xsi:type="dcterms:W3CDTF">2016-07-05T21:34:50Z</dcterms:created>
  <dcterms:modified xsi:type="dcterms:W3CDTF">2016-07-05T21:35:27Z</dcterms:modified>
</cp:coreProperties>
</file>