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271" r:id="rId3"/>
    <p:sldId id="366" r:id="rId4"/>
    <p:sldId id="299" r:id="rId5"/>
    <p:sldId id="303" r:id="rId6"/>
    <p:sldId id="300" r:id="rId7"/>
    <p:sldId id="301" r:id="rId8"/>
    <p:sldId id="302" r:id="rId9"/>
    <p:sldId id="304" r:id="rId10"/>
    <p:sldId id="298" r:id="rId11"/>
    <p:sldId id="257" r:id="rId12"/>
    <p:sldId id="292" r:id="rId13"/>
    <p:sldId id="293" r:id="rId14"/>
    <p:sldId id="261" r:id="rId15"/>
    <p:sldId id="360" r:id="rId16"/>
    <p:sldId id="361" r:id="rId17"/>
    <p:sldId id="362" r:id="rId18"/>
    <p:sldId id="363" r:id="rId19"/>
    <p:sldId id="258" r:id="rId20"/>
    <p:sldId id="259" r:id="rId21"/>
    <p:sldId id="262" r:id="rId22"/>
    <p:sldId id="260" r:id="rId23"/>
    <p:sldId id="263" r:id="rId24"/>
    <p:sldId id="264" r:id="rId25"/>
    <p:sldId id="265" r:id="rId26"/>
    <p:sldId id="266" r:id="rId27"/>
    <p:sldId id="267" r:id="rId28"/>
    <p:sldId id="268" r:id="rId29"/>
    <p:sldId id="270" r:id="rId30"/>
    <p:sldId id="294"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305" r:id="rId49"/>
    <p:sldId id="306" r:id="rId50"/>
    <p:sldId id="308" r:id="rId51"/>
    <p:sldId id="313" r:id="rId52"/>
    <p:sldId id="310" r:id="rId53"/>
    <p:sldId id="311" r:id="rId54"/>
    <p:sldId id="312" r:id="rId55"/>
    <p:sldId id="319" r:id="rId56"/>
    <p:sldId id="315" r:id="rId57"/>
    <p:sldId id="316" r:id="rId58"/>
    <p:sldId id="317" r:id="rId59"/>
    <p:sldId id="318" r:id="rId60"/>
    <p:sldId id="320" r:id="rId61"/>
    <p:sldId id="367" r:id="rId62"/>
    <p:sldId id="339" r:id="rId63"/>
    <p:sldId id="340" r:id="rId64"/>
    <p:sldId id="341" r:id="rId65"/>
    <p:sldId id="342" r:id="rId66"/>
    <p:sldId id="343" r:id="rId67"/>
    <p:sldId id="344" r:id="rId68"/>
    <p:sldId id="345" r:id="rId69"/>
    <p:sldId id="346" r:id="rId70"/>
    <p:sldId id="347" r:id="rId71"/>
    <p:sldId id="348" r:id="rId72"/>
    <p:sldId id="349" r:id="rId73"/>
    <p:sldId id="350" r:id="rId74"/>
    <p:sldId id="351" r:id="rId75"/>
    <p:sldId id="352" r:id="rId76"/>
    <p:sldId id="355" r:id="rId77"/>
    <p:sldId id="353" r:id="rId78"/>
    <p:sldId id="364" r:id="rId79"/>
    <p:sldId id="365" r:id="rId8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60"/>
  </p:normalViewPr>
  <p:slideViewPr>
    <p:cSldViewPr>
      <p:cViewPr varScale="1">
        <p:scale>
          <a:sx n="108" d="100"/>
          <a:sy n="108" d="100"/>
        </p:scale>
        <p:origin x="171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86F0F3-F4D1-499A-A83E-58700ABE376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58409FC-7998-46BF-B650-D2CB5075840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2797BAE-E96C-42DF-A99E-C7D30AD38C42}" type="datetimeFigureOut">
              <a:rPr lang="en-US"/>
              <a:pPr>
                <a:defRPr/>
              </a:pPr>
              <a:t>7/12/2017</a:t>
            </a:fld>
            <a:endParaRPr lang="en-US"/>
          </a:p>
        </p:txBody>
      </p:sp>
      <p:sp>
        <p:nvSpPr>
          <p:cNvPr id="4" name="Slide Image Placeholder 3">
            <a:extLst>
              <a:ext uri="{FF2B5EF4-FFF2-40B4-BE49-F238E27FC236}">
                <a16:creationId xmlns:a16="http://schemas.microsoft.com/office/drawing/2014/main" id="{DFC04007-B514-4B12-9F4A-246A30D1BD8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14C7B95-67A0-4CF3-B625-DBFEFE275FF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4C9424B-21C1-427E-9108-F95F350681E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FF2B354A-F363-42C3-AB98-9EE17EBB84D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EC189A1-564F-4D2C-A219-E148E8E7AF7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7A72410A-84D7-4256-B5EB-CFEB55E1CC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AEF6361-FD16-4741-8F06-DE79DDE312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100" name="Slide Number Placeholder 3">
            <a:extLst>
              <a:ext uri="{FF2B5EF4-FFF2-40B4-BE49-F238E27FC236}">
                <a16:creationId xmlns:a16="http://schemas.microsoft.com/office/drawing/2014/main" id="{4F388485-2759-4CE7-84E2-C68ABDC253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6B7E629-7C5E-44D0-ADBF-82C8C6CC8FB0}"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5E636026-94C8-48E5-BE27-36FAD5F473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04C0CB-F7B6-43E4-854B-D00EA730EDAA}" type="slidenum">
              <a:rPr lang="en-US" altLang="en-US" smtClean="0">
                <a:latin typeface="Calibri" panose="020F0502020204030204" pitchFamily="34" charset="0"/>
              </a:rPr>
              <a:pPr>
                <a:spcBef>
                  <a:spcPct val="0"/>
                </a:spcBef>
              </a:pPr>
              <a:t>18</a:t>
            </a:fld>
            <a:endParaRPr lang="en-US" altLang="en-US">
              <a:latin typeface="Calibri" panose="020F0502020204030204" pitchFamily="34" charset="0"/>
            </a:endParaRPr>
          </a:p>
        </p:txBody>
      </p:sp>
      <p:sp>
        <p:nvSpPr>
          <p:cNvPr id="68611" name="Rectangle 2">
            <a:extLst>
              <a:ext uri="{FF2B5EF4-FFF2-40B4-BE49-F238E27FC236}">
                <a16:creationId xmlns:a16="http://schemas.microsoft.com/office/drawing/2014/main" id="{059B8221-015C-4FBF-858B-F088372D80E0}"/>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13A44F3E-C7F1-49A2-9649-517EA6D79E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30809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8E487970-7AD9-4D1F-AB12-9F10E73573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39BFB3B-530B-4BD0-9067-071532185CB7}" type="slidenum">
              <a:rPr lang="en-US" altLang="en-US" smtClean="0">
                <a:ea typeface="ＭＳ Ｐゴシック" panose="020B0600070205080204" pitchFamily="34" charset="-128"/>
              </a:rPr>
              <a:pPr>
                <a:spcBef>
                  <a:spcPct val="0"/>
                </a:spcBef>
              </a:pPr>
              <a:t>19</a:t>
            </a:fld>
            <a:endParaRPr lang="en-US" altLang="en-US">
              <a:ea typeface="ＭＳ Ｐゴシック" panose="020B0600070205080204" pitchFamily="34" charset="-128"/>
            </a:endParaRPr>
          </a:p>
        </p:txBody>
      </p:sp>
      <p:sp>
        <p:nvSpPr>
          <p:cNvPr id="17411" name="Rectangle 2">
            <a:extLst>
              <a:ext uri="{FF2B5EF4-FFF2-40B4-BE49-F238E27FC236}">
                <a16:creationId xmlns:a16="http://schemas.microsoft.com/office/drawing/2014/main" id="{71792977-7613-4382-863E-B0EED8DD54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a:extLst>
              <a:ext uri="{FF2B5EF4-FFF2-40B4-BE49-F238E27FC236}">
                <a16:creationId xmlns:a16="http://schemas.microsoft.com/office/drawing/2014/main" id="{0E7C19B8-E8E4-44F8-B4B0-517C18CDCB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B45F886E-3723-456A-84EE-E9C764B613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8BF8F3-D832-4A6C-BF07-3009E4536860}" type="slidenum">
              <a:rPr lang="en-US" altLang="en-US" smtClean="0">
                <a:ea typeface="ＭＳ Ｐゴシック" panose="020B0600070205080204" pitchFamily="34" charset="-128"/>
              </a:rPr>
              <a:pPr>
                <a:spcBef>
                  <a:spcPct val="0"/>
                </a:spcBef>
              </a:pPr>
              <a:t>20</a:t>
            </a:fld>
            <a:endParaRPr lang="en-US" altLang="en-US">
              <a:ea typeface="ＭＳ Ｐゴシック" panose="020B0600070205080204" pitchFamily="34" charset="-128"/>
            </a:endParaRPr>
          </a:p>
        </p:txBody>
      </p:sp>
      <p:sp>
        <p:nvSpPr>
          <p:cNvPr id="19459" name="Rectangle 2">
            <a:extLst>
              <a:ext uri="{FF2B5EF4-FFF2-40B4-BE49-F238E27FC236}">
                <a16:creationId xmlns:a16="http://schemas.microsoft.com/office/drawing/2014/main" id="{7D183A5A-8DDD-446B-A861-D058BE075F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a:extLst>
              <a:ext uri="{FF2B5EF4-FFF2-40B4-BE49-F238E27FC236}">
                <a16:creationId xmlns:a16="http://schemas.microsoft.com/office/drawing/2014/main" id="{20005EBA-4F85-4402-850C-8D8F6CA218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CA02EAF8-C405-4769-9835-C75732AE30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35977E-CD5D-44CD-8A48-BFD4F1140FF1}" type="slidenum">
              <a:rPr lang="en-US" altLang="en-US" smtClean="0">
                <a:ea typeface="ＭＳ Ｐゴシック" panose="020B0600070205080204" pitchFamily="34" charset="-128"/>
              </a:rPr>
              <a:pPr>
                <a:spcBef>
                  <a:spcPct val="0"/>
                </a:spcBef>
              </a:pPr>
              <a:t>21</a:t>
            </a:fld>
            <a:endParaRPr lang="en-US" altLang="en-US">
              <a:ea typeface="ＭＳ Ｐゴシック" panose="020B0600070205080204" pitchFamily="34" charset="-128"/>
            </a:endParaRPr>
          </a:p>
        </p:txBody>
      </p:sp>
      <p:sp>
        <p:nvSpPr>
          <p:cNvPr id="21507" name="Rectangle 2">
            <a:extLst>
              <a:ext uri="{FF2B5EF4-FFF2-40B4-BE49-F238E27FC236}">
                <a16:creationId xmlns:a16="http://schemas.microsoft.com/office/drawing/2014/main" id="{EF6E6749-A608-49D2-916D-C54ADBA239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a:extLst>
              <a:ext uri="{FF2B5EF4-FFF2-40B4-BE49-F238E27FC236}">
                <a16:creationId xmlns:a16="http://schemas.microsoft.com/office/drawing/2014/main" id="{DCFB77D8-5B83-4F54-B11F-391AC7A0EF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01E7C143-B977-43A1-B7F6-9573DF4A01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C7CB59-DFF8-4890-8FEA-2C11213C1DC8}" type="slidenum">
              <a:rPr lang="en-US" altLang="en-US" smtClean="0">
                <a:ea typeface="ＭＳ Ｐゴシック" panose="020B0600070205080204" pitchFamily="34" charset="-128"/>
              </a:rPr>
              <a:pPr>
                <a:spcBef>
                  <a:spcPct val="0"/>
                </a:spcBef>
              </a:pPr>
              <a:t>22</a:t>
            </a:fld>
            <a:endParaRPr lang="en-US" altLang="en-US">
              <a:ea typeface="ＭＳ Ｐゴシック" panose="020B0600070205080204" pitchFamily="34" charset="-128"/>
            </a:endParaRPr>
          </a:p>
        </p:txBody>
      </p:sp>
      <p:sp>
        <p:nvSpPr>
          <p:cNvPr id="23555" name="Rectangle 2">
            <a:extLst>
              <a:ext uri="{FF2B5EF4-FFF2-40B4-BE49-F238E27FC236}">
                <a16:creationId xmlns:a16="http://schemas.microsoft.com/office/drawing/2014/main" id="{C654C29B-C46E-43DB-970D-D93D87D187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a:extLst>
              <a:ext uri="{FF2B5EF4-FFF2-40B4-BE49-F238E27FC236}">
                <a16:creationId xmlns:a16="http://schemas.microsoft.com/office/drawing/2014/main" id="{AE02264C-0119-4501-A056-C3581FB88B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2806DD41-FB04-4EC4-B542-3D4C424DA0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4281E5-6B0D-4321-B24A-FB4A50838A6C}" type="slidenum">
              <a:rPr lang="en-US" altLang="en-US" smtClean="0">
                <a:ea typeface="ＭＳ Ｐゴシック" panose="020B0600070205080204" pitchFamily="34" charset="-128"/>
              </a:rPr>
              <a:pPr>
                <a:spcBef>
                  <a:spcPct val="0"/>
                </a:spcBef>
              </a:pPr>
              <a:t>23</a:t>
            </a:fld>
            <a:endParaRPr lang="en-US" altLang="en-US">
              <a:ea typeface="ＭＳ Ｐゴシック" panose="020B0600070205080204" pitchFamily="34" charset="-128"/>
            </a:endParaRPr>
          </a:p>
        </p:txBody>
      </p:sp>
      <p:sp>
        <p:nvSpPr>
          <p:cNvPr id="25603" name="Rectangle 2">
            <a:extLst>
              <a:ext uri="{FF2B5EF4-FFF2-40B4-BE49-F238E27FC236}">
                <a16:creationId xmlns:a16="http://schemas.microsoft.com/office/drawing/2014/main" id="{232840F9-2D33-4642-84CE-36A636FC85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a:extLst>
              <a:ext uri="{FF2B5EF4-FFF2-40B4-BE49-F238E27FC236}">
                <a16:creationId xmlns:a16="http://schemas.microsoft.com/office/drawing/2014/main" id="{52F3D767-22A1-42B3-9008-9401F75ECC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C371D136-0D84-48AA-84D2-85D740331A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555D44-AA6C-4EF1-A07F-EED6308B654D}" type="slidenum">
              <a:rPr lang="en-US" altLang="en-US" smtClean="0">
                <a:ea typeface="ＭＳ Ｐゴシック" panose="020B0600070205080204" pitchFamily="34" charset="-128"/>
              </a:rPr>
              <a:pPr>
                <a:spcBef>
                  <a:spcPct val="0"/>
                </a:spcBef>
              </a:pPr>
              <a:t>24</a:t>
            </a:fld>
            <a:endParaRPr lang="en-US" altLang="en-US">
              <a:ea typeface="ＭＳ Ｐゴシック" panose="020B0600070205080204" pitchFamily="34" charset="-128"/>
            </a:endParaRPr>
          </a:p>
        </p:txBody>
      </p:sp>
      <p:sp>
        <p:nvSpPr>
          <p:cNvPr id="27651" name="Rectangle 2">
            <a:extLst>
              <a:ext uri="{FF2B5EF4-FFF2-40B4-BE49-F238E27FC236}">
                <a16:creationId xmlns:a16="http://schemas.microsoft.com/office/drawing/2014/main" id="{F6AB6382-681A-46D2-B96B-8A98C14AAE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a:extLst>
              <a:ext uri="{FF2B5EF4-FFF2-40B4-BE49-F238E27FC236}">
                <a16:creationId xmlns:a16="http://schemas.microsoft.com/office/drawing/2014/main" id="{F204B146-8D6C-489E-85B9-42363742DB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1A95FDC6-DE4D-4784-B2C9-CE103E1CA9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BEEFD5-318A-49FF-B64D-E60786CFA058}" type="slidenum">
              <a:rPr lang="en-US" altLang="en-US" smtClean="0">
                <a:ea typeface="ＭＳ Ｐゴシック" panose="020B0600070205080204" pitchFamily="34" charset="-128"/>
              </a:rPr>
              <a:pPr>
                <a:spcBef>
                  <a:spcPct val="0"/>
                </a:spcBef>
              </a:pPr>
              <a:t>25</a:t>
            </a:fld>
            <a:endParaRPr lang="en-US" altLang="en-US">
              <a:ea typeface="ＭＳ Ｐゴシック" panose="020B0600070205080204" pitchFamily="34" charset="-128"/>
            </a:endParaRPr>
          </a:p>
        </p:txBody>
      </p:sp>
      <p:sp>
        <p:nvSpPr>
          <p:cNvPr id="29699" name="Rectangle 2">
            <a:extLst>
              <a:ext uri="{FF2B5EF4-FFF2-40B4-BE49-F238E27FC236}">
                <a16:creationId xmlns:a16="http://schemas.microsoft.com/office/drawing/2014/main" id="{D6B11990-217C-458C-8BB0-F7B63A0656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a:extLst>
              <a:ext uri="{FF2B5EF4-FFF2-40B4-BE49-F238E27FC236}">
                <a16:creationId xmlns:a16="http://schemas.microsoft.com/office/drawing/2014/main" id="{E80B4F83-CA78-4D6B-960C-15F6C5C411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64D4D48A-A7CD-41C3-BC00-D0B902279F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3CFAA4-D86F-4FCA-8748-B95C9777530C}" type="slidenum">
              <a:rPr lang="en-US" altLang="en-US" smtClean="0">
                <a:ea typeface="ＭＳ Ｐゴシック" panose="020B0600070205080204" pitchFamily="34" charset="-128"/>
              </a:rPr>
              <a:pPr>
                <a:spcBef>
                  <a:spcPct val="0"/>
                </a:spcBef>
              </a:pPr>
              <a:t>26</a:t>
            </a:fld>
            <a:endParaRPr lang="en-US" altLang="en-US">
              <a:ea typeface="ＭＳ Ｐゴシック" panose="020B0600070205080204" pitchFamily="34" charset="-128"/>
            </a:endParaRPr>
          </a:p>
        </p:txBody>
      </p:sp>
      <p:sp>
        <p:nvSpPr>
          <p:cNvPr id="31747" name="Rectangle 2">
            <a:extLst>
              <a:ext uri="{FF2B5EF4-FFF2-40B4-BE49-F238E27FC236}">
                <a16:creationId xmlns:a16="http://schemas.microsoft.com/office/drawing/2014/main" id="{ACFB7DFB-5704-41CC-A3FC-45945B3FAB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a:extLst>
              <a:ext uri="{FF2B5EF4-FFF2-40B4-BE49-F238E27FC236}">
                <a16:creationId xmlns:a16="http://schemas.microsoft.com/office/drawing/2014/main" id="{DB2B1E15-D69C-4523-9A2B-FBD1F533F9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2635AA8A-909A-4E84-8C14-A0ECA9B2B6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ACCC6D-A42D-4541-BBCD-F690DF66C643}" type="slidenum">
              <a:rPr lang="en-US" altLang="en-US" smtClean="0">
                <a:ea typeface="ＭＳ Ｐゴシック" panose="020B0600070205080204" pitchFamily="34" charset="-128"/>
              </a:rPr>
              <a:pPr>
                <a:spcBef>
                  <a:spcPct val="0"/>
                </a:spcBef>
              </a:pPr>
              <a:t>27</a:t>
            </a:fld>
            <a:endParaRPr lang="en-US" altLang="en-US">
              <a:ea typeface="ＭＳ Ｐゴシック" panose="020B0600070205080204" pitchFamily="34" charset="-128"/>
            </a:endParaRPr>
          </a:p>
        </p:txBody>
      </p:sp>
      <p:sp>
        <p:nvSpPr>
          <p:cNvPr id="33795" name="Rectangle 2">
            <a:extLst>
              <a:ext uri="{FF2B5EF4-FFF2-40B4-BE49-F238E27FC236}">
                <a16:creationId xmlns:a16="http://schemas.microsoft.com/office/drawing/2014/main" id="{90BFA002-CC3A-43C9-82BF-4AEB64843C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a:extLst>
              <a:ext uri="{FF2B5EF4-FFF2-40B4-BE49-F238E27FC236}">
                <a16:creationId xmlns:a16="http://schemas.microsoft.com/office/drawing/2014/main" id="{81B554C4-A26C-4E12-B56D-D6FFFC135D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1A5D7F2C-B09F-47AA-BE77-B6C18DD4C2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3CE3CE4B-BB9F-463E-BA48-0DA17EA36F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148" name="Slide Number Placeholder 3">
            <a:extLst>
              <a:ext uri="{FF2B5EF4-FFF2-40B4-BE49-F238E27FC236}">
                <a16:creationId xmlns:a16="http://schemas.microsoft.com/office/drawing/2014/main" id="{3CB82AD7-45F3-4CDA-8F20-DB221E8F5C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DC685F-E429-49F0-8189-8E6E9E03DB63}"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204DBC1F-DFCF-44D4-BCAD-529021251E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14E8F6-BC3D-424C-BE73-F4E4242BBC7F}" type="slidenum">
              <a:rPr lang="en-US" altLang="en-US" smtClean="0">
                <a:ea typeface="ＭＳ Ｐゴシック" panose="020B0600070205080204" pitchFamily="34" charset="-128"/>
              </a:rPr>
              <a:pPr>
                <a:spcBef>
                  <a:spcPct val="0"/>
                </a:spcBef>
              </a:pPr>
              <a:t>28</a:t>
            </a:fld>
            <a:endParaRPr lang="en-US" altLang="en-US">
              <a:ea typeface="ＭＳ Ｐゴシック" panose="020B0600070205080204" pitchFamily="34" charset="-128"/>
            </a:endParaRPr>
          </a:p>
        </p:txBody>
      </p:sp>
      <p:sp>
        <p:nvSpPr>
          <p:cNvPr id="35843" name="Rectangle 2">
            <a:extLst>
              <a:ext uri="{FF2B5EF4-FFF2-40B4-BE49-F238E27FC236}">
                <a16:creationId xmlns:a16="http://schemas.microsoft.com/office/drawing/2014/main" id="{B1574A12-7829-4B9A-8311-85DD1C2493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a:extLst>
              <a:ext uri="{FF2B5EF4-FFF2-40B4-BE49-F238E27FC236}">
                <a16:creationId xmlns:a16="http://schemas.microsoft.com/office/drawing/2014/main" id="{4C144BA3-9CB2-49D9-B826-6DC4A019ED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F94C3CC-A831-487E-BEB9-A37E4246E7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98B17F17-0660-4F60-BE01-9084465CF3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
        <p:nvSpPr>
          <p:cNvPr id="37892" name="Slide Number Placeholder 3">
            <a:extLst>
              <a:ext uri="{FF2B5EF4-FFF2-40B4-BE49-F238E27FC236}">
                <a16:creationId xmlns:a16="http://schemas.microsoft.com/office/drawing/2014/main" id="{9C423BD4-73D6-47BA-AD3F-EE5B4BCC55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B3D61F-E3E0-4665-9B87-81FA6EED68BB}" type="slidenum">
              <a:rPr lang="en-US" altLang="en-US" smtClean="0">
                <a:ea typeface="ＭＳ Ｐゴシック" panose="020B0600070205080204" pitchFamily="34" charset="-128"/>
              </a:rPr>
              <a:pPr>
                <a:spcBef>
                  <a:spcPct val="0"/>
                </a:spcBef>
              </a:pPr>
              <a:t>29</a:t>
            </a:fld>
            <a:endParaRPr lang="en-US" altLang="en-US">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BF5D9C44-522A-45B8-96E7-054CD7DB43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120F2A-2DB7-4D57-A130-BCC173AB08A4}" type="slidenum">
              <a:rPr lang="en-US" altLang="en-US" smtClean="0"/>
              <a:pPr>
                <a:spcBef>
                  <a:spcPct val="0"/>
                </a:spcBef>
              </a:pPr>
              <a:t>31</a:t>
            </a:fld>
            <a:endParaRPr lang="en-US" altLang="en-US"/>
          </a:p>
        </p:txBody>
      </p:sp>
      <p:sp>
        <p:nvSpPr>
          <p:cNvPr id="41987" name="Rectangle 2">
            <a:extLst>
              <a:ext uri="{FF2B5EF4-FFF2-40B4-BE49-F238E27FC236}">
                <a16:creationId xmlns:a16="http://schemas.microsoft.com/office/drawing/2014/main" id="{FC632B06-F1C0-4F5B-B6BB-804EE6E33D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a:extLst>
              <a:ext uri="{FF2B5EF4-FFF2-40B4-BE49-F238E27FC236}">
                <a16:creationId xmlns:a16="http://schemas.microsoft.com/office/drawing/2014/main" id="{5CF6FDA2-A1FB-40D8-B79C-6D95973B28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C6BD28B-37F6-44CC-A9FF-0D20569D5E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3E4644C-5A22-448E-8C27-B45E5213C0EC}" type="slidenum">
              <a:rPr lang="en-US" altLang="en-US" smtClean="0"/>
              <a:pPr>
                <a:spcBef>
                  <a:spcPct val="0"/>
                </a:spcBef>
              </a:pPr>
              <a:t>32</a:t>
            </a:fld>
            <a:endParaRPr lang="en-US" altLang="en-US"/>
          </a:p>
        </p:txBody>
      </p:sp>
      <p:sp>
        <p:nvSpPr>
          <p:cNvPr id="44035" name="Rectangle 2">
            <a:extLst>
              <a:ext uri="{FF2B5EF4-FFF2-40B4-BE49-F238E27FC236}">
                <a16:creationId xmlns:a16="http://schemas.microsoft.com/office/drawing/2014/main" id="{9D9FD722-D88D-4FED-8190-51F6C2FF52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a:extLst>
              <a:ext uri="{FF2B5EF4-FFF2-40B4-BE49-F238E27FC236}">
                <a16:creationId xmlns:a16="http://schemas.microsoft.com/office/drawing/2014/main" id="{87AA0913-6076-4DEB-A042-B8D7CBE391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F6E8AAA5-1BE9-4777-A0C2-B965FDC205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EE166C-5863-453D-A5A4-743FEAD9D9EB}" type="slidenum">
              <a:rPr lang="en-US" altLang="en-US" smtClean="0"/>
              <a:pPr>
                <a:spcBef>
                  <a:spcPct val="0"/>
                </a:spcBef>
              </a:pPr>
              <a:t>33</a:t>
            </a:fld>
            <a:endParaRPr lang="en-US" altLang="en-US"/>
          </a:p>
        </p:txBody>
      </p:sp>
      <p:sp>
        <p:nvSpPr>
          <p:cNvPr id="46083" name="Rectangle 2">
            <a:extLst>
              <a:ext uri="{FF2B5EF4-FFF2-40B4-BE49-F238E27FC236}">
                <a16:creationId xmlns:a16="http://schemas.microsoft.com/office/drawing/2014/main" id="{5D04E17A-BCA0-4C01-8CEF-EB7AD2FF0E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a:extLst>
              <a:ext uri="{FF2B5EF4-FFF2-40B4-BE49-F238E27FC236}">
                <a16:creationId xmlns:a16="http://schemas.microsoft.com/office/drawing/2014/main" id="{D189FB6D-F1F3-458B-A2E9-EB6CE2614C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7800F108-85F9-4A64-B940-8FD81985C1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5FC947-F95D-4FDD-A556-973606411D50}" type="slidenum">
              <a:rPr lang="en-US" altLang="en-US" smtClean="0"/>
              <a:pPr>
                <a:spcBef>
                  <a:spcPct val="0"/>
                </a:spcBef>
              </a:pPr>
              <a:t>34</a:t>
            </a:fld>
            <a:endParaRPr lang="en-US" altLang="en-US"/>
          </a:p>
        </p:txBody>
      </p:sp>
      <p:sp>
        <p:nvSpPr>
          <p:cNvPr id="48131" name="Rectangle 2">
            <a:extLst>
              <a:ext uri="{FF2B5EF4-FFF2-40B4-BE49-F238E27FC236}">
                <a16:creationId xmlns:a16="http://schemas.microsoft.com/office/drawing/2014/main" id="{F1C8B45C-7837-48F8-A6A6-4C4DDB1218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a:extLst>
              <a:ext uri="{FF2B5EF4-FFF2-40B4-BE49-F238E27FC236}">
                <a16:creationId xmlns:a16="http://schemas.microsoft.com/office/drawing/2014/main" id="{F0282C73-F639-4233-83DA-88F1CE6AC3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923644ED-6A72-4585-9419-4BAB2870E1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CD4AE7-EA88-487B-A7ED-A7D9A6C2B8A3}" type="slidenum">
              <a:rPr lang="en-US" altLang="en-US" smtClean="0"/>
              <a:pPr>
                <a:spcBef>
                  <a:spcPct val="0"/>
                </a:spcBef>
              </a:pPr>
              <a:t>35</a:t>
            </a:fld>
            <a:endParaRPr lang="en-US" altLang="en-US"/>
          </a:p>
        </p:txBody>
      </p:sp>
      <p:sp>
        <p:nvSpPr>
          <p:cNvPr id="50179" name="Rectangle 2">
            <a:extLst>
              <a:ext uri="{FF2B5EF4-FFF2-40B4-BE49-F238E27FC236}">
                <a16:creationId xmlns:a16="http://schemas.microsoft.com/office/drawing/2014/main" id="{4C232521-04BB-48C0-8095-C129E6EBC2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a:extLst>
              <a:ext uri="{FF2B5EF4-FFF2-40B4-BE49-F238E27FC236}">
                <a16:creationId xmlns:a16="http://schemas.microsoft.com/office/drawing/2014/main" id="{0E8300D6-D0ED-4D33-AFBF-FEF8555B02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DBE99395-83C3-4218-966A-53A496A527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C94F53-5EB9-4EF1-8083-496427904C15}" type="slidenum">
              <a:rPr lang="en-US" altLang="en-US" smtClean="0"/>
              <a:pPr>
                <a:spcBef>
                  <a:spcPct val="0"/>
                </a:spcBef>
              </a:pPr>
              <a:t>36</a:t>
            </a:fld>
            <a:endParaRPr lang="en-US" altLang="en-US"/>
          </a:p>
        </p:txBody>
      </p:sp>
      <p:sp>
        <p:nvSpPr>
          <p:cNvPr id="52227" name="Rectangle 2">
            <a:extLst>
              <a:ext uri="{FF2B5EF4-FFF2-40B4-BE49-F238E27FC236}">
                <a16:creationId xmlns:a16="http://schemas.microsoft.com/office/drawing/2014/main" id="{3A424513-6491-480A-B69B-3CCE969675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a:extLst>
              <a:ext uri="{FF2B5EF4-FFF2-40B4-BE49-F238E27FC236}">
                <a16:creationId xmlns:a16="http://schemas.microsoft.com/office/drawing/2014/main" id="{01282A33-A498-4900-9D9A-16F4338C9D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7D4D04A6-C6C4-480B-B3DC-5E109E6B23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CF126D-0F02-47F4-B652-3604666ED2C0}" type="slidenum">
              <a:rPr lang="en-US" altLang="en-US" smtClean="0"/>
              <a:pPr>
                <a:spcBef>
                  <a:spcPct val="0"/>
                </a:spcBef>
              </a:pPr>
              <a:t>37</a:t>
            </a:fld>
            <a:endParaRPr lang="en-US" altLang="en-US"/>
          </a:p>
        </p:txBody>
      </p:sp>
      <p:sp>
        <p:nvSpPr>
          <p:cNvPr id="54275" name="Rectangle 2">
            <a:extLst>
              <a:ext uri="{FF2B5EF4-FFF2-40B4-BE49-F238E27FC236}">
                <a16:creationId xmlns:a16="http://schemas.microsoft.com/office/drawing/2014/main" id="{2C776299-B786-4D4E-91DE-6FDD4A3EE6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a:extLst>
              <a:ext uri="{FF2B5EF4-FFF2-40B4-BE49-F238E27FC236}">
                <a16:creationId xmlns:a16="http://schemas.microsoft.com/office/drawing/2014/main" id="{F148C6A7-AF92-45BC-AFD2-31247F01B3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AB8BB326-FAF5-4962-8328-5825B4436E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835B6B-6197-4FA4-9737-ABB912CF46C4}" type="slidenum">
              <a:rPr lang="en-US" altLang="en-US" smtClean="0"/>
              <a:pPr>
                <a:spcBef>
                  <a:spcPct val="0"/>
                </a:spcBef>
              </a:pPr>
              <a:t>38</a:t>
            </a:fld>
            <a:endParaRPr lang="en-US" altLang="en-US"/>
          </a:p>
        </p:txBody>
      </p:sp>
      <p:sp>
        <p:nvSpPr>
          <p:cNvPr id="56323" name="Rectangle 2">
            <a:extLst>
              <a:ext uri="{FF2B5EF4-FFF2-40B4-BE49-F238E27FC236}">
                <a16:creationId xmlns:a16="http://schemas.microsoft.com/office/drawing/2014/main" id="{7E2D89E4-F05A-4235-A438-28FF833380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a:extLst>
              <a:ext uri="{FF2B5EF4-FFF2-40B4-BE49-F238E27FC236}">
                <a16:creationId xmlns:a16="http://schemas.microsoft.com/office/drawing/2014/main" id="{4FD07B55-F027-4714-A124-93D5496E15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E52F8F6F-2A01-4891-937B-F09EB8DB2203}"/>
              </a:ext>
            </a:extLst>
          </p:cNvPr>
          <p:cNvSpPr>
            <a:spLocks noGrp="1" noRot="1" noChangeAspect="1" noTextEdit="1"/>
          </p:cNvSpPr>
          <p:nvPr>
            <p:ph type="sldImg"/>
          </p:nvPr>
        </p:nvSpPr>
        <p:spPr>
          <a:ln/>
        </p:spPr>
      </p:sp>
      <p:sp>
        <p:nvSpPr>
          <p:cNvPr id="63491" name="Notes Placeholder 2">
            <a:extLst>
              <a:ext uri="{FF2B5EF4-FFF2-40B4-BE49-F238E27FC236}">
                <a16:creationId xmlns:a16="http://schemas.microsoft.com/office/drawing/2014/main" id="{4DE81E3E-EFB7-44F7-999D-F1DA5A37D4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3492" name="Slide Number Placeholder 3">
            <a:extLst>
              <a:ext uri="{FF2B5EF4-FFF2-40B4-BE49-F238E27FC236}">
                <a16:creationId xmlns:a16="http://schemas.microsoft.com/office/drawing/2014/main" id="{27CD1BB7-FE6D-47E3-90AF-AA516DC90A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Arial" panose="020B0604020202020204" pitchFamily="34" charset="0"/>
                <a:ea typeface="ＭＳ Ｐゴシック" panose="020B0600070205080204" pitchFamily="34" charset="-128"/>
              </a:defRPr>
            </a:lvl1pPr>
            <a:lvl2pPr marL="742950" indent="-285750" defTabSz="939800">
              <a:defRPr sz="2400">
                <a:solidFill>
                  <a:schemeClr val="tx1"/>
                </a:solidFill>
                <a:latin typeface="Arial" panose="020B0604020202020204" pitchFamily="34" charset="0"/>
                <a:ea typeface="ＭＳ Ｐゴシック" panose="020B0600070205080204" pitchFamily="34" charset="-128"/>
              </a:defRPr>
            </a:lvl2pPr>
            <a:lvl3pPr marL="1143000" indent="-228600" defTabSz="939800">
              <a:defRPr sz="2400">
                <a:solidFill>
                  <a:schemeClr val="tx1"/>
                </a:solidFill>
                <a:latin typeface="Arial" panose="020B0604020202020204" pitchFamily="34" charset="0"/>
                <a:ea typeface="ＭＳ Ｐゴシック" panose="020B0600070205080204" pitchFamily="34" charset="-128"/>
              </a:defRPr>
            </a:lvl3pPr>
            <a:lvl4pPr marL="1600200" indent="-228600" defTabSz="939800">
              <a:defRPr sz="2400">
                <a:solidFill>
                  <a:schemeClr val="tx1"/>
                </a:solidFill>
                <a:latin typeface="Arial" panose="020B0604020202020204" pitchFamily="34" charset="0"/>
                <a:ea typeface="ＭＳ Ｐゴシック" panose="020B0600070205080204" pitchFamily="34" charset="-128"/>
              </a:defRPr>
            </a:lvl4pPr>
            <a:lvl5pPr marL="2057400" indent="-228600" defTabSz="939800">
              <a:defRPr sz="2400">
                <a:solidFill>
                  <a:schemeClr val="tx1"/>
                </a:solidFill>
                <a:latin typeface="Arial" panose="020B0604020202020204" pitchFamily="34" charset="0"/>
                <a:ea typeface="ＭＳ Ｐゴシック" panose="020B0600070205080204" pitchFamily="34" charset="-128"/>
              </a:defRPr>
            </a:lvl5pPr>
            <a:lvl6pPr marL="2514600" indent="-228600" defTabSz="939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9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9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9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E62514B-B5AD-4A6D-892B-E04E517D87C6}" type="slidenum">
              <a:rPr lang="en-US" altLang="en-US" sz="1300" smtClean="0"/>
              <a:pPr/>
              <a:t>3</a:t>
            </a:fld>
            <a:endParaRPr lang="en-US" altLang="en-US" sz="1300"/>
          </a:p>
        </p:txBody>
      </p:sp>
    </p:spTree>
    <p:extLst>
      <p:ext uri="{BB962C8B-B14F-4D97-AF65-F5344CB8AC3E}">
        <p14:creationId xmlns:p14="http://schemas.microsoft.com/office/powerpoint/2010/main" val="2772721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239DD232-7894-41BC-AAEC-CA9A40F8FF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A8B90A-D4F0-48A4-A39A-AAFB06906C45}" type="slidenum">
              <a:rPr lang="en-US" altLang="en-US" smtClean="0"/>
              <a:pPr>
                <a:spcBef>
                  <a:spcPct val="0"/>
                </a:spcBef>
              </a:pPr>
              <a:t>39</a:t>
            </a:fld>
            <a:endParaRPr lang="en-US" altLang="en-US"/>
          </a:p>
        </p:txBody>
      </p:sp>
      <p:sp>
        <p:nvSpPr>
          <p:cNvPr id="58371" name="Rectangle 2">
            <a:extLst>
              <a:ext uri="{FF2B5EF4-FFF2-40B4-BE49-F238E27FC236}">
                <a16:creationId xmlns:a16="http://schemas.microsoft.com/office/drawing/2014/main" id="{00A528DC-2EB5-46C4-B15C-70DCA7A83F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a:extLst>
              <a:ext uri="{FF2B5EF4-FFF2-40B4-BE49-F238E27FC236}">
                <a16:creationId xmlns:a16="http://schemas.microsoft.com/office/drawing/2014/main" id="{B9ECB8CC-F783-4490-91A8-8B9B069B7E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63794811-022E-48C0-AA6D-D59D1F8C96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AEC70F-876D-41D9-B99B-AB1DDDBDAC1D}" type="slidenum">
              <a:rPr lang="en-US" altLang="en-US" smtClean="0"/>
              <a:pPr>
                <a:spcBef>
                  <a:spcPct val="0"/>
                </a:spcBef>
              </a:pPr>
              <a:t>40</a:t>
            </a:fld>
            <a:endParaRPr lang="en-US" altLang="en-US"/>
          </a:p>
        </p:txBody>
      </p:sp>
      <p:sp>
        <p:nvSpPr>
          <p:cNvPr id="60419" name="Rectangle 2">
            <a:extLst>
              <a:ext uri="{FF2B5EF4-FFF2-40B4-BE49-F238E27FC236}">
                <a16:creationId xmlns:a16="http://schemas.microsoft.com/office/drawing/2014/main" id="{6899FB35-A3DC-4312-B8CF-AE34C201F7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a:extLst>
              <a:ext uri="{FF2B5EF4-FFF2-40B4-BE49-F238E27FC236}">
                <a16:creationId xmlns:a16="http://schemas.microsoft.com/office/drawing/2014/main" id="{518B9515-E0ED-43EF-8A59-E8E59595D1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DF181DA8-F1F9-4BE2-9092-42CF574795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C5C930-701D-4624-9ABE-045F91BFACBB}" type="slidenum">
              <a:rPr lang="en-US" altLang="en-US" smtClean="0"/>
              <a:pPr>
                <a:spcBef>
                  <a:spcPct val="0"/>
                </a:spcBef>
              </a:pPr>
              <a:t>41</a:t>
            </a:fld>
            <a:endParaRPr lang="en-US" altLang="en-US"/>
          </a:p>
        </p:txBody>
      </p:sp>
      <p:sp>
        <p:nvSpPr>
          <p:cNvPr id="62467" name="Rectangle 2">
            <a:extLst>
              <a:ext uri="{FF2B5EF4-FFF2-40B4-BE49-F238E27FC236}">
                <a16:creationId xmlns:a16="http://schemas.microsoft.com/office/drawing/2014/main" id="{0972BA38-90DE-4324-8D4B-129D4EFD0B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a:extLst>
              <a:ext uri="{FF2B5EF4-FFF2-40B4-BE49-F238E27FC236}">
                <a16:creationId xmlns:a16="http://schemas.microsoft.com/office/drawing/2014/main" id="{10D5DD42-D079-42DE-B651-3674FF55EE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D4C441C-7AE7-4B14-9749-6FA61204DA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1A70A8-3334-4CE0-A803-F0B4F6E5FB2E}" type="slidenum">
              <a:rPr lang="en-US" altLang="en-US" smtClean="0"/>
              <a:pPr>
                <a:spcBef>
                  <a:spcPct val="0"/>
                </a:spcBef>
              </a:pPr>
              <a:t>42</a:t>
            </a:fld>
            <a:endParaRPr lang="en-US" altLang="en-US"/>
          </a:p>
        </p:txBody>
      </p:sp>
      <p:sp>
        <p:nvSpPr>
          <p:cNvPr id="64515" name="Rectangle 2">
            <a:extLst>
              <a:ext uri="{FF2B5EF4-FFF2-40B4-BE49-F238E27FC236}">
                <a16:creationId xmlns:a16="http://schemas.microsoft.com/office/drawing/2014/main" id="{129A86C7-C8F4-4F41-A594-ECC461B619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18ED4BB1-1AC3-47D1-B7B7-74D9FEDDDC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5C959ED3-BA2C-4C4F-BA2A-561CABE440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666E2E-35FF-4145-AAC6-B39DF4285C66}" type="slidenum">
              <a:rPr lang="en-US" altLang="en-US" smtClean="0"/>
              <a:pPr>
                <a:spcBef>
                  <a:spcPct val="0"/>
                </a:spcBef>
              </a:pPr>
              <a:t>43</a:t>
            </a:fld>
            <a:endParaRPr lang="en-US" altLang="en-US"/>
          </a:p>
        </p:txBody>
      </p:sp>
      <p:sp>
        <p:nvSpPr>
          <p:cNvPr id="66563" name="Rectangle 2">
            <a:extLst>
              <a:ext uri="{FF2B5EF4-FFF2-40B4-BE49-F238E27FC236}">
                <a16:creationId xmlns:a16="http://schemas.microsoft.com/office/drawing/2014/main" id="{4C07D527-9A2C-4140-B372-AB5B9F73EF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a:extLst>
              <a:ext uri="{FF2B5EF4-FFF2-40B4-BE49-F238E27FC236}">
                <a16:creationId xmlns:a16="http://schemas.microsoft.com/office/drawing/2014/main" id="{CBCF616B-8525-4516-A3A8-F62FD7B2EE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567779FD-E7DC-45E1-A4AD-A61A9DD65D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F20B00-BC41-402B-9183-A0476A10049D}" type="slidenum">
              <a:rPr lang="en-US" altLang="en-US" smtClean="0"/>
              <a:pPr>
                <a:spcBef>
                  <a:spcPct val="0"/>
                </a:spcBef>
              </a:pPr>
              <a:t>44</a:t>
            </a:fld>
            <a:endParaRPr lang="en-US" altLang="en-US"/>
          </a:p>
        </p:txBody>
      </p:sp>
      <p:sp>
        <p:nvSpPr>
          <p:cNvPr id="68611" name="Rectangle 2">
            <a:extLst>
              <a:ext uri="{FF2B5EF4-FFF2-40B4-BE49-F238E27FC236}">
                <a16:creationId xmlns:a16="http://schemas.microsoft.com/office/drawing/2014/main" id="{5DACF177-6D63-4179-8BF3-A02E9A1605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a:extLst>
              <a:ext uri="{FF2B5EF4-FFF2-40B4-BE49-F238E27FC236}">
                <a16:creationId xmlns:a16="http://schemas.microsoft.com/office/drawing/2014/main" id="{05EF04C3-0648-45AD-86A6-0066251DC5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FED99AEF-33BD-4AC4-897F-9300415069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EDA3B7-D09F-480B-8200-285F23C0023A}" type="slidenum">
              <a:rPr lang="en-US" altLang="en-US" smtClean="0"/>
              <a:pPr>
                <a:spcBef>
                  <a:spcPct val="0"/>
                </a:spcBef>
              </a:pPr>
              <a:t>45</a:t>
            </a:fld>
            <a:endParaRPr lang="en-US" altLang="en-US"/>
          </a:p>
        </p:txBody>
      </p:sp>
      <p:sp>
        <p:nvSpPr>
          <p:cNvPr id="70659" name="Rectangle 2">
            <a:extLst>
              <a:ext uri="{FF2B5EF4-FFF2-40B4-BE49-F238E27FC236}">
                <a16:creationId xmlns:a16="http://schemas.microsoft.com/office/drawing/2014/main" id="{DD82E215-938E-4A3A-945F-38FD33DBCD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a:extLst>
              <a:ext uri="{FF2B5EF4-FFF2-40B4-BE49-F238E27FC236}">
                <a16:creationId xmlns:a16="http://schemas.microsoft.com/office/drawing/2014/main" id="{45087052-FB33-49F6-BCA5-3EC5E3CE27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825AF6DA-E249-49B9-A50D-31B7EEDBD5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171E4C-7F39-4360-8DF0-44751993F667}" type="slidenum">
              <a:rPr lang="en-US" altLang="en-US" smtClean="0"/>
              <a:pPr>
                <a:spcBef>
                  <a:spcPct val="0"/>
                </a:spcBef>
              </a:pPr>
              <a:t>46</a:t>
            </a:fld>
            <a:endParaRPr lang="en-US" altLang="en-US"/>
          </a:p>
        </p:txBody>
      </p:sp>
      <p:sp>
        <p:nvSpPr>
          <p:cNvPr id="72707" name="Rectangle 2">
            <a:extLst>
              <a:ext uri="{FF2B5EF4-FFF2-40B4-BE49-F238E27FC236}">
                <a16:creationId xmlns:a16="http://schemas.microsoft.com/office/drawing/2014/main" id="{5ED940A0-6BD8-4C12-A3B4-49CB4BAAF3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a:extLst>
              <a:ext uri="{FF2B5EF4-FFF2-40B4-BE49-F238E27FC236}">
                <a16:creationId xmlns:a16="http://schemas.microsoft.com/office/drawing/2014/main" id="{0613313F-F818-48CD-806D-B25174A433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189D721B-A3EE-4568-B0C4-F5D296BB75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E4ABB9-9BA6-401F-A029-40A1A6890590}" type="slidenum">
              <a:rPr lang="en-US" altLang="en-US" smtClean="0"/>
              <a:pPr>
                <a:spcBef>
                  <a:spcPct val="0"/>
                </a:spcBef>
              </a:pPr>
              <a:t>47</a:t>
            </a:fld>
            <a:endParaRPr lang="en-US" altLang="en-US"/>
          </a:p>
        </p:txBody>
      </p:sp>
      <p:sp>
        <p:nvSpPr>
          <p:cNvPr id="74755" name="Rectangle 2">
            <a:extLst>
              <a:ext uri="{FF2B5EF4-FFF2-40B4-BE49-F238E27FC236}">
                <a16:creationId xmlns:a16="http://schemas.microsoft.com/office/drawing/2014/main" id="{81BB7B89-EDF1-4DE3-8D7C-E31E06795B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a:extLst>
              <a:ext uri="{FF2B5EF4-FFF2-40B4-BE49-F238E27FC236}">
                <a16:creationId xmlns:a16="http://schemas.microsoft.com/office/drawing/2014/main" id="{C7ECE39F-4CE3-4E30-8DDD-62BB6582AF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8257AA7D-AD75-4494-B819-450458B2D5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98301F6B-131A-48C6-9317-5507C26786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8676" name="Slide Number Placeholder 3">
            <a:extLst>
              <a:ext uri="{FF2B5EF4-FFF2-40B4-BE49-F238E27FC236}">
                <a16:creationId xmlns:a16="http://schemas.microsoft.com/office/drawing/2014/main" id="{4DEF32BB-03F6-41A6-A10A-76A50E0AB5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A77C46-8C4B-4893-822A-D7DF3752B3F5}" type="slidenum">
              <a:rPr lang="en-US" altLang="en-US" smtClean="0"/>
              <a:pPr>
                <a:spcBef>
                  <a:spcPct val="0"/>
                </a:spcBef>
              </a:pPr>
              <a:t>62</a:t>
            </a:fld>
            <a:endParaRPr lang="en-US" altLang="en-US"/>
          </a:p>
        </p:txBody>
      </p:sp>
    </p:spTree>
    <p:extLst>
      <p:ext uri="{BB962C8B-B14F-4D97-AF65-F5344CB8AC3E}">
        <p14:creationId xmlns:p14="http://schemas.microsoft.com/office/powerpoint/2010/main" val="1127527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329B668A-2282-4842-950C-536E5B946C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758843E1-4960-4DB2-8B2B-9790B0BCD0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6804" name="Slide Number Placeholder 3">
            <a:extLst>
              <a:ext uri="{FF2B5EF4-FFF2-40B4-BE49-F238E27FC236}">
                <a16:creationId xmlns:a16="http://schemas.microsoft.com/office/drawing/2014/main" id="{CB6F004E-4517-4835-B345-F61073E95F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FC6627-17C7-4E9E-B30D-45800C1D8CB1}" type="slidenum">
              <a:rPr lang="en-US" altLang="en-US" smtClean="0"/>
              <a:pPr>
                <a:spcBef>
                  <a:spcPct val="0"/>
                </a:spcBef>
              </a:pPr>
              <a:t>4</a:t>
            </a:fld>
            <a:endParaRPr lang="en-US" altLang="en-US"/>
          </a:p>
        </p:txBody>
      </p:sp>
    </p:spTree>
    <p:extLst>
      <p:ext uri="{BB962C8B-B14F-4D97-AF65-F5344CB8AC3E}">
        <p14:creationId xmlns:p14="http://schemas.microsoft.com/office/powerpoint/2010/main" val="33960900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607D430F-8C82-4053-BE35-36C6B997A9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5F945-D762-4873-9521-82331C40F121}" type="slidenum">
              <a:rPr lang="en-US" altLang="en-US" smtClean="0"/>
              <a:pPr>
                <a:spcBef>
                  <a:spcPct val="0"/>
                </a:spcBef>
              </a:pPr>
              <a:t>63</a:t>
            </a:fld>
            <a:endParaRPr lang="en-US" altLang="en-US"/>
          </a:p>
        </p:txBody>
      </p:sp>
      <p:sp>
        <p:nvSpPr>
          <p:cNvPr id="30723" name="Rectangle 2">
            <a:extLst>
              <a:ext uri="{FF2B5EF4-FFF2-40B4-BE49-F238E27FC236}">
                <a16:creationId xmlns:a16="http://schemas.microsoft.com/office/drawing/2014/main" id="{DBEFB619-8405-4AAA-B01D-908B9B68ED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a:extLst>
              <a:ext uri="{FF2B5EF4-FFF2-40B4-BE49-F238E27FC236}">
                <a16:creationId xmlns:a16="http://schemas.microsoft.com/office/drawing/2014/main" id="{BF8055F2-775F-46B9-8C06-0284BF90BC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32841625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EEDC31B-BA1C-4DF2-8045-4263E82957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1327D6BA-BB7C-4A1C-A141-CB8846B737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2772" name="Slide Number Placeholder 3">
            <a:extLst>
              <a:ext uri="{FF2B5EF4-FFF2-40B4-BE49-F238E27FC236}">
                <a16:creationId xmlns:a16="http://schemas.microsoft.com/office/drawing/2014/main" id="{BF6F7A59-BBBD-45FF-A6C9-F24DE15886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33194F-CC95-41A7-A0AF-91BF9FC5FD65}" type="slidenum">
              <a:rPr lang="en-US" altLang="en-US" smtClean="0"/>
              <a:pPr>
                <a:spcBef>
                  <a:spcPct val="0"/>
                </a:spcBef>
              </a:pPr>
              <a:t>64</a:t>
            </a:fld>
            <a:endParaRPr lang="en-US" altLang="en-US"/>
          </a:p>
        </p:txBody>
      </p:sp>
    </p:spTree>
    <p:extLst>
      <p:ext uri="{BB962C8B-B14F-4D97-AF65-F5344CB8AC3E}">
        <p14:creationId xmlns:p14="http://schemas.microsoft.com/office/powerpoint/2010/main" val="32862028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B6ACB32E-1ACD-4750-AAC9-895F079621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DC463310-5400-41A6-9E1A-172FF7DF63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4820" name="Slide Number Placeholder 3">
            <a:extLst>
              <a:ext uri="{FF2B5EF4-FFF2-40B4-BE49-F238E27FC236}">
                <a16:creationId xmlns:a16="http://schemas.microsoft.com/office/drawing/2014/main" id="{09F72BD6-FD21-4631-81AA-00B312FD8C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A30BAA-B4C7-4330-95F0-1E57FB7CCA88}" type="slidenum">
              <a:rPr lang="en-US" altLang="en-US" smtClean="0"/>
              <a:pPr>
                <a:spcBef>
                  <a:spcPct val="0"/>
                </a:spcBef>
              </a:pPr>
              <a:t>65</a:t>
            </a:fld>
            <a:endParaRPr lang="en-US" altLang="en-US"/>
          </a:p>
        </p:txBody>
      </p:sp>
    </p:spTree>
    <p:extLst>
      <p:ext uri="{BB962C8B-B14F-4D97-AF65-F5344CB8AC3E}">
        <p14:creationId xmlns:p14="http://schemas.microsoft.com/office/powerpoint/2010/main" val="27281260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0C5DACDD-C342-4424-A7A3-09D332ABC3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82C243-6769-44FF-8630-CFCFE77AE795}" type="slidenum">
              <a:rPr lang="en-US" altLang="en-US" smtClean="0"/>
              <a:pPr>
                <a:spcBef>
                  <a:spcPct val="0"/>
                </a:spcBef>
              </a:pPr>
              <a:t>66</a:t>
            </a:fld>
            <a:endParaRPr lang="en-US" altLang="en-US"/>
          </a:p>
        </p:txBody>
      </p:sp>
      <p:sp>
        <p:nvSpPr>
          <p:cNvPr id="36867" name="Rectangle 2">
            <a:extLst>
              <a:ext uri="{FF2B5EF4-FFF2-40B4-BE49-F238E27FC236}">
                <a16:creationId xmlns:a16="http://schemas.microsoft.com/office/drawing/2014/main" id="{2E2B271F-0E71-48E5-B20A-AEBD15F762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a:extLst>
              <a:ext uri="{FF2B5EF4-FFF2-40B4-BE49-F238E27FC236}">
                <a16:creationId xmlns:a16="http://schemas.microsoft.com/office/drawing/2014/main" id="{C3C1EC5A-CFCB-4CCE-A9B8-246A0F5493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173147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F466C262-D6E4-4478-B0EE-D13308424E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C0659C-3360-4F71-B251-E92A2E447D89}" type="slidenum">
              <a:rPr lang="en-US" altLang="en-US" smtClean="0"/>
              <a:pPr>
                <a:spcBef>
                  <a:spcPct val="0"/>
                </a:spcBef>
              </a:pPr>
              <a:t>67</a:t>
            </a:fld>
            <a:endParaRPr lang="en-US" altLang="en-US"/>
          </a:p>
        </p:txBody>
      </p:sp>
      <p:sp>
        <p:nvSpPr>
          <p:cNvPr id="38915" name="Rectangle 2">
            <a:extLst>
              <a:ext uri="{FF2B5EF4-FFF2-40B4-BE49-F238E27FC236}">
                <a16:creationId xmlns:a16="http://schemas.microsoft.com/office/drawing/2014/main" id="{5D1B2FB5-7A1C-46FE-935B-4E7DEE9FEB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a:extLst>
              <a:ext uri="{FF2B5EF4-FFF2-40B4-BE49-F238E27FC236}">
                <a16:creationId xmlns:a16="http://schemas.microsoft.com/office/drawing/2014/main" id="{CB04809A-FF9D-49B5-86AA-CF849135BD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3975127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3CA0C170-450F-4A28-8B10-DA5C0D1B51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B42765-3C8B-4015-8050-174F5D7997C9}" type="slidenum">
              <a:rPr lang="en-US" altLang="en-US" smtClean="0"/>
              <a:pPr>
                <a:spcBef>
                  <a:spcPct val="0"/>
                </a:spcBef>
              </a:pPr>
              <a:t>68</a:t>
            </a:fld>
            <a:endParaRPr lang="en-US" altLang="en-US"/>
          </a:p>
        </p:txBody>
      </p:sp>
      <p:sp>
        <p:nvSpPr>
          <p:cNvPr id="40963" name="Rectangle 2">
            <a:extLst>
              <a:ext uri="{FF2B5EF4-FFF2-40B4-BE49-F238E27FC236}">
                <a16:creationId xmlns:a16="http://schemas.microsoft.com/office/drawing/2014/main" id="{B3BE1575-053A-4C74-B382-3B8B21F430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a:extLst>
              <a:ext uri="{FF2B5EF4-FFF2-40B4-BE49-F238E27FC236}">
                <a16:creationId xmlns:a16="http://schemas.microsoft.com/office/drawing/2014/main" id="{28891B2F-C5A4-466D-BDB6-0CFCF485D6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0565858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456A2B7B-7767-499A-A4E9-B173FB4DC6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61E6C37-F2FF-45F3-B57F-DBE46B4B4D13}" type="slidenum">
              <a:rPr lang="en-US" altLang="en-US" smtClean="0"/>
              <a:pPr>
                <a:spcBef>
                  <a:spcPct val="0"/>
                </a:spcBef>
              </a:pPr>
              <a:t>70</a:t>
            </a:fld>
            <a:endParaRPr lang="en-US" altLang="en-US"/>
          </a:p>
        </p:txBody>
      </p:sp>
      <p:sp>
        <p:nvSpPr>
          <p:cNvPr id="44035" name="Rectangle 2">
            <a:extLst>
              <a:ext uri="{FF2B5EF4-FFF2-40B4-BE49-F238E27FC236}">
                <a16:creationId xmlns:a16="http://schemas.microsoft.com/office/drawing/2014/main" id="{645B6823-EEA4-4C76-9AAA-9BA7F3894A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a:extLst>
              <a:ext uri="{FF2B5EF4-FFF2-40B4-BE49-F238E27FC236}">
                <a16:creationId xmlns:a16="http://schemas.microsoft.com/office/drawing/2014/main" id="{3BB7C128-F788-4145-A998-74B6CC689C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4662183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DCA3175D-3994-43D2-A95E-DD63DBFE79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FC49E650-6A39-45BA-97EF-21FCC6489C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Answer = 2</a:t>
            </a:r>
          </a:p>
        </p:txBody>
      </p:sp>
      <p:sp>
        <p:nvSpPr>
          <p:cNvPr id="46084" name="Slide Number Placeholder 3">
            <a:extLst>
              <a:ext uri="{FF2B5EF4-FFF2-40B4-BE49-F238E27FC236}">
                <a16:creationId xmlns:a16="http://schemas.microsoft.com/office/drawing/2014/main" id="{CFA4D855-D8B2-4783-A597-FFDDB89509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29256A-8937-411C-9E88-CE619BB5E9CB}" type="slidenum">
              <a:rPr lang="en-US" altLang="en-US" smtClean="0"/>
              <a:pPr>
                <a:spcBef>
                  <a:spcPct val="0"/>
                </a:spcBef>
              </a:pPr>
              <a:t>71</a:t>
            </a:fld>
            <a:endParaRPr lang="en-US" altLang="en-US"/>
          </a:p>
        </p:txBody>
      </p:sp>
    </p:spTree>
    <p:extLst>
      <p:ext uri="{BB962C8B-B14F-4D97-AF65-F5344CB8AC3E}">
        <p14:creationId xmlns:p14="http://schemas.microsoft.com/office/powerpoint/2010/main" val="27358462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DD90AD29-D54F-4B9A-98C7-25F3768461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FBFDBEC2-122A-408A-8B13-0A0A907FBF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8132" name="Slide Number Placeholder 3">
            <a:extLst>
              <a:ext uri="{FF2B5EF4-FFF2-40B4-BE49-F238E27FC236}">
                <a16:creationId xmlns:a16="http://schemas.microsoft.com/office/drawing/2014/main" id="{EB57C7A2-F76F-4BCD-86FF-5ADA92CABD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A6A1A4-F919-461C-9A3A-C182DE86FE4A}" type="slidenum">
              <a:rPr lang="en-US" altLang="en-US" smtClean="0"/>
              <a:pPr>
                <a:spcBef>
                  <a:spcPct val="0"/>
                </a:spcBef>
              </a:pPr>
              <a:t>72</a:t>
            </a:fld>
            <a:endParaRPr lang="en-US" altLang="en-US"/>
          </a:p>
        </p:txBody>
      </p:sp>
    </p:spTree>
    <p:extLst>
      <p:ext uri="{BB962C8B-B14F-4D97-AF65-F5344CB8AC3E}">
        <p14:creationId xmlns:p14="http://schemas.microsoft.com/office/powerpoint/2010/main" val="6083353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DDD0DA1-C386-4B18-88F9-9B8BABCA47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3BF3CA48-7B5B-46E2-97C4-5FC50B7547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0180" name="Slide Number Placeholder 3">
            <a:extLst>
              <a:ext uri="{FF2B5EF4-FFF2-40B4-BE49-F238E27FC236}">
                <a16:creationId xmlns:a16="http://schemas.microsoft.com/office/drawing/2014/main" id="{9B40309D-228C-4F33-9609-B1D7403AFE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1304A4-7E69-44B5-B6D1-0E3145FBB0AE}" type="slidenum">
              <a:rPr lang="en-US" altLang="en-US" smtClean="0"/>
              <a:pPr>
                <a:spcBef>
                  <a:spcPct val="0"/>
                </a:spcBef>
              </a:pPr>
              <a:t>73</a:t>
            </a:fld>
            <a:endParaRPr lang="en-US" altLang="en-US"/>
          </a:p>
        </p:txBody>
      </p:sp>
    </p:spTree>
    <p:extLst>
      <p:ext uri="{BB962C8B-B14F-4D97-AF65-F5344CB8AC3E}">
        <p14:creationId xmlns:p14="http://schemas.microsoft.com/office/powerpoint/2010/main" val="27823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B2CE5CF3-6039-4309-9917-072A9D7379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DCFD6E-B841-4F82-9A0D-BB6598FE15BC}" type="slidenum">
              <a:rPr lang="en-US" altLang="en-US" smtClean="0">
                <a:ea typeface="ＭＳ Ｐゴシック" panose="020B0600070205080204" pitchFamily="34" charset="-128"/>
              </a:rPr>
              <a:pPr>
                <a:spcBef>
                  <a:spcPct val="0"/>
                </a:spcBef>
              </a:pPr>
              <a:t>11</a:t>
            </a:fld>
            <a:endParaRPr lang="en-US" altLang="en-US">
              <a:ea typeface="ＭＳ Ｐゴシック" panose="020B0600070205080204" pitchFamily="34" charset="-128"/>
            </a:endParaRPr>
          </a:p>
        </p:txBody>
      </p:sp>
      <p:sp>
        <p:nvSpPr>
          <p:cNvPr id="11267" name="Rectangle 2">
            <a:extLst>
              <a:ext uri="{FF2B5EF4-FFF2-40B4-BE49-F238E27FC236}">
                <a16:creationId xmlns:a16="http://schemas.microsoft.com/office/drawing/2014/main" id="{5EDC441B-E1F9-4E0D-91D6-CB3D8FE8C9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a:extLst>
              <a:ext uri="{FF2B5EF4-FFF2-40B4-BE49-F238E27FC236}">
                <a16:creationId xmlns:a16="http://schemas.microsoft.com/office/drawing/2014/main" id="{40041715-2905-479B-8460-B9EE16837B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35371D80-4A66-45A2-A454-F9B0A57BA3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A0D126B8-2560-46D6-915D-3185F19C7D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2228" name="Slide Number Placeholder 3">
            <a:extLst>
              <a:ext uri="{FF2B5EF4-FFF2-40B4-BE49-F238E27FC236}">
                <a16:creationId xmlns:a16="http://schemas.microsoft.com/office/drawing/2014/main" id="{EFF29370-BB75-4FA6-AA43-3DB9EC75E9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A14A3C-F263-48AB-9EE2-A0BD8B6B5516}" type="slidenum">
              <a:rPr lang="en-US" altLang="en-US" smtClean="0"/>
              <a:pPr>
                <a:spcBef>
                  <a:spcPct val="0"/>
                </a:spcBef>
              </a:pPr>
              <a:t>74</a:t>
            </a:fld>
            <a:endParaRPr lang="en-US" altLang="en-US"/>
          </a:p>
        </p:txBody>
      </p:sp>
    </p:spTree>
    <p:extLst>
      <p:ext uri="{BB962C8B-B14F-4D97-AF65-F5344CB8AC3E}">
        <p14:creationId xmlns:p14="http://schemas.microsoft.com/office/powerpoint/2010/main" val="39629481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5ABB437-ECCF-433A-B88C-BE93B96B7C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F2E563-77A1-40B9-BD53-2D38BBC05CA2}" type="slidenum">
              <a:rPr lang="en-US" altLang="en-US" smtClean="0"/>
              <a:pPr>
                <a:spcBef>
                  <a:spcPct val="0"/>
                </a:spcBef>
              </a:pPr>
              <a:t>75</a:t>
            </a:fld>
            <a:endParaRPr lang="en-US" altLang="en-US"/>
          </a:p>
        </p:txBody>
      </p:sp>
      <p:sp>
        <p:nvSpPr>
          <p:cNvPr id="54275" name="Rectangle 2">
            <a:extLst>
              <a:ext uri="{FF2B5EF4-FFF2-40B4-BE49-F238E27FC236}">
                <a16:creationId xmlns:a16="http://schemas.microsoft.com/office/drawing/2014/main" id="{599BB47F-BC45-42E0-B28E-D5B14B3F3C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a:extLst>
              <a:ext uri="{FF2B5EF4-FFF2-40B4-BE49-F238E27FC236}">
                <a16:creationId xmlns:a16="http://schemas.microsoft.com/office/drawing/2014/main" id="{93F5D1A5-745F-43C3-BF49-DDAEC089B0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1273870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2A6645BA-F5D0-4EDC-910B-AB99874225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B7054E-CBC8-471E-BE83-6133C1BE100C}" type="slidenum">
              <a:rPr lang="en-US" altLang="en-US" smtClean="0"/>
              <a:pPr>
                <a:spcBef>
                  <a:spcPct val="0"/>
                </a:spcBef>
              </a:pPr>
              <a:t>76</a:t>
            </a:fld>
            <a:endParaRPr lang="en-US" altLang="en-US"/>
          </a:p>
        </p:txBody>
      </p:sp>
      <p:sp>
        <p:nvSpPr>
          <p:cNvPr id="60419" name="Rectangle 2">
            <a:extLst>
              <a:ext uri="{FF2B5EF4-FFF2-40B4-BE49-F238E27FC236}">
                <a16:creationId xmlns:a16="http://schemas.microsoft.com/office/drawing/2014/main" id="{8421449B-0523-4BAD-979B-85B3C7FC76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a:extLst>
              <a:ext uri="{FF2B5EF4-FFF2-40B4-BE49-F238E27FC236}">
                <a16:creationId xmlns:a16="http://schemas.microsoft.com/office/drawing/2014/main" id="{528538DD-B050-423F-AC9E-AB48D2293B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4392822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AA2109FC-6404-46DF-8EBB-A8BF55D6EF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A1DA36-24D5-4C5D-899F-9DF9B061D0CF}" type="slidenum">
              <a:rPr lang="en-US" altLang="en-US" smtClean="0"/>
              <a:pPr>
                <a:spcBef>
                  <a:spcPct val="0"/>
                </a:spcBef>
              </a:pPr>
              <a:t>77</a:t>
            </a:fld>
            <a:endParaRPr lang="en-US" altLang="en-US"/>
          </a:p>
        </p:txBody>
      </p:sp>
      <p:sp>
        <p:nvSpPr>
          <p:cNvPr id="56323" name="Rectangle 2">
            <a:extLst>
              <a:ext uri="{FF2B5EF4-FFF2-40B4-BE49-F238E27FC236}">
                <a16:creationId xmlns:a16="http://schemas.microsoft.com/office/drawing/2014/main" id="{8F0D67A6-D8A4-4E32-B52C-0F42277616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a:extLst>
              <a:ext uri="{FF2B5EF4-FFF2-40B4-BE49-F238E27FC236}">
                <a16:creationId xmlns:a16="http://schemas.microsoft.com/office/drawing/2014/main" id="{D72AD723-831D-413A-9678-9345E32AA8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0923126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5F7E9FEA-2BCD-4BA4-8511-8875008438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C41E06-CEF5-474F-8E87-B35AF0678D26}" type="slidenum">
              <a:rPr lang="en-US" altLang="en-US" smtClean="0"/>
              <a:pPr>
                <a:spcBef>
                  <a:spcPct val="0"/>
                </a:spcBef>
              </a:pPr>
              <a:t>78</a:t>
            </a:fld>
            <a:endParaRPr lang="en-US" altLang="en-US"/>
          </a:p>
        </p:txBody>
      </p:sp>
      <p:sp>
        <p:nvSpPr>
          <p:cNvPr id="58371" name="Rectangle 2">
            <a:extLst>
              <a:ext uri="{FF2B5EF4-FFF2-40B4-BE49-F238E27FC236}">
                <a16:creationId xmlns:a16="http://schemas.microsoft.com/office/drawing/2014/main" id="{794AE86A-2719-4B96-AB3C-544F6A866D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a:extLst>
              <a:ext uri="{FF2B5EF4-FFF2-40B4-BE49-F238E27FC236}">
                <a16:creationId xmlns:a16="http://schemas.microsoft.com/office/drawing/2014/main" id="{CE691646-8BDA-4FAF-BD2C-5DE75E04F2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586882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41A4BCB7-03B2-4836-B9E7-099213AE0D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5573D9-7174-4333-8328-1668DB18BE78}" type="slidenum">
              <a:rPr lang="en-US" altLang="en-US" smtClean="0">
                <a:ea typeface="ＭＳ Ｐゴシック" panose="020B0600070205080204" pitchFamily="34" charset="-128"/>
              </a:rPr>
              <a:pPr>
                <a:spcBef>
                  <a:spcPct val="0"/>
                </a:spcBef>
              </a:pPr>
              <a:t>14</a:t>
            </a:fld>
            <a:endParaRPr lang="en-US" altLang="en-US">
              <a:ea typeface="ＭＳ Ｐゴシック" panose="020B0600070205080204" pitchFamily="34" charset="-128"/>
            </a:endParaRPr>
          </a:p>
        </p:txBody>
      </p:sp>
      <p:sp>
        <p:nvSpPr>
          <p:cNvPr id="15363" name="Rectangle 2">
            <a:extLst>
              <a:ext uri="{FF2B5EF4-FFF2-40B4-BE49-F238E27FC236}">
                <a16:creationId xmlns:a16="http://schemas.microsoft.com/office/drawing/2014/main" id="{7DB4753B-F76D-4BFE-B1E4-78790D6553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a:extLst>
              <a:ext uri="{FF2B5EF4-FFF2-40B4-BE49-F238E27FC236}">
                <a16:creationId xmlns:a16="http://schemas.microsoft.com/office/drawing/2014/main" id="{B70CE055-8128-45F0-9116-49F965FDCD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36E2D106-78DB-423A-BEFF-9026FA0BDF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ED2A30-3A65-41B1-BF08-126831D1FEAA}" type="slidenum">
              <a:rPr lang="en-US" altLang="en-US" smtClean="0">
                <a:latin typeface="Calibri" panose="020F0502020204030204" pitchFamily="34" charset="0"/>
              </a:rPr>
              <a:pPr>
                <a:spcBef>
                  <a:spcPct val="0"/>
                </a:spcBef>
              </a:pPr>
              <a:t>15</a:t>
            </a:fld>
            <a:endParaRPr lang="en-US" altLang="en-US">
              <a:latin typeface="Calibri" panose="020F0502020204030204" pitchFamily="34" charset="0"/>
            </a:endParaRPr>
          </a:p>
        </p:txBody>
      </p:sp>
      <p:sp>
        <p:nvSpPr>
          <p:cNvPr id="62467" name="Rectangle 2">
            <a:extLst>
              <a:ext uri="{FF2B5EF4-FFF2-40B4-BE49-F238E27FC236}">
                <a16:creationId xmlns:a16="http://schemas.microsoft.com/office/drawing/2014/main" id="{2AAB79C7-F983-4986-8982-27874B551B65}"/>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D99B80A6-4BD1-4170-87E1-BAD025817F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15992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966AC6E6-C1F8-4AD1-AF5A-DBE7443C38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265CC7-5FDE-4AD5-A981-B040111547B0}" type="slidenum">
              <a:rPr lang="en-US" altLang="en-US" smtClean="0">
                <a:latin typeface="Calibri" panose="020F0502020204030204" pitchFamily="34" charset="0"/>
              </a:rPr>
              <a:pPr>
                <a:spcBef>
                  <a:spcPct val="0"/>
                </a:spcBef>
              </a:pPr>
              <a:t>16</a:t>
            </a:fld>
            <a:endParaRPr lang="en-US" altLang="en-US">
              <a:latin typeface="Calibri" panose="020F0502020204030204" pitchFamily="34" charset="0"/>
            </a:endParaRPr>
          </a:p>
        </p:txBody>
      </p:sp>
      <p:sp>
        <p:nvSpPr>
          <p:cNvPr id="64515" name="Rectangle 2">
            <a:extLst>
              <a:ext uri="{FF2B5EF4-FFF2-40B4-BE49-F238E27FC236}">
                <a16:creationId xmlns:a16="http://schemas.microsoft.com/office/drawing/2014/main" id="{931C79C4-8D19-4060-9A0D-F862A455FA0A}"/>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E7E3D99E-D12A-4774-9538-722F756CFE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98460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36006DAD-4897-4640-BE11-499EC249E2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FC6385-CAB7-4FC4-9798-A91875CD4BCD}" type="slidenum">
              <a:rPr lang="en-US" altLang="en-US" smtClean="0">
                <a:latin typeface="Calibri" panose="020F0502020204030204" pitchFamily="34" charset="0"/>
              </a:rPr>
              <a:pPr>
                <a:spcBef>
                  <a:spcPct val="0"/>
                </a:spcBef>
              </a:pPr>
              <a:t>17</a:t>
            </a:fld>
            <a:endParaRPr lang="en-US" altLang="en-US">
              <a:latin typeface="Calibri" panose="020F0502020204030204" pitchFamily="34" charset="0"/>
            </a:endParaRPr>
          </a:p>
        </p:txBody>
      </p:sp>
      <p:sp>
        <p:nvSpPr>
          <p:cNvPr id="66563" name="Rectangle 2">
            <a:extLst>
              <a:ext uri="{FF2B5EF4-FFF2-40B4-BE49-F238E27FC236}">
                <a16:creationId xmlns:a16="http://schemas.microsoft.com/office/drawing/2014/main" id="{20F94294-58C4-4820-8DD9-AAE3A8B1F152}"/>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72CC49F0-5741-4524-9171-4A4CBB16B0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90327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E200270-B41C-4E2A-ADBD-7357FC56B1A6}"/>
              </a:ext>
            </a:extLst>
          </p:cNvPr>
          <p:cNvSpPr>
            <a:spLocks noGrp="1"/>
          </p:cNvSpPr>
          <p:nvPr>
            <p:ph type="dt" sz="half" idx="10"/>
          </p:nvPr>
        </p:nvSpPr>
        <p:spPr/>
        <p:txBody>
          <a:bodyPr/>
          <a:lstStyle>
            <a:lvl1pPr>
              <a:defRPr/>
            </a:lvl1pPr>
          </a:lstStyle>
          <a:p>
            <a:pPr>
              <a:defRPr/>
            </a:pPr>
            <a:fld id="{B21F1746-E40D-48B1-B48D-0C44355FE3D1}" type="datetimeFigureOut">
              <a:rPr lang="en-US"/>
              <a:pPr>
                <a:defRPr/>
              </a:pPr>
              <a:t>7/12/2017</a:t>
            </a:fld>
            <a:endParaRPr lang="en-US"/>
          </a:p>
        </p:txBody>
      </p:sp>
      <p:sp>
        <p:nvSpPr>
          <p:cNvPr id="5" name="Footer Placeholder 4">
            <a:extLst>
              <a:ext uri="{FF2B5EF4-FFF2-40B4-BE49-F238E27FC236}">
                <a16:creationId xmlns:a16="http://schemas.microsoft.com/office/drawing/2014/main" id="{EEF0406A-C0F9-4075-8D4A-71FD312464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1D387F-85EE-4D0E-86EC-82EC586765EE}"/>
              </a:ext>
            </a:extLst>
          </p:cNvPr>
          <p:cNvSpPr>
            <a:spLocks noGrp="1"/>
          </p:cNvSpPr>
          <p:nvPr>
            <p:ph type="sldNum" sz="quarter" idx="12"/>
          </p:nvPr>
        </p:nvSpPr>
        <p:spPr/>
        <p:txBody>
          <a:bodyPr/>
          <a:lstStyle>
            <a:lvl1pPr>
              <a:defRPr/>
            </a:lvl1pPr>
          </a:lstStyle>
          <a:p>
            <a:pPr>
              <a:defRPr/>
            </a:pPr>
            <a:fld id="{FBB62D9E-0CB5-4985-B2CD-9AAA22939237}" type="slidenum">
              <a:rPr lang="en-US" altLang="en-US"/>
              <a:pPr>
                <a:defRPr/>
              </a:pPr>
              <a:t>‹#›</a:t>
            </a:fld>
            <a:endParaRPr lang="en-US" altLang="en-US"/>
          </a:p>
        </p:txBody>
      </p:sp>
    </p:spTree>
    <p:extLst>
      <p:ext uri="{BB962C8B-B14F-4D97-AF65-F5344CB8AC3E}">
        <p14:creationId xmlns:p14="http://schemas.microsoft.com/office/powerpoint/2010/main" val="34572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FE344-055B-49DA-B7B2-A8A14DC8D5A6}"/>
              </a:ext>
            </a:extLst>
          </p:cNvPr>
          <p:cNvSpPr>
            <a:spLocks noGrp="1"/>
          </p:cNvSpPr>
          <p:nvPr>
            <p:ph type="dt" sz="half" idx="10"/>
          </p:nvPr>
        </p:nvSpPr>
        <p:spPr/>
        <p:txBody>
          <a:bodyPr/>
          <a:lstStyle>
            <a:lvl1pPr>
              <a:defRPr/>
            </a:lvl1pPr>
          </a:lstStyle>
          <a:p>
            <a:pPr>
              <a:defRPr/>
            </a:pPr>
            <a:fld id="{463F8ED7-CE54-4B17-A6E7-65C6B0F5E6AD}" type="datetimeFigureOut">
              <a:rPr lang="en-US"/>
              <a:pPr>
                <a:defRPr/>
              </a:pPr>
              <a:t>7/12/2017</a:t>
            </a:fld>
            <a:endParaRPr lang="en-US"/>
          </a:p>
        </p:txBody>
      </p:sp>
      <p:sp>
        <p:nvSpPr>
          <p:cNvPr id="5" name="Footer Placeholder 4">
            <a:extLst>
              <a:ext uri="{FF2B5EF4-FFF2-40B4-BE49-F238E27FC236}">
                <a16:creationId xmlns:a16="http://schemas.microsoft.com/office/drawing/2014/main" id="{C4D449A8-29CF-4A2B-9F85-6C9314A324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40FA724-CF33-4769-AC40-22A81537FB1D}"/>
              </a:ext>
            </a:extLst>
          </p:cNvPr>
          <p:cNvSpPr>
            <a:spLocks noGrp="1"/>
          </p:cNvSpPr>
          <p:nvPr>
            <p:ph type="sldNum" sz="quarter" idx="12"/>
          </p:nvPr>
        </p:nvSpPr>
        <p:spPr/>
        <p:txBody>
          <a:bodyPr/>
          <a:lstStyle>
            <a:lvl1pPr>
              <a:defRPr/>
            </a:lvl1pPr>
          </a:lstStyle>
          <a:p>
            <a:pPr>
              <a:defRPr/>
            </a:pPr>
            <a:fld id="{5356C7F6-6779-4E41-A167-AF2A078FA0D7}" type="slidenum">
              <a:rPr lang="en-US" altLang="en-US"/>
              <a:pPr>
                <a:defRPr/>
              </a:pPr>
              <a:t>‹#›</a:t>
            </a:fld>
            <a:endParaRPr lang="en-US" altLang="en-US"/>
          </a:p>
        </p:txBody>
      </p:sp>
    </p:spTree>
    <p:extLst>
      <p:ext uri="{BB962C8B-B14F-4D97-AF65-F5344CB8AC3E}">
        <p14:creationId xmlns:p14="http://schemas.microsoft.com/office/powerpoint/2010/main" val="1220193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2C318B-07A0-47BC-9FEF-621114F524B7}"/>
              </a:ext>
            </a:extLst>
          </p:cNvPr>
          <p:cNvSpPr>
            <a:spLocks noGrp="1"/>
          </p:cNvSpPr>
          <p:nvPr>
            <p:ph type="dt" sz="half" idx="10"/>
          </p:nvPr>
        </p:nvSpPr>
        <p:spPr/>
        <p:txBody>
          <a:bodyPr/>
          <a:lstStyle>
            <a:lvl1pPr>
              <a:defRPr/>
            </a:lvl1pPr>
          </a:lstStyle>
          <a:p>
            <a:pPr>
              <a:defRPr/>
            </a:pPr>
            <a:fld id="{702C47FA-FE7C-4B76-835E-0E32B2E1168D}" type="datetimeFigureOut">
              <a:rPr lang="en-US"/>
              <a:pPr>
                <a:defRPr/>
              </a:pPr>
              <a:t>7/12/2017</a:t>
            </a:fld>
            <a:endParaRPr lang="en-US"/>
          </a:p>
        </p:txBody>
      </p:sp>
      <p:sp>
        <p:nvSpPr>
          <p:cNvPr id="5" name="Footer Placeholder 4">
            <a:extLst>
              <a:ext uri="{FF2B5EF4-FFF2-40B4-BE49-F238E27FC236}">
                <a16:creationId xmlns:a16="http://schemas.microsoft.com/office/drawing/2014/main" id="{C258095A-F1CF-44B1-AE3F-9E3EBDCE71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BB4CF1B-21FD-436C-8537-7A022D16EC0D}"/>
              </a:ext>
            </a:extLst>
          </p:cNvPr>
          <p:cNvSpPr>
            <a:spLocks noGrp="1"/>
          </p:cNvSpPr>
          <p:nvPr>
            <p:ph type="sldNum" sz="quarter" idx="12"/>
          </p:nvPr>
        </p:nvSpPr>
        <p:spPr/>
        <p:txBody>
          <a:bodyPr/>
          <a:lstStyle>
            <a:lvl1pPr>
              <a:defRPr/>
            </a:lvl1pPr>
          </a:lstStyle>
          <a:p>
            <a:pPr>
              <a:defRPr/>
            </a:pPr>
            <a:fld id="{09976FE5-C762-41E2-AAF7-DE15231A5397}" type="slidenum">
              <a:rPr lang="en-US" altLang="en-US"/>
              <a:pPr>
                <a:defRPr/>
              </a:pPr>
              <a:t>‹#›</a:t>
            </a:fld>
            <a:endParaRPr lang="en-US" altLang="en-US"/>
          </a:p>
        </p:txBody>
      </p:sp>
    </p:spTree>
    <p:extLst>
      <p:ext uri="{BB962C8B-B14F-4D97-AF65-F5344CB8AC3E}">
        <p14:creationId xmlns:p14="http://schemas.microsoft.com/office/powerpoint/2010/main" val="1604052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E44D4A-8B64-4ABC-B31C-2336553A0D81}"/>
              </a:ext>
            </a:extLst>
          </p:cNvPr>
          <p:cNvSpPr>
            <a:spLocks noGrp="1"/>
          </p:cNvSpPr>
          <p:nvPr>
            <p:ph type="dt" sz="half" idx="10"/>
          </p:nvPr>
        </p:nvSpPr>
        <p:spPr/>
        <p:txBody>
          <a:bodyPr/>
          <a:lstStyle>
            <a:lvl1pPr>
              <a:defRPr/>
            </a:lvl1pPr>
          </a:lstStyle>
          <a:p>
            <a:pPr>
              <a:defRPr/>
            </a:pPr>
            <a:fld id="{F348E8A0-B918-4D30-8AF2-6491B75BB01F}" type="datetimeFigureOut">
              <a:rPr lang="en-US"/>
              <a:pPr>
                <a:defRPr/>
              </a:pPr>
              <a:t>7/12/2017</a:t>
            </a:fld>
            <a:endParaRPr lang="en-US"/>
          </a:p>
        </p:txBody>
      </p:sp>
      <p:sp>
        <p:nvSpPr>
          <p:cNvPr id="5" name="Footer Placeholder 4">
            <a:extLst>
              <a:ext uri="{FF2B5EF4-FFF2-40B4-BE49-F238E27FC236}">
                <a16:creationId xmlns:a16="http://schemas.microsoft.com/office/drawing/2014/main" id="{1C54E2CA-062E-4F56-A157-326A6AE0E5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43D5D7-C619-4EB5-BEE4-837793A6E041}"/>
              </a:ext>
            </a:extLst>
          </p:cNvPr>
          <p:cNvSpPr>
            <a:spLocks noGrp="1"/>
          </p:cNvSpPr>
          <p:nvPr>
            <p:ph type="sldNum" sz="quarter" idx="12"/>
          </p:nvPr>
        </p:nvSpPr>
        <p:spPr/>
        <p:txBody>
          <a:bodyPr/>
          <a:lstStyle>
            <a:lvl1pPr>
              <a:defRPr/>
            </a:lvl1pPr>
          </a:lstStyle>
          <a:p>
            <a:pPr>
              <a:defRPr/>
            </a:pPr>
            <a:fld id="{B961998B-C3AB-4CD3-8635-B2656B98F532}" type="slidenum">
              <a:rPr lang="en-US" altLang="en-US"/>
              <a:pPr>
                <a:defRPr/>
              </a:pPr>
              <a:t>‹#›</a:t>
            </a:fld>
            <a:endParaRPr lang="en-US" altLang="en-US"/>
          </a:p>
        </p:txBody>
      </p:sp>
    </p:spTree>
    <p:extLst>
      <p:ext uri="{BB962C8B-B14F-4D97-AF65-F5344CB8AC3E}">
        <p14:creationId xmlns:p14="http://schemas.microsoft.com/office/powerpoint/2010/main" val="208374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80AA64-6F55-463D-B6EB-B75851085E4C}"/>
              </a:ext>
            </a:extLst>
          </p:cNvPr>
          <p:cNvSpPr>
            <a:spLocks noGrp="1"/>
          </p:cNvSpPr>
          <p:nvPr>
            <p:ph type="dt" sz="half" idx="10"/>
          </p:nvPr>
        </p:nvSpPr>
        <p:spPr/>
        <p:txBody>
          <a:bodyPr/>
          <a:lstStyle>
            <a:lvl1pPr>
              <a:defRPr/>
            </a:lvl1pPr>
          </a:lstStyle>
          <a:p>
            <a:pPr>
              <a:defRPr/>
            </a:pPr>
            <a:fld id="{B96621B6-4FA8-498A-88C7-BD0D6AC32943}" type="datetimeFigureOut">
              <a:rPr lang="en-US"/>
              <a:pPr>
                <a:defRPr/>
              </a:pPr>
              <a:t>7/12/2017</a:t>
            </a:fld>
            <a:endParaRPr lang="en-US"/>
          </a:p>
        </p:txBody>
      </p:sp>
      <p:sp>
        <p:nvSpPr>
          <p:cNvPr id="5" name="Footer Placeholder 4">
            <a:extLst>
              <a:ext uri="{FF2B5EF4-FFF2-40B4-BE49-F238E27FC236}">
                <a16:creationId xmlns:a16="http://schemas.microsoft.com/office/drawing/2014/main" id="{C6D740C7-A55E-46A9-B233-2BB82C7EB4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940C16-6D12-4D8B-A555-7C3F543D23B6}"/>
              </a:ext>
            </a:extLst>
          </p:cNvPr>
          <p:cNvSpPr>
            <a:spLocks noGrp="1"/>
          </p:cNvSpPr>
          <p:nvPr>
            <p:ph type="sldNum" sz="quarter" idx="12"/>
          </p:nvPr>
        </p:nvSpPr>
        <p:spPr/>
        <p:txBody>
          <a:bodyPr/>
          <a:lstStyle>
            <a:lvl1pPr>
              <a:defRPr/>
            </a:lvl1pPr>
          </a:lstStyle>
          <a:p>
            <a:pPr>
              <a:defRPr/>
            </a:pPr>
            <a:fld id="{6A30B493-C1B3-4004-8886-B2983AAFF1D8}" type="slidenum">
              <a:rPr lang="en-US" altLang="en-US"/>
              <a:pPr>
                <a:defRPr/>
              </a:pPr>
              <a:t>‹#›</a:t>
            </a:fld>
            <a:endParaRPr lang="en-US" altLang="en-US"/>
          </a:p>
        </p:txBody>
      </p:sp>
    </p:spTree>
    <p:extLst>
      <p:ext uri="{BB962C8B-B14F-4D97-AF65-F5344CB8AC3E}">
        <p14:creationId xmlns:p14="http://schemas.microsoft.com/office/powerpoint/2010/main" val="397021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019E2AD-6616-4853-9493-0660E2CFEE4F}"/>
              </a:ext>
            </a:extLst>
          </p:cNvPr>
          <p:cNvSpPr>
            <a:spLocks noGrp="1"/>
          </p:cNvSpPr>
          <p:nvPr>
            <p:ph type="dt" sz="half" idx="10"/>
          </p:nvPr>
        </p:nvSpPr>
        <p:spPr/>
        <p:txBody>
          <a:bodyPr/>
          <a:lstStyle>
            <a:lvl1pPr>
              <a:defRPr/>
            </a:lvl1pPr>
          </a:lstStyle>
          <a:p>
            <a:pPr>
              <a:defRPr/>
            </a:pPr>
            <a:fld id="{36E5C019-5A2C-47B8-A66D-9A91EC3EB494}" type="datetimeFigureOut">
              <a:rPr lang="en-US"/>
              <a:pPr>
                <a:defRPr/>
              </a:pPr>
              <a:t>7/12/2017</a:t>
            </a:fld>
            <a:endParaRPr lang="en-US"/>
          </a:p>
        </p:txBody>
      </p:sp>
      <p:sp>
        <p:nvSpPr>
          <p:cNvPr id="6" name="Footer Placeholder 4">
            <a:extLst>
              <a:ext uri="{FF2B5EF4-FFF2-40B4-BE49-F238E27FC236}">
                <a16:creationId xmlns:a16="http://schemas.microsoft.com/office/drawing/2014/main" id="{C946B413-9669-41D2-A86C-996C6AD3F5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D9BD124-424D-4DF3-AB50-5847AB3A9260}"/>
              </a:ext>
            </a:extLst>
          </p:cNvPr>
          <p:cNvSpPr>
            <a:spLocks noGrp="1"/>
          </p:cNvSpPr>
          <p:nvPr>
            <p:ph type="sldNum" sz="quarter" idx="12"/>
          </p:nvPr>
        </p:nvSpPr>
        <p:spPr/>
        <p:txBody>
          <a:bodyPr/>
          <a:lstStyle>
            <a:lvl1pPr>
              <a:defRPr/>
            </a:lvl1pPr>
          </a:lstStyle>
          <a:p>
            <a:pPr>
              <a:defRPr/>
            </a:pPr>
            <a:fld id="{71B7873E-B4A4-4C48-86D0-0AC20B85945C}" type="slidenum">
              <a:rPr lang="en-US" altLang="en-US"/>
              <a:pPr>
                <a:defRPr/>
              </a:pPr>
              <a:t>‹#›</a:t>
            </a:fld>
            <a:endParaRPr lang="en-US" altLang="en-US"/>
          </a:p>
        </p:txBody>
      </p:sp>
    </p:spTree>
    <p:extLst>
      <p:ext uri="{BB962C8B-B14F-4D97-AF65-F5344CB8AC3E}">
        <p14:creationId xmlns:p14="http://schemas.microsoft.com/office/powerpoint/2010/main" val="34515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03320E5-3943-42EF-AEC0-E7BB103BE798}"/>
              </a:ext>
            </a:extLst>
          </p:cNvPr>
          <p:cNvSpPr>
            <a:spLocks noGrp="1"/>
          </p:cNvSpPr>
          <p:nvPr>
            <p:ph type="dt" sz="half" idx="10"/>
          </p:nvPr>
        </p:nvSpPr>
        <p:spPr/>
        <p:txBody>
          <a:bodyPr/>
          <a:lstStyle>
            <a:lvl1pPr>
              <a:defRPr/>
            </a:lvl1pPr>
          </a:lstStyle>
          <a:p>
            <a:pPr>
              <a:defRPr/>
            </a:pPr>
            <a:fld id="{538F680D-70A9-45A7-9851-138E7B47512F}" type="datetimeFigureOut">
              <a:rPr lang="en-US"/>
              <a:pPr>
                <a:defRPr/>
              </a:pPr>
              <a:t>7/12/2017</a:t>
            </a:fld>
            <a:endParaRPr lang="en-US"/>
          </a:p>
        </p:txBody>
      </p:sp>
      <p:sp>
        <p:nvSpPr>
          <p:cNvPr id="8" name="Footer Placeholder 4">
            <a:extLst>
              <a:ext uri="{FF2B5EF4-FFF2-40B4-BE49-F238E27FC236}">
                <a16:creationId xmlns:a16="http://schemas.microsoft.com/office/drawing/2014/main" id="{16104AE1-55E9-440C-806F-3222DFEA7A5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7E8FE3C-2529-4F6E-95A5-B1AAF2E0D33E}"/>
              </a:ext>
            </a:extLst>
          </p:cNvPr>
          <p:cNvSpPr>
            <a:spLocks noGrp="1"/>
          </p:cNvSpPr>
          <p:nvPr>
            <p:ph type="sldNum" sz="quarter" idx="12"/>
          </p:nvPr>
        </p:nvSpPr>
        <p:spPr/>
        <p:txBody>
          <a:bodyPr/>
          <a:lstStyle>
            <a:lvl1pPr>
              <a:defRPr/>
            </a:lvl1pPr>
          </a:lstStyle>
          <a:p>
            <a:pPr>
              <a:defRPr/>
            </a:pPr>
            <a:fld id="{108AF179-46CE-421E-B033-676B154BEE72}" type="slidenum">
              <a:rPr lang="en-US" altLang="en-US"/>
              <a:pPr>
                <a:defRPr/>
              </a:pPr>
              <a:t>‹#›</a:t>
            </a:fld>
            <a:endParaRPr lang="en-US" altLang="en-US"/>
          </a:p>
        </p:txBody>
      </p:sp>
    </p:spTree>
    <p:extLst>
      <p:ext uri="{BB962C8B-B14F-4D97-AF65-F5344CB8AC3E}">
        <p14:creationId xmlns:p14="http://schemas.microsoft.com/office/powerpoint/2010/main" val="1426243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9CE6E97-39FC-4AB8-855C-54F7ADAD5D21}"/>
              </a:ext>
            </a:extLst>
          </p:cNvPr>
          <p:cNvSpPr>
            <a:spLocks noGrp="1"/>
          </p:cNvSpPr>
          <p:nvPr>
            <p:ph type="dt" sz="half" idx="10"/>
          </p:nvPr>
        </p:nvSpPr>
        <p:spPr/>
        <p:txBody>
          <a:bodyPr/>
          <a:lstStyle>
            <a:lvl1pPr>
              <a:defRPr/>
            </a:lvl1pPr>
          </a:lstStyle>
          <a:p>
            <a:pPr>
              <a:defRPr/>
            </a:pPr>
            <a:fld id="{7A65984D-F0BC-493B-877C-D0A9C2C13214}" type="datetimeFigureOut">
              <a:rPr lang="en-US"/>
              <a:pPr>
                <a:defRPr/>
              </a:pPr>
              <a:t>7/12/2017</a:t>
            </a:fld>
            <a:endParaRPr lang="en-US"/>
          </a:p>
        </p:txBody>
      </p:sp>
      <p:sp>
        <p:nvSpPr>
          <p:cNvPr id="4" name="Footer Placeholder 4">
            <a:extLst>
              <a:ext uri="{FF2B5EF4-FFF2-40B4-BE49-F238E27FC236}">
                <a16:creationId xmlns:a16="http://schemas.microsoft.com/office/drawing/2014/main" id="{A1E2F1DF-CAE9-4C7F-BE4E-74C702E661E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0C3ED36-E893-495C-AB47-82C1216F4568}"/>
              </a:ext>
            </a:extLst>
          </p:cNvPr>
          <p:cNvSpPr>
            <a:spLocks noGrp="1"/>
          </p:cNvSpPr>
          <p:nvPr>
            <p:ph type="sldNum" sz="quarter" idx="12"/>
          </p:nvPr>
        </p:nvSpPr>
        <p:spPr/>
        <p:txBody>
          <a:bodyPr/>
          <a:lstStyle>
            <a:lvl1pPr>
              <a:defRPr/>
            </a:lvl1pPr>
          </a:lstStyle>
          <a:p>
            <a:pPr>
              <a:defRPr/>
            </a:pPr>
            <a:fld id="{3D5628D8-CE8A-423D-89D7-7739786EDA52}" type="slidenum">
              <a:rPr lang="en-US" altLang="en-US"/>
              <a:pPr>
                <a:defRPr/>
              </a:pPr>
              <a:t>‹#›</a:t>
            </a:fld>
            <a:endParaRPr lang="en-US" altLang="en-US"/>
          </a:p>
        </p:txBody>
      </p:sp>
    </p:spTree>
    <p:extLst>
      <p:ext uri="{BB962C8B-B14F-4D97-AF65-F5344CB8AC3E}">
        <p14:creationId xmlns:p14="http://schemas.microsoft.com/office/powerpoint/2010/main" val="2998656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86ABCB0-DAB4-4B69-A7BA-BF513D8ACFD4}"/>
              </a:ext>
            </a:extLst>
          </p:cNvPr>
          <p:cNvSpPr>
            <a:spLocks noGrp="1"/>
          </p:cNvSpPr>
          <p:nvPr>
            <p:ph type="dt" sz="half" idx="10"/>
          </p:nvPr>
        </p:nvSpPr>
        <p:spPr/>
        <p:txBody>
          <a:bodyPr/>
          <a:lstStyle>
            <a:lvl1pPr>
              <a:defRPr/>
            </a:lvl1pPr>
          </a:lstStyle>
          <a:p>
            <a:pPr>
              <a:defRPr/>
            </a:pPr>
            <a:fld id="{63C57C89-9A73-4CF7-9DB3-331893AB81DB}" type="datetimeFigureOut">
              <a:rPr lang="en-US"/>
              <a:pPr>
                <a:defRPr/>
              </a:pPr>
              <a:t>7/12/2017</a:t>
            </a:fld>
            <a:endParaRPr lang="en-US"/>
          </a:p>
        </p:txBody>
      </p:sp>
      <p:sp>
        <p:nvSpPr>
          <p:cNvPr id="3" name="Footer Placeholder 4">
            <a:extLst>
              <a:ext uri="{FF2B5EF4-FFF2-40B4-BE49-F238E27FC236}">
                <a16:creationId xmlns:a16="http://schemas.microsoft.com/office/drawing/2014/main" id="{051B7C83-6A5D-4438-9AF1-B4CC5721406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929194-E91C-4614-BD6B-1D8758D67F88}"/>
              </a:ext>
            </a:extLst>
          </p:cNvPr>
          <p:cNvSpPr>
            <a:spLocks noGrp="1"/>
          </p:cNvSpPr>
          <p:nvPr>
            <p:ph type="sldNum" sz="quarter" idx="12"/>
          </p:nvPr>
        </p:nvSpPr>
        <p:spPr/>
        <p:txBody>
          <a:bodyPr/>
          <a:lstStyle>
            <a:lvl1pPr>
              <a:defRPr/>
            </a:lvl1pPr>
          </a:lstStyle>
          <a:p>
            <a:pPr>
              <a:defRPr/>
            </a:pPr>
            <a:fld id="{0BC2C794-0499-4627-AD1E-18A71A2FB2F9}" type="slidenum">
              <a:rPr lang="en-US" altLang="en-US"/>
              <a:pPr>
                <a:defRPr/>
              </a:pPr>
              <a:t>‹#›</a:t>
            </a:fld>
            <a:endParaRPr lang="en-US" altLang="en-US"/>
          </a:p>
        </p:txBody>
      </p:sp>
    </p:spTree>
    <p:extLst>
      <p:ext uri="{BB962C8B-B14F-4D97-AF65-F5344CB8AC3E}">
        <p14:creationId xmlns:p14="http://schemas.microsoft.com/office/powerpoint/2010/main" val="2889723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CE6FA73-CB9C-49FD-AB49-2D90811F746E}"/>
              </a:ext>
            </a:extLst>
          </p:cNvPr>
          <p:cNvSpPr>
            <a:spLocks noGrp="1"/>
          </p:cNvSpPr>
          <p:nvPr>
            <p:ph type="dt" sz="half" idx="10"/>
          </p:nvPr>
        </p:nvSpPr>
        <p:spPr/>
        <p:txBody>
          <a:bodyPr/>
          <a:lstStyle>
            <a:lvl1pPr>
              <a:defRPr/>
            </a:lvl1pPr>
          </a:lstStyle>
          <a:p>
            <a:pPr>
              <a:defRPr/>
            </a:pPr>
            <a:fld id="{277D6ACC-AC3A-4481-8852-B870D4F40BDE}" type="datetimeFigureOut">
              <a:rPr lang="en-US"/>
              <a:pPr>
                <a:defRPr/>
              </a:pPr>
              <a:t>7/12/2017</a:t>
            </a:fld>
            <a:endParaRPr lang="en-US"/>
          </a:p>
        </p:txBody>
      </p:sp>
      <p:sp>
        <p:nvSpPr>
          <p:cNvPr id="6" name="Footer Placeholder 4">
            <a:extLst>
              <a:ext uri="{FF2B5EF4-FFF2-40B4-BE49-F238E27FC236}">
                <a16:creationId xmlns:a16="http://schemas.microsoft.com/office/drawing/2014/main" id="{60148EB2-CE05-4CF0-9EAD-4B646E7079A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DA629BE-40FC-473F-8EA7-46E195AEF5CA}"/>
              </a:ext>
            </a:extLst>
          </p:cNvPr>
          <p:cNvSpPr>
            <a:spLocks noGrp="1"/>
          </p:cNvSpPr>
          <p:nvPr>
            <p:ph type="sldNum" sz="quarter" idx="12"/>
          </p:nvPr>
        </p:nvSpPr>
        <p:spPr/>
        <p:txBody>
          <a:bodyPr/>
          <a:lstStyle>
            <a:lvl1pPr>
              <a:defRPr/>
            </a:lvl1pPr>
          </a:lstStyle>
          <a:p>
            <a:pPr>
              <a:defRPr/>
            </a:pPr>
            <a:fld id="{C918B82D-4C60-4C5F-BCBB-9885414DC21F}" type="slidenum">
              <a:rPr lang="en-US" altLang="en-US"/>
              <a:pPr>
                <a:defRPr/>
              </a:pPr>
              <a:t>‹#›</a:t>
            </a:fld>
            <a:endParaRPr lang="en-US" altLang="en-US"/>
          </a:p>
        </p:txBody>
      </p:sp>
    </p:spTree>
    <p:extLst>
      <p:ext uri="{BB962C8B-B14F-4D97-AF65-F5344CB8AC3E}">
        <p14:creationId xmlns:p14="http://schemas.microsoft.com/office/powerpoint/2010/main" val="2094909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681C90A-5B80-49CC-8CC4-049560C055ED}"/>
              </a:ext>
            </a:extLst>
          </p:cNvPr>
          <p:cNvSpPr>
            <a:spLocks noGrp="1"/>
          </p:cNvSpPr>
          <p:nvPr>
            <p:ph type="dt" sz="half" idx="10"/>
          </p:nvPr>
        </p:nvSpPr>
        <p:spPr/>
        <p:txBody>
          <a:bodyPr/>
          <a:lstStyle>
            <a:lvl1pPr>
              <a:defRPr/>
            </a:lvl1pPr>
          </a:lstStyle>
          <a:p>
            <a:pPr>
              <a:defRPr/>
            </a:pPr>
            <a:fld id="{72E9B50D-8579-4B5C-8743-B2F507C4E141}" type="datetimeFigureOut">
              <a:rPr lang="en-US"/>
              <a:pPr>
                <a:defRPr/>
              </a:pPr>
              <a:t>7/12/2017</a:t>
            </a:fld>
            <a:endParaRPr lang="en-US"/>
          </a:p>
        </p:txBody>
      </p:sp>
      <p:sp>
        <p:nvSpPr>
          <p:cNvPr id="6" name="Footer Placeholder 4">
            <a:extLst>
              <a:ext uri="{FF2B5EF4-FFF2-40B4-BE49-F238E27FC236}">
                <a16:creationId xmlns:a16="http://schemas.microsoft.com/office/drawing/2014/main" id="{444E49F8-AB36-4734-9558-207C2E44D9F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732DC57-68AB-4807-8D7F-D7482F2FA742}"/>
              </a:ext>
            </a:extLst>
          </p:cNvPr>
          <p:cNvSpPr>
            <a:spLocks noGrp="1"/>
          </p:cNvSpPr>
          <p:nvPr>
            <p:ph type="sldNum" sz="quarter" idx="12"/>
          </p:nvPr>
        </p:nvSpPr>
        <p:spPr/>
        <p:txBody>
          <a:bodyPr/>
          <a:lstStyle>
            <a:lvl1pPr>
              <a:defRPr/>
            </a:lvl1pPr>
          </a:lstStyle>
          <a:p>
            <a:pPr>
              <a:defRPr/>
            </a:pPr>
            <a:fld id="{05132A4E-9946-468E-8A5D-152BE8112015}" type="slidenum">
              <a:rPr lang="en-US" altLang="en-US"/>
              <a:pPr>
                <a:defRPr/>
              </a:pPr>
              <a:t>‹#›</a:t>
            </a:fld>
            <a:endParaRPr lang="en-US" altLang="en-US"/>
          </a:p>
        </p:txBody>
      </p:sp>
    </p:spTree>
    <p:extLst>
      <p:ext uri="{BB962C8B-B14F-4D97-AF65-F5344CB8AC3E}">
        <p14:creationId xmlns:p14="http://schemas.microsoft.com/office/powerpoint/2010/main" val="2648583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BC3F337-4DCB-4D89-96F0-6FC33E5AFD8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6AD8CF4-F0BC-49C3-9334-C63700CD799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D416866-CA20-4C69-86AE-E1625BFC281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9D2C667-9C75-4251-8F10-3A6B6A05FAB0}" type="datetimeFigureOut">
              <a:rPr lang="en-US"/>
              <a:pPr>
                <a:defRPr/>
              </a:pPr>
              <a:t>7/12/2017</a:t>
            </a:fld>
            <a:endParaRPr lang="en-US"/>
          </a:p>
        </p:txBody>
      </p:sp>
      <p:sp>
        <p:nvSpPr>
          <p:cNvPr id="5" name="Footer Placeholder 4">
            <a:extLst>
              <a:ext uri="{FF2B5EF4-FFF2-40B4-BE49-F238E27FC236}">
                <a16:creationId xmlns:a16="http://schemas.microsoft.com/office/drawing/2014/main" id="{540E7A73-2D58-458B-9CB7-338E3D72CEB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A7F5C1A-487C-45B2-81CB-469FA444C73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A02D49D0-238E-44AC-A3EC-3BF39FD0256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r20.rs6.net/tn.jsp?f=0010olf_VehCwFstMNBRTLUBBkM0xdk2djK2QIy4vTyMU4M8oNJxBy-B0xMitZClkWqkff7H4KRuluVzx-Dt8LfLllu8uFSwXx8rD8xsC711tBTuwO8HKDKJLMo_V1hpS9aK9sP4DQXHOIqYX2fsAjtvNctwtCodygFXt47ytjyP13o2uYM4XyjBnewWkNNxGX0XrRl0lrO0RxCBz7pHr8zT8iCrB-EnAq0&amp;c=UJzQwOHVtQ6a6V4NcL3lOT-qRdILNcZHdTHIY8OHGbx3YMOhLVQPyA==&amp;ch=POv8m4kxuwDWEH8mDmsYdwl4k76b5Vk0Iz-EBCqKFv0DZ3wg99XMbQ=="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random.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kwiksurveys.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docs.google.com/a/calvin.edu/forms/d/1_nLrIKKBks7VRIU9FMWeLdEPIBHinPiBgf8138PybBM/edit" TargetMode="External"/><Relationship Id="rId5" Type="http://schemas.openxmlformats.org/officeDocument/2006/relationships/hyperlink" Target="http://www.surveymonkey.com/" TargetMode="External"/><Relationship Id="rId4" Type="http://schemas.openxmlformats.org/officeDocument/2006/relationships/hyperlink" Target="https://freeonlinesurveys.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9.e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8.emf"/><Relationship Id="rId4" Type="http://schemas.openxmlformats.org/officeDocument/2006/relationships/oleObject" Target="../embeddings/oleObject3.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hyperlink" Target="http://www.assessmentpsychology.com/testlist.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pmh3@calvin.edu" TargetMode="Externa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5.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hyperlink" Target="http://www.calculatorsoup.com/calculators/statistics/descriptivestatistics.php"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www.calculatorsoup.com/calculators/statistics/descriptivestatistics.php"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7.emf"/><Relationship Id="rId4" Type="http://schemas.openxmlformats.org/officeDocument/2006/relationships/oleObject" Target="../embeddings/oleObject6.bin"/></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calculatorsoup.com/calculators/statistics/descriptivestatistics.php"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hyperlink" Target="http://en.wikipedia.org/wiki/File:Normal_Distribution_PDF.svg"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4E4C7196-7C4E-4F1B-AA2C-5F6394E6A0CE}"/>
              </a:ext>
            </a:extLst>
          </p:cNvPr>
          <p:cNvSpPr>
            <a:spLocks noGrp="1"/>
          </p:cNvSpPr>
          <p:nvPr>
            <p:ph type="ctrTitle"/>
          </p:nvPr>
        </p:nvSpPr>
        <p:spPr/>
        <p:txBody>
          <a:bodyPr/>
          <a:lstStyle/>
          <a:p>
            <a:pPr eaLnBrk="1" hangingPunct="1"/>
            <a:r>
              <a:rPr lang="en-US" altLang="en-US" dirty="0"/>
              <a:t>Content Analyses, Surveys, Descriptive Statistics</a:t>
            </a:r>
          </a:p>
        </p:txBody>
      </p:sp>
      <p:sp>
        <p:nvSpPr>
          <p:cNvPr id="3" name="Subtitle 2">
            <a:extLst>
              <a:ext uri="{FF2B5EF4-FFF2-40B4-BE49-F238E27FC236}">
                <a16:creationId xmlns:a16="http://schemas.microsoft.com/office/drawing/2014/main" id="{D6E449DF-F705-4B3B-8210-E91352ED575C}"/>
              </a:ext>
            </a:extLst>
          </p:cNvPr>
          <p:cNvSpPr>
            <a:spLocks noGrp="1"/>
          </p:cNvSpPr>
          <p:nvPr>
            <p:ph type="subTitle" idx="1"/>
          </p:nvPr>
        </p:nvSpPr>
        <p:spPr/>
        <p:txBody>
          <a:bodyPr rtlCol="0">
            <a:normAutofit/>
          </a:bodyPr>
          <a:lstStyle/>
          <a:p>
            <a:pPr eaLnBrk="1" fontAlgn="auto" hangingPunct="1">
              <a:spcAft>
                <a:spcPts val="0"/>
              </a:spcAft>
              <a:defRPr/>
            </a:pPr>
            <a:r>
              <a:rPr lang="en-US" dirty="0"/>
              <a:t>Class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a:extLst>
              <a:ext uri="{FF2B5EF4-FFF2-40B4-BE49-F238E27FC236}">
                <a16:creationId xmlns:a16="http://schemas.microsoft.com/office/drawing/2014/main" id="{FCEFAD56-9872-4BEE-8769-E3331BCCFCF7}"/>
              </a:ext>
            </a:extLst>
          </p:cNvPr>
          <p:cNvSpPr>
            <a:spLocks noGrp="1"/>
          </p:cNvSpPr>
          <p:nvPr>
            <p:ph type="title"/>
          </p:nvPr>
        </p:nvSpPr>
        <p:spPr/>
        <p:txBody>
          <a:bodyPr/>
          <a:lstStyle/>
          <a:p>
            <a:r>
              <a:rPr lang="en-US" altLang="en-US"/>
              <a:t>Survey Example</a:t>
            </a:r>
          </a:p>
        </p:txBody>
      </p:sp>
      <p:sp>
        <p:nvSpPr>
          <p:cNvPr id="3" name="Content Placeholder 2">
            <a:extLst>
              <a:ext uri="{FF2B5EF4-FFF2-40B4-BE49-F238E27FC236}">
                <a16:creationId xmlns:a16="http://schemas.microsoft.com/office/drawing/2014/main" id="{4E2F6251-34F6-43A4-B5F0-D0703771A543}"/>
              </a:ext>
            </a:extLst>
          </p:cNvPr>
          <p:cNvSpPr>
            <a:spLocks noGrp="1"/>
          </p:cNvSpPr>
          <p:nvPr>
            <p:ph sz="half" idx="1"/>
          </p:nvPr>
        </p:nvSpPr>
        <p:spPr/>
        <p:txBody>
          <a:bodyPr/>
          <a:lstStyle/>
          <a:p>
            <a:pPr marL="0" indent="0">
              <a:buFont typeface="Arial" panose="020B0604020202020204" pitchFamily="34" charset="0"/>
              <a:buNone/>
              <a:defRPr/>
            </a:pPr>
            <a:r>
              <a:rPr lang="en-US" sz="1400" dirty="0"/>
              <a:t>Dear Member,</a:t>
            </a:r>
            <a:br>
              <a:rPr lang="en-US" sz="1400" dirty="0"/>
            </a:br>
            <a:r>
              <a:rPr lang="en-US" sz="1400" dirty="0"/>
              <a:t>The following research opportunity is being sent as a public service on behalf of a legitimate researcher by the National Association for Music Education. Your e-mail address has not been disclosed to any third party, and any information you supply as part of this survey is optional.</a:t>
            </a:r>
            <a:br>
              <a:rPr lang="en-US" sz="1400" dirty="0"/>
            </a:br>
            <a:endParaRPr lang="en-US" sz="1400" dirty="0"/>
          </a:p>
          <a:p>
            <a:pPr marL="0" indent="0">
              <a:buFont typeface="Arial" panose="020B0604020202020204" pitchFamily="34" charset="0"/>
              <a:buNone/>
              <a:defRPr/>
            </a:pPr>
            <a:r>
              <a:rPr lang="en-US" sz="1400" dirty="0"/>
              <a:t>Greetings,</a:t>
            </a:r>
          </a:p>
          <a:p>
            <a:pPr marL="0" indent="0">
              <a:buFont typeface="Arial" panose="020B0604020202020204" pitchFamily="34" charset="0"/>
              <a:buNone/>
              <a:defRPr/>
            </a:pPr>
            <a:r>
              <a:rPr lang="en-US" sz="1400" dirty="0"/>
              <a:t>We are writing to request your participation in a research project by completing a questionnaire about </a:t>
            </a:r>
            <a:r>
              <a:rPr lang="en-US" sz="1400" i="1" dirty="0"/>
              <a:t>current band director practices</a:t>
            </a:r>
            <a:r>
              <a:rPr lang="en-US" sz="1400" dirty="0"/>
              <a:t>.  Your responses will give us greater insight into what currently occurs in the band classroom as well as band director views of current practice.  The investigators for this project are Jason Gossett, Oregon State University (principal investigator), Dan </a:t>
            </a:r>
            <a:r>
              <a:rPr lang="en-US" sz="1400" dirty="0" err="1"/>
              <a:t>Shevock</a:t>
            </a:r>
            <a:r>
              <a:rPr lang="en-US" sz="1400" dirty="0"/>
              <a:t>, Penn State Altoona, and Linda Thornton, Penn State.</a:t>
            </a:r>
          </a:p>
          <a:p>
            <a:pPr marL="0" indent="0">
              <a:buFont typeface="Arial" panose="020B0604020202020204" pitchFamily="34" charset="0"/>
              <a:buNone/>
              <a:defRPr/>
            </a:pPr>
            <a:br>
              <a:rPr lang="en-US" sz="1200" dirty="0"/>
            </a:br>
            <a:endParaRPr lang="en-US" sz="1200" dirty="0"/>
          </a:p>
          <a:p>
            <a:pPr>
              <a:defRPr/>
            </a:pPr>
            <a:endParaRPr lang="en-US" dirty="0"/>
          </a:p>
        </p:txBody>
      </p:sp>
      <p:sp>
        <p:nvSpPr>
          <p:cNvPr id="9220" name="Content Placeholder 6">
            <a:extLst>
              <a:ext uri="{FF2B5EF4-FFF2-40B4-BE49-F238E27FC236}">
                <a16:creationId xmlns:a16="http://schemas.microsoft.com/office/drawing/2014/main" id="{EF0F34E4-F273-43BC-8956-838DE31CD99D}"/>
              </a:ext>
            </a:extLst>
          </p:cNvPr>
          <p:cNvSpPr>
            <a:spLocks noGrp="1"/>
          </p:cNvSpPr>
          <p:nvPr>
            <p:ph sz="half" idx="2"/>
          </p:nvPr>
        </p:nvSpPr>
        <p:spPr/>
        <p:txBody>
          <a:bodyPr/>
          <a:lstStyle/>
          <a:p>
            <a:pPr marL="0" indent="0">
              <a:buFont typeface="Arial" panose="020B0604020202020204" pitchFamily="34" charset="0"/>
              <a:buNone/>
            </a:pPr>
            <a:r>
              <a:rPr lang="en-US" altLang="en-US" sz="1400" dirty="0"/>
              <a:t>Completing this short questionnaire will take about 15 minutes.  We are unable to offer any compensation for your participation in this research, and we are not aware of any risks to you for your participation.  If you are willing to participate please click on the link below:</a:t>
            </a:r>
          </a:p>
          <a:p>
            <a:pPr marL="0" indent="0">
              <a:buFont typeface="Arial" panose="020B0604020202020204" pitchFamily="34" charset="0"/>
              <a:buNone/>
            </a:pPr>
            <a:r>
              <a:rPr lang="en-US" altLang="en-US" sz="1400" b="1" u="sng" dirty="0">
                <a:hlinkClick r:id="rId2"/>
              </a:rPr>
              <a:t>Band Director Practices</a:t>
            </a:r>
            <a:endParaRPr lang="en-US" altLang="en-US" sz="1400" dirty="0"/>
          </a:p>
          <a:p>
            <a:pPr marL="0" indent="0">
              <a:buFont typeface="Arial" panose="020B0604020202020204" pitchFamily="34" charset="0"/>
              <a:buNone/>
            </a:pPr>
            <a:r>
              <a:rPr lang="en-US" altLang="en-US" sz="1400" dirty="0"/>
              <a:t>We thank you for participating in this project.  Should you have any questions you can contact Jason Gossett through any of the methods listed below.</a:t>
            </a:r>
          </a:p>
          <a:p>
            <a:pPr marL="0" indent="0">
              <a:buFont typeface="Arial" panose="020B0604020202020204" pitchFamily="34" charset="0"/>
              <a:buNone/>
            </a:pPr>
            <a:endParaRPr lang="en-US" altLang="en-US" sz="1400" dirty="0"/>
          </a:p>
          <a:p>
            <a:pPr marL="0" indent="0">
              <a:buFont typeface="Arial" panose="020B0604020202020204" pitchFamily="34" charset="0"/>
              <a:buNone/>
            </a:pPr>
            <a:r>
              <a:rPr lang="en-US" altLang="en-US" sz="1400" dirty="0"/>
              <a:t>Thank you,</a:t>
            </a:r>
            <a:endParaRPr lang="en-US" altLang="en-US" sz="1200" dirty="0"/>
          </a:p>
          <a:p>
            <a:pPr marL="0" indent="0">
              <a:buFont typeface="Arial" panose="020B0604020202020204" pitchFamily="34" charset="0"/>
              <a:buNone/>
            </a:pPr>
            <a:r>
              <a:rPr lang="en-US" altLang="en-US" sz="1200" dirty="0"/>
              <a:t>Jason B Gossett</a:t>
            </a:r>
          </a:p>
          <a:p>
            <a:pPr marL="0" indent="0">
              <a:buFont typeface="Arial" panose="020B0604020202020204" pitchFamily="34" charset="0"/>
              <a:buNone/>
            </a:pPr>
            <a:r>
              <a:rPr lang="en-US" altLang="en-US" sz="1200" dirty="0"/>
              <a:t>Dan </a:t>
            </a:r>
            <a:r>
              <a:rPr lang="en-US" altLang="en-US" sz="1200" dirty="0" err="1"/>
              <a:t>Shevock</a:t>
            </a:r>
            <a:endParaRPr lang="en-US" altLang="en-US" sz="1200" dirty="0"/>
          </a:p>
          <a:p>
            <a:pPr marL="0" indent="0">
              <a:buFont typeface="Arial" panose="020B0604020202020204" pitchFamily="34" charset="0"/>
              <a:buNone/>
            </a:pPr>
            <a:r>
              <a:rPr lang="en-US" altLang="en-US" sz="1200" dirty="0"/>
              <a:t>Linda Thornton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6C6B975-5BE2-4D97-B189-5836AC264D7E}"/>
              </a:ext>
            </a:extLst>
          </p:cNvPr>
          <p:cNvSpPr>
            <a:spLocks noGrp="1"/>
          </p:cNvSpPr>
          <p:nvPr>
            <p:ph type="title"/>
          </p:nvPr>
        </p:nvSpPr>
        <p:spPr/>
        <p:txBody>
          <a:bodyPr/>
          <a:lstStyle/>
          <a:p>
            <a:pPr eaLnBrk="1" hangingPunct="1"/>
            <a:r>
              <a:rPr lang="en-US" altLang="en-US">
                <a:ea typeface="ＭＳ Ｐゴシック" panose="020B0600070205080204" pitchFamily="34" charset="-128"/>
              </a:rPr>
              <a:t>Survey Research</a:t>
            </a:r>
          </a:p>
        </p:txBody>
      </p:sp>
      <p:sp>
        <p:nvSpPr>
          <p:cNvPr id="10243" name="Rectangle 3">
            <a:extLst>
              <a:ext uri="{FF2B5EF4-FFF2-40B4-BE49-F238E27FC236}">
                <a16:creationId xmlns:a16="http://schemas.microsoft.com/office/drawing/2014/main" id="{4FBBF68F-7653-446D-A103-FDCCCD536319}"/>
              </a:ext>
            </a:extLst>
          </p:cNvPr>
          <p:cNvSpPr>
            <a:spLocks noGrp="1"/>
          </p:cNvSpPr>
          <p:nvPr>
            <p:ph sz="half" idx="1"/>
          </p:nvPr>
        </p:nvSpPr>
        <p:spPr/>
        <p:txBody>
          <a:bodyPr/>
          <a:lstStyle/>
          <a:p>
            <a:pPr eaLnBrk="1" hangingPunct="1">
              <a:lnSpc>
                <a:spcPct val="90000"/>
              </a:lnSpc>
            </a:pPr>
            <a:r>
              <a:rPr lang="en-US" altLang="en-US">
                <a:ea typeface="ＭＳ Ｐゴシック" panose="020B0600070205080204" pitchFamily="34" charset="-128"/>
              </a:rPr>
              <a:t>A purpose is stated w/ research questions</a:t>
            </a:r>
          </a:p>
          <a:p>
            <a:pPr eaLnBrk="1" hangingPunct="1">
              <a:lnSpc>
                <a:spcPct val="90000"/>
              </a:lnSpc>
            </a:pPr>
            <a:r>
              <a:rPr lang="en-US" altLang="en-US">
                <a:ea typeface="ＭＳ Ｐゴシック" panose="020B0600070205080204" pitchFamily="34" charset="-128"/>
              </a:rPr>
              <a:t>A population is selected (to whom do you want to generalize results?)</a:t>
            </a:r>
          </a:p>
          <a:p>
            <a:pPr eaLnBrk="1" hangingPunct="1">
              <a:lnSpc>
                <a:spcPct val="90000"/>
              </a:lnSpc>
            </a:pPr>
            <a:r>
              <a:rPr lang="en-US" altLang="en-US">
                <a:ea typeface="ＭＳ Ｐゴシック" panose="020B0600070205080204" pitchFamily="34" charset="-128"/>
              </a:rPr>
              <a:t>A mode of data collection is selected (survey, inventory)</a:t>
            </a:r>
          </a:p>
          <a:p>
            <a:pPr eaLnBrk="1" hangingPunct="1">
              <a:lnSpc>
                <a:spcPct val="90000"/>
              </a:lnSpc>
            </a:pPr>
            <a:r>
              <a:rPr lang="en-US" altLang="en-US">
                <a:ea typeface="ＭＳ Ｐゴシック" panose="020B0600070205080204" pitchFamily="34" charset="-128"/>
              </a:rPr>
              <a:t>A sample is selected (sampling methods)</a:t>
            </a:r>
          </a:p>
        </p:txBody>
      </p:sp>
      <p:sp>
        <p:nvSpPr>
          <p:cNvPr id="10244" name="Content Placeholder 1">
            <a:extLst>
              <a:ext uri="{FF2B5EF4-FFF2-40B4-BE49-F238E27FC236}">
                <a16:creationId xmlns:a16="http://schemas.microsoft.com/office/drawing/2014/main" id="{ED2D36ED-C81E-46BC-A65C-6CC19EE31F70}"/>
              </a:ext>
            </a:extLst>
          </p:cNvPr>
          <p:cNvSpPr>
            <a:spLocks noGrp="1"/>
          </p:cNvSpPr>
          <p:nvPr>
            <p:ph sz="half" idx="2"/>
          </p:nvPr>
        </p:nvSpPr>
        <p:spPr/>
        <p:txBody>
          <a:bodyPr/>
          <a:lstStyle/>
          <a:p>
            <a:endParaRPr lang="en-US" altLang="en-US"/>
          </a:p>
        </p:txBody>
      </p:sp>
      <p:pic>
        <p:nvPicPr>
          <p:cNvPr id="10245" name="Picture 5" descr="http://successfulbusinessonline.org/wp-content/uploads/2015/04/survey1.jpg">
            <a:extLst>
              <a:ext uri="{FF2B5EF4-FFF2-40B4-BE49-F238E27FC236}">
                <a16:creationId xmlns:a16="http://schemas.microsoft.com/office/drawing/2014/main" id="{B35D3EEB-4E0F-4A25-9462-CC929E006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204" t="13329" r="7745" b="11031"/>
          <a:stretch>
            <a:fillRect/>
          </a:stretch>
        </p:blipFill>
        <p:spPr bwMode="auto">
          <a:xfrm>
            <a:off x="4778375" y="2060575"/>
            <a:ext cx="3908425" cy="360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829B244-E4E3-40B0-8421-E9CADB025DCF}"/>
              </a:ext>
            </a:extLst>
          </p:cNvPr>
          <p:cNvSpPr>
            <a:spLocks noGrp="1"/>
          </p:cNvSpPr>
          <p:nvPr>
            <p:ph type="title"/>
          </p:nvPr>
        </p:nvSpPr>
        <p:spPr/>
        <p:txBody>
          <a:bodyPr/>
          <a:lstStyle/>
          <a:p>
            <a:r>
              <a:rPr lang="en-US" altLang="en-US">
                <a:ea typeface="ＭＳ Ｐゴシック" panose="020B0600070205080204" pitchFamily="34" charset="-128"/>
              </a:rPr>
              <a:t>Survey Research</a:t>
            </a:r>
            <a:endParaRPr lang="en-US" altLang="en-US"/>
          </a:p>
        </p:txBody>
      </p:sp>
      <p:sp>
        <p:nvSpPr>
          <p:cNvPr id="12291" name="Content Placeholder 2">
            <a:extLst>
              <a:ext uri="{FF2B5EF4-FFF2-40B4-BE49-F238E27FC236}">
                <a16:creationId xmlns:a16="http://schemas.microsoft.com/office/drawing/2014/main" id="{5D706681-FC96-4F25-9C6B-B74E1FB50D99}"/>
              </a:ext>
            </a:extLst>
          </p:cNvPr>
          <p:cNvSpPr>
            <a:spLocks noGrp="1"/>
          </p:cNvSpPr>
          <p:nvPr>
            <p:ph idx="1"/>
          </p:nvPr>
        </p:nvSpPr>
        <p:spPr/>
        <p:txBody>
          <a:bodyPr/>
          <a:lstStyle/>
          <a:p>
            <a:pPr eaLnBrk="1" hangingPunct="1">
              <a:lnSpc>
                <a:spcPct val="90000"/>
              </a:lnSpc>
            </a:pPr>
            <a:r>
              <a:rPr lang="en-US" altLang="en-US" dirty="0">
                <a:ea typeface="ＭＳ Ｐゴシック" panose="020B0600070205080204" pitchFamily="34" charset="-128"/>
              </a:rPr>
              <a:t>The instrument is chosen/constructed/adapted</a:t>
            </a:r>
          </a:p>
          <a:p>
            <a:pPr eaLnBrk="1" hangingPunct="1">
              <a:lnSpc>
                <a:spcPct val="90000"/>
              </a:lnSpc>
            </a:pPr>
            <a:r>
              <a:rPr lang="en-US" altLang="en-US" dirty="0">
                <a:ea typeface="ＭＳ Ｐゴシック" panose="020B0600070205080204" pitchFamily="34" charset="-128"/>
              </a:rPr>
              <a:t>Can Choose From:</a:t>
            </a:r>
          </a:p>
          <a:p>
            <a:pPr lvl="1" eaLnBrk="1" hangingPunct="1">
              <a:lnSpc>
                <a:spcPct val="90000"/>
              </a:lnSpc>
            </a:pPr>
            <a:r>
              <a:rPr lang="en-US" altLang="en-US" sz="2400" dirty="0">
                <a:ea typeface="ＭＳ Ｐゴシック" panose="020B0600070205080204" pitchFamily="34" charset="-128"/>
              </a:rPr>
              <a:t>Previous research</a:t>
            </a:r>
          </a:p>
          <a:p>
            <a:pPr lvl="2" eaLnBrk="1" hangingPunct="1">
              <a:lnSpc>
                <a:spcPct val="90000"/>
              </a:lnSpc>
            </a:pPr>
            <a:r>
              <a:rPr lang="en-US" altLang="en-US" sz="2000" dirty="0">
                <a:ea typeface="ＭＳ Ｐゴシック" panose="020B0600070205080204" pitchFamily="34" charset="-128"/>
              </a:rPr>
              <a:t>Reliability &amp; Validity have been established</a:t>
            </a:r>
          </a:p>
          <a:p>
            <a:pPr lvl="2" eaLnBrk="1" hangingPunct="1">
              <a:lnSpc>
                <a:spcPct val="90000"/>
              </a:lnSpc>
            </a:pPr>
            <a:r>
              <a:rPr lang="en-US" altLang="en-US" sz="2000" dirty="0">
                <a:ea typeface="ＭＳ Ｐゴシック" panose="020B0600070205080204" pitchFamily="34" charset="-128"/>
              </a:rPr>
              <a:t>OK to modify</a:t>
            </a:r>
          </a:p>
          <a:p>
            <a:pPr lvl="1" eaLnBrk="1" hangingPunct="1">
              <a:lnSpc>
                <a:spcPct val="90000"/>
              </a:lnSpc>
            </a:pPr>
            <a:r>
              <a:rPr lang="en-US" altLang="en-US" sz="2400" dirty="0">
                <a:ea typeface="ＭＳ Ｐゴシック" panose="020B0600070205080204" pitchFamily="34" charset="-128"/>
              </a:rPr>
              <a:t>Commercially available</a:t>
            </a:r>
          </a:p>
          <a:p>
            <a:pPr lvl="2" eaLnBrk="1" hangingPunct="1">
              <a:lnSpc>
                <a:spcPct val="90000"/>
              </a:lnSpc>
            </a:pPr>
            <a:r>
              <a:rPr lang="en-US" altLang="en-US" sz="2000" dirty="0">
                <a:ea typeface="ＭＳ Ｐゴシック" panose="020B0600070205080204" pitchFamily="34" charset="-128"/>
              </a:rPr>
              <a:t>Reliability &amp; Validity established</a:t>
            </a:r>
          </a:p>
          <a:p>
            <a:pPr lvl="2" eaLnBrk="1" hangingPunct="1">
              <a:lnSpc>
                <a:spcPct val="90000"/>
              </a:lnSpc>
            </a:pPr>
            <a:r>
              <a:rPr lang="en-US" altLang="en-US" sz="2000" dirty="0">
                <a:ea typeface="ＭＳ Ｐゴシック" panose="020B0600070205080204" pitchFamily="34" charset="-128"/>
              </a:rPr>
              <a:t>Costs $</a:t>
            </a:r>
          </a:p>
          <a:p>
            <a:pPr lvl="1" eaLnBrk="1" hangingPunct="1">
              <a:lnSpc>
                <a:spcPct val="90000"/>
              </a:lnSpc>
            </a:pPr>
            <a:r>
              <a:rPr lang="en-US" altLang="en-US" sz="2400" dirty="0">
                <a:ea typeface="ＭＳ Ｐゴシック" panose="020B0600070205080204" pitchFamily="34" charset="-128"/>
              </a:rPr>
              <a:t>Online</a:t>
            </a:r>
          </a:p>
          <a:p>
            <a:pPr lvl="2" eaLnBrk="1" hangingPunct="1">
              <a:lnSpc>
                <a:spcPct val="90000"/>
              </a:lnSpc>
            </a:pPr>
            <a:r>
              <a:rPr lang="en-US" altLang="en-US" sz="2000" dirty="0">
                <a:ea typeface="ＭＳ Ｐゴシック" panose="020B0600070205080204" pitchFamily="34" charset="-128"/>
              </a:rPr>
              <a:t>Instrument may not have undergone any type of formal testing</a:t>
            </a:r>
          </a:p>
          <a:p>
            <a:pPr lvl="2" eaLnBrk="1" hangingPunct="1">
              <a:lnSpc>
                <a:spcPct val="90000"/>
              </a:lnSpc>
            </a:pPr>
            <a:r>
              <a:rPr lang="en-US" altLang="en-US" sz="2000" dirty="0">
                <a:ea typeface="ＭＳ Ｐゴシック" panose="020B0600070205080204" pitchFamily="34" charset="-128"/>
              </a:rPr>
              <a:t>Equivalent to a </a:t>
            </a:r>
            <a:r>
              <a:rPr lang="en-US" altLang="en-US" sz="2000" i="1" dirty="0">
                <a:ea typeface="ＭＳ Ｐゴシック" panose="020B0600070205080204" pitchFamily="34" charset="-128"/>
              </a:rPr>
              <a:t>Cosmopolitan</a:t>
            </a:r>
            <a:r>
              <a:rPr lang="en-US" altLang="en-US" sz="2000" dirty="0">
                <a:ea typeface="ＭＳ Ｐゴシック" panose="020B0600070205080204" pitchFamily="34" charset="-128"/>
              </a:rPr>
              <a:t> survey</a:t>
            </a:r>
          </a:p>
        </p:txBody>
      </p:sp>
      <p:pic>
        <p:nvPicPr>
          <p:cNvPr id="12292" name="Picture 5" descr="http://payload.cargocollective.com/1/3/108617/1413007/esquire_16_1000.jpg">
            <a:extLst>
              <a:ext uri="{FF2B5EF4-FFF2-40B4-BE49-F238E27FC236}">
                <a16:creationId xmlns:a16="http://schemas.microsoft.com/office/drawing/2014/main" id="{5E4E8608-9015-4A1F-BD57-2F9957B777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9934"/>
          <a:stretch>
            <a:fillRect/>
          </a:stretch>
        </p:blipFill>
        <p:spPr bwMode="auto">
          <a:xfrm>
            <a:off x="7042150" y="1295400"/>
            <a:ext cx="1608138"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35EF1FE9-C02E-4AD3-AD96-468839E8F3A1}"/>
              </a:ext>
            </a:extLst>
          </p:cNvPr>
          <p:cNvCxnSpPr/>
          <p:nvPr/>
        </p:nvCxnSpPr>
        <p:spPr>
          <a:xfrm flipH="1">
            <a:off x="6934200" y="1143000"/>
            <a:ext cx="1828800" cy="2819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07EACFC-E4DF-4792-828B-6D0A9C9EC501}"/>
              </a:ext>
            </a:extLst>
          </p:cNvPr>
          <p:cNvCxnSpPr>
            <a:cxnSpLocks/>
          </p:cNvCxnSpPr>
          <p:nvPr/>
        </p:nvCxnSpPr>
        <p:spPr>
          <a:xfrm>
            <a:off x="6858000" y="1143000"/>
            <a:ext cx="2057400" cy="28956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486F9E03-7621-4C60-B25C-B38F4D611A36}"/>
              </a:ext>
            </a:extLst>
          </p:cNvPr>
          <p:cNvSpPr>
            <a:spLocks noGrp="1"/>
          </p:cNvSpPr>
          <p:nvPr>
            <p:ph type="title"/>
          </p:nvPr>
        </p:nvSpPr>
        <p:spPr/>
        <p:txBody>
          <a:bodyPr/>
          <a:lstStyle/>
          <a:p>
            <a:r>
              <a:rPr lang="en-US" altLang="en-US">
                <a:ea typeface="ＭＳ Ｐゴシック" panose="020B0600070205080204" pitchFamily="34" charset="-128"/>
              </a:rPr>
              <a:t>Survey Research</a:t>
            </a:r>
            <a:endParaRPr lang="en-US" altLang="en-US"/>
          </a:p>
        </p:txBody>
      </p:sp>
      <p:sp>
        <p:nvSpPr>
          <p:cNvPr id="13315" name="Content Placeholder 2">
            <a:extLst>
              <a:ext uri="{FF2B5EF4-FFF2-40B4-BE49-F238E27FC236}">
                <a16:creationId xmlns:a16="http://schemas.microsoft.com/office/drawing/2014/main" id="{776B7944-AB3D-4F60-A7E7-63EA6551B40C}"/>
              </a:ext>
            </a:extLst>
          </p:cNvPr>
          <p:cNvSpPr>
            <a:spLocks noGrp="1"/>
          </p:cNvSpPr>
          <p:nvPr>
            <p:ph sz="half" idx="1"/>
          </p:nvPr>
        </p:nvSpPr>
        <p:spPr/>
        <p:txBody>
          <a:bodyPr/>
          <a:lstStyle/>
          <a:p>
            <a:pPr eaLnBrk="1" hangingPunct="1">
              <a:lnSpc>
                <a:spcPct val="90000"/>
              </a:lnSpc>
            </a:pPr>
            <a:r>
              <a:rPr lang="en-US" altLang="en-US">
                <a:ea typeface="ＭＳ Ｐゴシック" panose="020B0600070205080204" pitchFamily="34" charset="-128"/>
              </a:rPr>
              <a:t>Information related to the purpose/problem is collected from a group of individuals (administer measure)</a:t>
            </a:r>
          </a:p>
          <a:p>
            <a:pPr eaLnBrk="1" hangingPunct="1">
              <a:lnSpc>
                <a:spcPct val="90000"/>
              </a:lnSpc>
            </a:pPr>
            <a:r>
              <a:rPr lang="en-US" altLang="en-US">
                <a:ea typeface="ＭＳ Ｐゴシック" panose="020B0600070205080204" pitchFamily="34" charset="-128"/>
              </a:rPr>
              <a:t>The information is summarized and analyzed</a:t>
            </a:r>
          </a:p>
          <a:p>
            <a:pPr eaLnBrk="1" hangingPunct="1">
              <a:lnSpc>
                <a:spcPct val="90000"/>
              </a:lnSpc>
            </a:pPr>
            <a:r>
              <a:rPr lang="en-US" altLang="en-US">
                <a:ea typeface="ＭＳ Ｐゴシック" panose="020B0600070205080204" pitchFamily="34" charset="-128"/>
              </a:rPr>
              <a:t>From the results, generalizations are made about the population in question</a:t>
            </a:r>
          </a:p>
          <a:p>
            <a:endParaRPr lang="en-US" altLang="en-US"/>
          </a:p>
        </p:txBody>
      </p:sp>
      <p:sp>
        <p:nvSpPr>
          <p:cNvPr id="13316" name="Content Placeholder 1">
            <a:extLst>
              <a:ext uri="{FF2B5EF4-FFF2-40B4-BE49-F238E27FC236}">
                <a16:creationId xmlns:a16="http://schemas.microsoft.com/office/drawing/2014/main" id="{343BC651-6006-4E32-988D-1377F61AF287}"/>
              </a:ext>
            </a:extLst>
          </p:cNvPr>
          <p:cNvSpPr>
            <a:spLocks noGrp="1"/>
          </p:cNvSpPr>
          <p:nvPr>
            <p:ph sz="half" idx="2"/>
          </p:nvPr>
        </p:nvSpPr>
        <p:spPr/>
        <p:txBody>
          <a:bodyPr/>
          <a:lstStyle/>
          <a:p>
            <a:endParaRPr lang="en-US" altLang="en-US"/>
          </a:p>
        </p:txBody>
      </p:sp>
      <p:pic>
        <p:nvPicPr>
          <p:cNvPr id="13317" name="Picture 5" descr="http://sogmpa.web.unc.edu/files/2010/07/survey-cartoon1.jpg">
            <a:extLst>
              <a:ext uri="{FF2B5EF4-FFF2-40B4-BE49-F238E27FC236}">
                <a16:creationId xmlns:a16="http://schemas.microsoft.com/office/drawing/2014/main" id="{DAC9C61A-BEE7-42D5-82AB-9527E97AC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957388"/>
            <a:ext cx="31051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D9FEB65-0D21-457F-B3EC-289EA6F3AADC}"/>
              </a:ext>
            </a:extLst>
          </p:cNvPr>
          <p:cNvSpPr>
            <a:spLocks noGrp="1"/>
          </p:cNvSpPr>
          <p:nvPr>
            <p:ph type="title" idx="4294967295"/>
          </p:nvPr>
        </p:nvSpPr>
        <p:spPr/>
        <p:txBody>
          <a:bodyPr/>
          <a:lstStyle/>
          <a:p>
            <a:pPr eaLnBrk="1" hangingPunct="1"/>
            <a:r>
              <a:rPr lang="en-US" altLang="en-US">
                <a:ea typeface="ＭＳ Ｐゴシック" panose="020B0600070205080204" pitchFamily="34" charset="-128"/>
              </a:rPr>
              <a:t>ID the Population and Sample</a:t>
            </a:r>
          </a:p>
        </p:txBody>
      </p:sp>
      <p:sp>
        <p:nvSpPr>
          <p:cNvPr id="14339" name="Rectangle 3">
            <a:extLst>
              <a:ext uri="{FF2B5EF4-FFF2-40B4-BE49-F238E27FC236}">
                <a16:creationId xmlns:a16="http://schemas.microsoft.com/office/drawing/2014/main" id="{F4DADD09-CD54-4936-B6E6-B5EBA6657008}"/>
              </a:ext>
            </a:extLst>
          </p:cNvPr>
          <p:cNvSpPr>
            <a:spLocks noGrp="1"/>
          </p:cNvSpPr>
          <p:nvPr>
            <p:ph type="body" idx="4294967295"/>
          </p:nvPr>
        </p:nvSpPr>
        <p:spPr/>
        <p:txBody>
          <a:bodyPr/>
          <a:lstStyle/>
          <a:p>
            <a:pPr eaLnBrk="1" hangingPunct="1"/>
            <a:r>
              <a:rPr lang="en-US" altLang="en-US" sz="2800">
                <a:ea typeface="ＭＳ Ｐゴシック" panose="020B0600070205080204" pitchFamily="34" charset="-128"/>
              </a:rPr>
              <a:t>Define the population so that is clear who may or may not be considered in the sample</a:t>
            </a:r>
          </a:p>
          <a:p>
            <a:pPr eaLnBrk="1" hangingPunct="1"/>
            <a:r>
              <a:rPr lang="en-US" altLang="en-US" sz="2800">
                <a:ea typeface="ＭＳ Ｐゴシック" panose="020B0600070205080204" pitchFamily="34" charset="-128"/>
              </a:rPr>
              <a:t>Some form of random sampling is best once population is defined</a:t>
            </a:r>
          </a:p>
          <a:p>
            <a:pPr eaLnBrk="1" hangingPunct="1"/>
            <a:r>
              <a:rPr lang="en-US" altLang="en-US" sz="2800">
                <a:ea typeface="ＭＳ Ｐゴシック" panose="020B0600070205080204" pitchFamily="34" charset="-128"/>
              </a:rPr>
              <a:t>Convenience sample – OK for our purposes</a:t>
            </a:r>
          </a:p>
          <a:p>
            <a:pPr lvl="1" eaLnBrk="1" hangingPunct="1"/>
            <a:r>
              <a:rPr lang="en-US" altLang="en-US" sz="2400">
                <a:ea typeface="ＭＳ Ｐゴシック" panose="020B0600070205080204" pitchFamily="34" charset="-128"/>
              </a:rPr>
              <a:t>Intact classes</a:t>
            </a:r>
          </a:p>
          <a:p>
            <a:pPr lvl="1" eaLnBrk="1" hangingPunct="1"/>
            <a:r>
              <a:rPr lang="en-US" altLang="en-US" sz="2400">
                <a:ea typeface="ＭＳ Ｐゴシック" panose="020B0600070205080204" pitchFamily="34" charset="-128"/>
              </a:rPr>
              <a:t>Faculty/administrators</a:t>
            </a:r>
          </a:p>
          <a:p>
            <a:pPr lvl="1" eaLnBrk="1" hangingPunct="1"/>
            <a:r>
              <a:rPr lang="en-US" altLang="en-US" sz="2400">
                <a:ea typeface="ＭＳ Ｐゴシック" panose="020B0600070205080204" pitchFamily="34" charset="-128"/>
              </a:rPr>
              <a:t>Group of parents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BFD7183E-8A69-471D-9D14-C09495D763FC}"/>
              </a:ext>
            </a:extLst>
          </p:cNvPr>
          <p:cNvSpPr>
            <a:spLocks noGrp="1" noChangeArrowheads="1"/>
          </p:cNvSpPr>
          <p:nvPr>
            <p:ph type="title" idx="4294967295"/>
          </p:nvPr>
        </p:nvSpPr>
        <p:spPr/>
        <p:txBody>
          <a:bodyPr/>
          <a:lstStyle/>
          <a:p>
            <a:pPr eaLnBrk="1" hangingPunct="1"/>
            <a:r>
              <a:rPr lang="en-US" altLang="en-US"/>
              <a:t>Samples of individuals/entities</a:t>
            </a:r>
          </a:p>
        </p:txBody>
      </p:sp>
      <p:sp>
        <p:nvSpPr>
          <p:cNvPr id="61443" name="Rectangle 3">
            <a:extLst>
              <a:ext uri="{FF2B5EF4-FFF2-40B4-BE49-F238E27FC236}">
                <a16:creationId xmlns:a16="http://schemas.microsoft.com/office/drawing/2014/main" id="{727A1396-E428-489C-9391-ABFEB22FB78C}"/>
              </a:ext>
            </a:extLst>
          </p:cNvPr>
          <p:cNvSpPr>
            <a:spLocks noGrp="1" noChangeArrowheads="1"/>
          </p:cNvSpPr>
          <p:nvPr>
            <p:ph type="body" idx="4294967295"/>
          </p:nvPr>
        </p:nvSpPr>
        <p:spPr/>
        <p:txBody>
          <a:bodyPr/>
          <a:lstStyle/>
          <a:p>
            <a:pPr eaLnBrk="1" hangingPunct="1"/>
            <a:r>
              <a:rPr lang="en-US" altLang="en-US" sz="2800"/>
              <a:t>Sample vs. population</a:t>
            </a:r>
          </a:p>
          <a:p>
            <a:pPr lvl="1" eaLnBrk="1" hangingPunct="1"/>
            <a:r>
              <a:rPr lang="en-US" altLang="en-US" sz="2400"/>
              <a:t>Some vs. All</a:t>
            </a:r>
          </a:p>
          <a:p>
            <a:pPr lvl="1" eaLnBrk="1" hangingPunct="1"/>
            <a:r>
              <a:rPr lang="en-US" altLang="en-US" sz="2400"/>
              <a:t>Examples where entire population could be sampled?</a:t>
            </a:r>
          </a:p>
          <a:p>
            <a:pPr eaLnBrk="1" hangingPunct="1"/>
            <a:r>
              <a:rPr lang="en-US" altLang="en-US" sz="2800"/>
              <a:t>Relationship between sample specificity and generalizability</a:t>
            </a:r>
          </a:p>
          <a:p>
            <a:pPr eaLnBrk="1" hangingPunct="1"/>
            <a:r>
              <a:rPr lang="en-US" altLang="en-US" sz="2800"/>
              <a:t>Representative sample</a:t>
            </a:r>
          </a:p>
          <a:p>
            <a:pPr lvl="1" eaLnBrk="1" hangingPunct="1"/>
            <a:r>
              <a:rPr lang="en-US" altLang="en-US" sz="2400"/>
              <a:t>Captures relevant and essential characteristics of the population</a:t>
            </a:r>
          </a:p>
          <a:p>
            <a:pPr lvl="1" eaLnBrk="1" hangingPunct="1"/>
            <a:r>
              <a:rPr lang="en-US" altLang="en-US" sz="2400"/>
              <a:t>What about a sample of teachers? What should the sample look like?</a:t>
            </a:r>
          </a:p>
        </p:txBody>
      </p:sp>
    </p:spTree>
    <p:extLst>
      <p:ext uri="{BB962C8B-B14F-4D97-AF65-F5344CB8AC3E}">
        <p14:creationId xmlns:p14="http://schemas.microsoft.com/office/powerpoint/2010/main" val="1941215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99FEFA02-66F1-471D-8AE6-661325503C6E}"/>
              </a:ext>
            </a:extLst>
          </p:cNvPr>
          <p:cNvSpPr>
            <a:spLocks noGrp="1" noChangeArrowheads="1"/>
          </p:cNvSpPr>
          <p:nvPr>
            <p:ph type="title"/>
          </p:nvPr>
        </p:nvSpPr>
        <p:spPr/>
        <p:txBody>
          <a:bodyPr/>
          <a:lstStyle/>
          <a:p>
            <a:pPr eaLnBrk="1" hangingPunct="1"/>
            <a:r>
              <a:rPr lang="en-US" altLang="en-US"/>
              <a:t>Sampling Methods</a:t>
            </a:r>
          </a:p>
        </p:txBody>
      </p:sp>
      <p:sp>
        <p:nvSpPr>
          <p:cNvPr id="63491" name="Rectangle 3">
            <a:extLst>
              <a:ext uri="{FF2B5EF4-FFF2-40B4-BE49-F238E27FC236}">
                <a16:creationId xmlns:a16="http://schemas.microsoft.com/office/drawing/2014/main" id="{7A4AA082-DEBA-4BCE-99E4-F897B2A68433}"/>
              </a:ext>
            </a:extLst>
          </p:cNvPr>
          <p:cNvSpPr>
            <a:spLocks noGrp="1" noChangeArrowheads="1"/>
          </p:cNvSpPr>
          <p:nvPr>
            <p:ph type="body" idx="1"/>
          </p:nvPr>
        </p:nvSpPr>
        <p:spPr/>
        <p:txBody>
          <a:bodyPr/>
          <a:lstStyle/>
          <a:p>
            <a:pPr eaLnBrk="1" hangingPunct="1">
              <a:lnSpc>
                <a:spcPct val="80000"/>
              </a:lnSpc>
            </a:pPr>
            <a:r>
              <a:rPr lang="en-US" altLang="en-US" sz="2300"/>
              <a:t>Systematic</a:t>
            </a:r>
          </a:p>
          <a:p>
            <a:pPr lvl="1" eaLnBrk="1" hangingPunct="1">
              <a:lnSpc>
                <a:spcPct val="80000"/>
              </a:lnSpc>
            </a:pPr>
            <a:r>
              <a:rPr lang="en-US" altLang="en-US" sz="2300"/>
              <a:t>Random start and sampling interval</a:t>
            </a:r>
          </a:p>
          <a:p>
            <a:pPr lvl="2" eaLnBrk="1" hangingPunct="1">
              <a:lnSpc>
                <a:spcPct val="80000"/>
              </a:lnSpc>
            </a:pPr>
            <a:r>
              <a:rPr lang="en-US" altLang="en-US" sz="2000"/>
              <a:t>i.e., Randomly select pages from IHSA directory</a:t>
            </a:r>
          </a:p>
          <a:p>
            <a:pPr lvl="2" eaLnBrk="1" hangingPunct="1">
              <a:lnSpc>
                <a:spcPct val="80000"/>
              </a:lnSpc>
            </a:pPr>
            <a:r>
              <a:rPr lang="en-US" altLang="en-US" sz="2000"/>
              <a:t> choose every ? Name (random number b/w 1-X)</a:t>
            </a:r>
          </a:p>
          <a:p>
            <a:pPr eaLnBrk="1" hangingPunct="1">
              <a:lnSpc>
                <a:spcPct val="80000"/>
              </a:lnSpc>
            </a:pPr>
            <a:r>
              <a:rPr lang="en-US" altLang="en-US" sz="2300"/>
              <a:t>Convenience</a:t>
            </a:r>
          </a:p>
          <a:p>
            <a:pPr lvl="1" eaLnBrk="1" hangingPunct="1">
              <a:lnSpc>
                <a:spcPct val="80000"/>
              </a:lnSpc>
            </a:pPr>
            <a:r>
              <a:rPr lang="en-US" altLang="en-US" sz="2300"/>
              <a:t>not as valuable but frequent in ed. research – why?</a:t>
            </a:r>
          </a:p>
          <a:p>
            <a:pPr lvl="2" eaLnBrk="1" hangingPunct="1">
              <a:lnSpc>
                <a:spcPct val="80000"/>
              </a:lnSpc>
            </a:pPr>
            <a:r>
              <a:rPr lang="en-US" altLang="en-US" sz="2100"/>
              <a:t>i.e., intact classes, pre-service teachers from one institution, conference session attendees</a:t>
            </a:r>
          </a:p>
          <a:p>
            <a:pPr eaLnBrk="1" hangingPunct="1">
              <a:lnSpc>
                <a:spcPct val="80000"/>
              </a:lnSpc>
            </a:pPr>
            <a:r>
              <a:rPr lang="en-US" altLang="en-US" sz="2300"/>
              <a:t>Purposive</a:t>
            </a:r>
          </a:p>
          <a:p>
            <a:pPr lvl="1" eaLnBrk="1" hangingPunct="1">
              <a:lnSpc>
                <a:spcPct val="80000"/>
              </a:lnSpc>
            </a:pPr>
            <a:r>
              <a:rPr lang="en-US" altLang="en-US" sz="2400"/>
              <a:t>Participants fit a particular profile (female band directors in small towns)</a:t>
            </a:r>
          </a:p>
          <a:p>
            <a:pPr lvl="1" eaLnBrk="1" hangingPunct="1">
              <a:lnSpc>
                <a:spcPct val="80000"/>
              </a:lnSpc>
            </a:pPr>
            <a:r>
              <a:rPr lang="en-US" altLang="en-US" sz="2400"/>
              <a:t>Exclude those who do not fit profile</a:t>
            </a:r>
          </a:p>
          <a:p>
            <a:pPr lvl="1" eaLnBrk="1" hangingPunct="1">
              <a:lnSpc>
                <a:spcPct val="80000"/>
              </a:lnSpc>
            </a:pPr>
            <a:r>
              <a:rPr lang="en-US" altLang="en-US" sz="2400"/>
              <a:t>Often consists of volunteers (problematic)</a:t>
            </a:r>
          </a:p>
          <a:p>
            <a:pPr eaLnBrk="1" hangingPunct="1">
              <a:lnSpc>
                <a:spcPct val="80000"/>
              </a:lnSpc>
            </a:pPr>
            <a:endParaRPr lang="en-US" altLang="en-US" sz="2400"/>
          </a:p>
        </p:txBody>
      </p:sp>
    </p:spTree>
    <p:extLst>
      <p:ext uri="{BB962C8B-B14F-4D97-AF65-F5344CB8AC3E}">
        <p14:creationId xmlns:p14="http://schemas.microsoft.com/office/powerpoint/2010/main" val="2470615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B1047A49-8865-41A5-AD73-4A024A51691D}"/>
              </a:ext>
            </a:extLst>
          </p:cNvPr>
          <p:cNvSpPr>
            <a:spLocks noGrp="1" noChangeArrowheads="1"/>
          </p:cNvSpPr>
          <p:nvPr>
            <p:ph type="title" idx="4294967295"/>
          </p:nvPr>
        </p:nvSpPr>
        <p:spPr>
          <a:xfrm>
            <a:off x="609600" y="304800"/>
            <a:ext cx="7772400" cy="914400"/>
          </a:xfrm>
        </p:spPr>
        <p:txBody>
          <a:bodyPr/>
          <a:lstStyle/>
          <a:p>
            <a:pPr eaLnBrk="1" hangingPunct="1"/>
            <a:r>
              <a:rPr lang="en-US" altLang="en-US"/>
              <a:t>Types of Samples</a:t>
            </a:r>
          </a:p>
        </p:txBody>
      </p:sp>
      <p:sp>
        <p:nvSpPr>
          <p:cNvPr id="65539" name="Rectangle 3">
            <a:extLst>
              <a:ext uri="{FF2B5EF4-FFF2-40B4-BE49-F238E27FC236}">
                <a16:creationId xmlns:a16="http://schemas.microsoft.com/office/drawing/2014/main" id="{48A21488-E61D-4E9F-BD78-72CEEA572322}"/>
              </a:ext>
            </a:extLst>
          </p:cNvPr>
          <p:cNvSpPr>
            <a:spLocks noGrp="1" noChangeArrowheads="1"/>
          </p:cNvSpPr>
          <p:nvPr>
            <p:ph type="body" idx="4294967295"/>
          </p:nvPr>
        </p:nvSpPr>
        <p:spPr>
          <a:xfrm>
            <a:off x="685800" y="1371600"/>
            <a:ext cx="7772400" cy="4876800"/>
          </a:xfrm>
        </p:spPr>
        <p:txBody>
          <a:bodyPr/>
          <a:lstStyle/>
          <a:p>
            <a:pPr eaLnBrk="1" hangingPunct="1">
              <a:lnSpc>
                <a:spcPct val="80000"/>
              </a:lnSpc>
            </a:pPr>
            <a:r>
              <a:rPr lang="en-US" altLang="en-US" sz="2200"/>
              <a:t>Simple Random</a:t>
            </a:r>
          </a:p>
          <a:p>
            <a:pPr lvl="1" eaLnBrk="1" hangingPunct="1">
              <a:lnSpc>
                <a:spcPct val="80000"/>
              </a:lnSpc>
            </a:pPr>
            <a:r>
              <a:rPr lang="en-US" altLang="en-US" sz="2200"/>
              <a:t>Everyone has equal chance of selection</a:t>
            </a:r>
          </a:p>
          <a:p>
            <a:pPr lvl="1" eaLnBrk="1" hangingPunct="1">
              <a:lnSpc>
                <a:spcPct val="80000"/>
              </a:lnSpc>
            </a:pPr>
            <a:r>
              <a:rPr lang="en-US" altLang="en-US" sz="2200"/>
              <a:t>Reduce systematic bias – error created by sampling method</a:t>
            </a:r>
          </a:p>
          <a:p>
            <a:pPr lvl="1" eaLnBrk="1" hangingPunct="1">
              <a:lnSpc>
                <a:spcPct val="80000"/>
              </a:lnSpc>
            </a:pPr>
            <a:r>
              <a:rPr lang="en-US" altLang="en-US" sz="2200"/>
              <a:t>Phone book, MENC membership list (But??)</a:t>
            </a:r>
          </a:p>
          <a:p>
            <a:pPr eaLnBrk="1" hangingPunct="1">
              <a:lnSpc>
                <a:spcPct val="80000"/>
              </a:lnSpc>
            </a:pPr>
            <a:r>
              <a:rPr lang="en-US" altLang="en-US" sz="2200"/>
              <a:t>Stratified Random</a:t>
            </a:r>
          </a:p>
          <a:p>
            <a:pPr lvl="1" eaLnBrk="1" hangingPunct="1">
              <a:lnSpc>
                <a:spcPct val="80000"/>
              </a:lnSpc>
            </a:pPr>
            <a:r>
              <a:rPr lang="en-US" altLang="en-US" sz="2200"/>
              <a:t>Similar proportions between sample and population</a:t>
            </a:r>
          </a:p>
          <a:p>
            <a:pPr lvl="2" eaLnBrk="1" hangingPunct="1">
              <a:lnSpc>
                <a:spcPct val="80000"/>
              </a:lnSpc>
            </a:pPr>
            <a:r>
              <a:rPr lang="en-US" altLang="en-US" sz="2000"/>
              <a:t>Gender, race, age, instrument, etc.</a:t>
            </a:r>
          </a:p>
          <a:p>
            <a:pPr eaLnBrk="1" hangingPunct="1">
              <a:lnSpc>
                <a:spcPct val="80000"/>
              </a:lnSpc>
            </a:pPr>
            <a:r>
              <a:rPr lang="en-US" altLang="en-US" sz="2200"/>
              <a:t>Cluster Random</a:t>
            </a:r>
          </a:p>
          <a:p>
            <a:pPr lvl="1" eaLnBrk="1" hangingPunct="1">
              <a:lnSpc>
                <a:spcPct val="80000"/>
              </a:lnSpc>
            </a:pPr>
            <a:r>
              <a:rPr lang="en-US" altLang="en-US" sz="2200"/>
              <a:t>Groups rather than individuals</a:t>
            </a:r>
          </a:p>
          <a:p>
            <a:pPr lvl="2" eaLnBrk="1" hangingPunct="1">
              <a:lnSpc>
                <a:spcPct val="80000"/>
              </a:lnSpc>
            </a:pPr>
            <a:r>
              <a:rPr lang="en-US" altLang="en-US" sz="2000"/>
              <a:t>i.e., classes or ensembles in CPS</a:t>
            </a:r>
          </a:p>
          <a:p>
            <a:pPr lvl="2" eaLnBrk="1" hangingPunct="1">
              <a:lnSpc>
                <a:spcPct val="80000"/>
              </a:lnSpc>
            </a:pPr>
            <a:r>
              <a:rPr lang="en-US" altLang="en-US" sz="2000"/>
              <a:t>Then groups can be assigned randomly</a:t>
            </a:r>
          </a:p>
          <a:p>
            <a:pPr lvl="1" eaLnBrk="1" hangingPunct="1">
              <a:lnSpc>
                <a:spcPct val="80000"/>
              </a:lnSpc>
            </a:pPr>
            <a:r>
              <a:rPr lang="en-US" altLang="en-US" sz="2200"/>
              <a:t>Two-stage random - groups then individuals</a:t>
            </a:r>
          </a:p>
          <a:p>
            <a:pPr lvl="2" eaLnBrk="1" hangingPunct="1">
              <a:lnSpc>
                <a:spcPct val="80000"/>
              </a:lnSpc>
            </a:pPr>
            <a:r>
              <a:rPr lang="en-US" altLang="en-US" sz="2000"/>
              <a:t>i.e., choose classes then assign individual students or groups to control or treatment group</a:t>
            </a:r>
          </a:p>
        </p:txBody>
      </p:sp>
    </p:spTree>
    <p:extLst>
      <p:ext uri="{BB962C8B-B14F-4D97-AF65-F5344CB8AC3E}">
        <p14:creationId xmlns:p14="http://schemas.microsoft.com/office/powerpoint/2010/main" val="3433599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A8D2448A-E5CB-4B97-8E90-AB0F9496A40A}"/>
              </a:ext>
            </a:extLst>
          </p:cNvPr>
          <p:cNvSpPr>
            <a:spLocks noGrp="1" noChangeArrowheads="1"/>
          </p:cNvSpPr>
          <p:nvPr>
            <p:ph type="title" idx="4294967295"/>
          </p:nvPr>
        </p:nvSpPr>
        <p:spPr/>
        <p:txBody>
          <a:bodyPr/>
          <a:lstStyle/>
          <a:p>
            <a:pPr eaLnBrk="1" hangingPunct="1"/>
            <a:r>
              <a:rPr lang="en-US" altLang="en-US"/>
              <a:t>Sample Size</a:t>
            </a:r>
          </a:p>
        </p:txBody>
      </p:sp>
      <p:sp>
        <p:nvSpPr>
          <p:cNvPr id="67587" name="Rectangle 3">
            <a:extLst>
              <a:ext uri="{FF2B5EF4-FFF2-40B4-BE49-F238E27FC236}">
                <a16:creationId xmlns:a16="http://schemas.microsoft.com/office/drawing/2014/main" id="{976F2967-35C2-4F62-A743-74E32E814238}"/>
              </a:ext>
            </a:extLst>
          </p:cNvPr>
          <p:cNvSpPr>
            <a:spLocks noGrp="1" noChangeArrowheads="1"/>
          </p:cNvSpPr>
          <p:nvPr>
            <p:ph type="body" idx="4294967295"/>
          </p:nvPr>
        </p:nvSpPr>
        <p:spPr>
          <a:xfrm>
            <a:off x="457200" y="1447800"/>
            <a:ext cx="8229600" cy="4678363"/>
          </a:xfrm>
        </p:spPr>
        <p:txBody>
          <a:bodyPr/>
          <a:lstStyle/>
          <a:p>
            <a:pPr eaLnBrk="1" hangingPunct="1">
              <a:lnSpc>
                <a:spcPct val="90000"/>
              </a:lnSpc>
            </a:pPr>
            <a:r>
              <a:rPr lang="en-US" altLang="en-US" sz="2800"/>
              <a:t>As large as possible given reasonable expenditure of time and energy</a:t>
            </a:r>
          </a:p>
          <a:p>
            <a:pPr lvl="1" eaLnBrk="1" hangingPunct="1">
              <a:lnSpc>
                <a:spcPct val="90000"/>
              </a:lnSpc>
            </a:pPr>
            <a:r>
              <a:rPr lang="en-US" altLang="en-US" sz="2400"/>
              <a:t>Most likely to get </a:t>
            </a:r>
            <a:r>
              <a:rPr lang="en-US" altLang="en-US" sz="2400" u="sng"/>
              <a:t>significant</a:t>
            </a:r>
            <a:r>
              <a:rPr lang="en-US" altLang="en-US" sz="2400"/>
              <a:t> results</a:t>
            </a:r>
          </a:p>
          <a:p>
            <a:pPr lvl="1" eaLnBrk="1" hangingPunct="1">
              <a:lnSpc>
                <a:spcPct val="90000"/>
              </a:lnSpc>
            </a:pPr>
            <a:r>
              <a:rPr lang="en-US" altLang="en-US" sz="2400"/>
              <a:t>More statistically powerful (more likely to find a significant difference b/w groups)</a:t>
            </a:r>
          </a:p>
          <a:p>
            <a:pPr eaLnBrk="1" hangingPunct="1">
              <a:lnSpc>
                <a:spcPct val="90000"/>
              </a:lnSpc>
            </a:pPr>
            <a:r>
              <a:rPr lang="en-US" altLang="en-US" sz="2800"/>
              <a:t>Sample size relative to: </a:t>
            </a:r>
          </a:p>
          <a:p>
            <a:pPr lvl="1" eaLnBrk="1" hangingPunct="1">
              <a:lnSpc>
                <a:spcPct val="90000"/>
              </a:lnSpc>
            </a:pPr>
            <a:r>
              <a:rPr lang="en-US" altLang="en-US" sz="2400"/>
              <a:t>the size of population (50 Cook Co. band directors vs. 50 band students throughout US)</a:t>
            </a:r>
          </a:p>
          <a:p>
            <a:pPr lvl="1" eaLnBrk="1" hangingPunct="1">
              <a:lnSpc>
                <a:spcPct val="90000"/>
              </a:lnSpc>
            </a:pPr>
            <a:r>
              <a:rPr lang="en-US" altLang="en-US" sz="2400"/>
              <a:t>variability within population (years of teaching, gender, etc.)</a:t>
            </a:r>
          </a:p>
          <a:p>
            <a:pPr lvl="1" eaLnBrk="1" hangingPunct="1">
              <a:lnSpc>
                <a:spcPct val="90000"/>
              </a:lnSpc>
            </a:pPr>
            <a:r>
              <a:rPr lang="en-US" altLang="en-US" sz="2400"/>
              <a:t>sampling method (need a large enough pool from which to draw)</a:t>
            </a:r>
          </a:p>
          <a:p>
            <a:pPr lvl="1" eaLnBrk="1" hangingPunct="1">
              <a:lnSpc>
                <a:spcPct val="90000"/>
              </a:lnSpc>
            </a:pPr>
            <a:r>
              <a:rPr lang="en-US" altLang="en-US" sz="2400"/>
              <a:t>study design (qualitative vs. quantitative)</a:t>
            </a:r>
          </a:p>
          <a:p>
            <a:pPr lvl="1" eaLnBrk="1" hangingPunct="1">
              <a:lnSpc>
                <a:spcPct val="90000"/>
              </a:lnSpc>
            </a:pPr>
            <a:endParaRPr lang="en-US" altLang="en-US" sz="2000"/>
          </a:p>
        </p:txBody>
      </p:sp>
    </p:spTree>
    <p:extLst>
      <p:ext uri="{BB962C8B-B14F-4D97-AF65-F5344CB8AC3E}">
        <p14:creationId xmlns:p14="http://schemas.microsoft.com/office/powerpoint/2010/main" val="2118187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71634AC-288B-4B50-A872-33910C038A8A}"/>
              </a:ext>
            </a:extLst>
          </p:cNvPr>
          <p:cNvSpPr>
            <a:spLocks noGrp="1"/>
          </p:cNvSpPr>
          <p:nvPr>
            <p:ph type="title" idx="4294967295"/>
          </p:nvPr>
        </p:nvSpPr>
        <p:spPr>
          <a:xfrm>
            <a:off x="685800" y="381000"/>
            <a:ext cx="7772400" cy="914400"/>
          </a:xfrm>
        </p:spPr>
        <p:txBody>
          <a:bodyPr/>
          <a:lstStyle/>
          <a:p>
            <a:pPr eaLnBrk="1" hangingPunct="1"/>
            <a:r>
              <a:rPr lang="en-US" altLang="en-US">
                <a:ea typeface="ＭＳ Ｐゴシック" panose="020B0600070205080204" pitchFamily="34" charset="-128"/>
              </a:rPr>
              <a:t>Survey/Interview Types</a:t>
            </a:r>
          </a:p>
        </p:txBody>
      </p:sp>
      <p:sp>
        <p:nvSpPr>
          <p:cNvPr id="20483" name="Rectangle 3">
            <a:extLst>
              <a:ext uri="{FF2B5EF4-FFF2-40B4-BE49-F238E27FC236}">
                <a16:creationId xmlns:a16="http://schemas.microsoft.com/office/drawing/2014/main" id="{329ECACC-08C9-4CA1-82F1-C2C49D92B6ED}"/>
              </a:ext>
            </a:extLst>
          </p:cNvPr>
          <p:cNvSpPr>
            <a:spLocks noGrp="1" noChangeArrowheads="1"/>
          </p:cNvSpPr>
          <p:nvPr>
            <p:ph type="body" idx="4294967295"/>
          </p:nvPr>
        </p:nvSpPr>
        <p:spPr>
          <a:xfrm>
            <a:off x="685800" y="1524000"/>
            <a:ext cx="7772400" cy="4876800"/>
          </a:xfrm>
        </p:spPr>
        <p:txBody>
          <a:bodyPr rtlCol="0">
            <a:normAutofit fontScale="92500"/>
          </a:bodyPr>
          <a:lstStyle/>
          <a:p>
            <a:pPr eaLnBrk="1" fontAlgn="auto" hangingPunct="1">
              <a:lnSpc>
                <a:spcPct val="90000"/>
              </a:lnSpc>
              <a:spcAft>
                <a:spcPts val="0"/>
              </a:spcAft>
              <a:defRPr/>
            </a:pPr>
            <a:r>
              <a:rPr lang="en-US" sz="2200" dirty="0">
                <a:ea typeface="ＭＳ Ｐゴシック" pitchFamily="34" charset="-128"/>
              </a:rPr>
              <a:t>Cross-sectional</a:t>
            </a:r>
          </a:p>
          <a:p>
            <a:pPr lvl="1" eaLnBrk="1" fontAlgn="auto" hangingPunct="1">
              <a:lnSpc>
                <a:spcPct val="90000"/>
              </a:lnSpc>
              <a:spcAft>
                <a:spcPts val="0"/>
              </a:spcAft>
              <a:defRPr/>
            </a:pPr>
            <a:r>
              <a:rPr lang="en-US" sz="2200" dirty="0">
                <a:ea typeface="ＭＳ Ｐゴシック" pitchFamily="34" charset="-128"/>
              </a:rPr>
              <a:t>Information collected at one point in time</a:t>
            </a:r>
          </a:p>
          <a:p>
            <a:pPr lvl="2" eaLnBrk="1" fontAlgn="auto" hangingPunct="1">
              <a:lnSpc>
                <a:spcPct val="90000"/>
              </a:lnSpc>
              <a:spcAft>
                <a:spcPts val="0"/>
              </a:spcAft>
              <a:defRPr/>
            </a:pPr>
            <a:r>
              <a:rPr lang="en-US" sz="1800" dirty="0">
                <a:ea typeface="ＭＳ Ｐゴシック" pitchFamily="34" charset="-128"/>
              </a:rPr>
              <a:t>most common</a:t>
            </a:r>
          </a:p>
          <a:p>
            <a:pPr eaLnBrk="1" fontAlgn="auto" hangingPunct="1">
              <a:lnSpc>
                <a:spcPct val="90000"/>
              </a:lnSpc>
              <a:spcAft>
                <a:spcPts val="0"/>
              </a:spcAft>
              <a:defRPr/>
            </a:pPr>
            <a:r>
              <a:rPr lang="en-US" sz="2200" dirty="0">
                <a:ea typeface="ＭＳ Ｐゴシック" pitchFamily="34" charset="-128"/>
              </a:rPr>
              <a:t>Longitudinal</a:t>
            </a:r>
          </a:p>
          <a:p>
            <a:pPr lvl="1" eaLnBrk="1" fontAlgn="auto" hangingPunct="1">
              <a:lnSpc>
                <a:spcPct val="90000"/>
              </a:lnSpc>
              <a:spcAft>
                <a:spcPts val="0"/>
              </a:spcAft>
              <a:defRPr/>
            </a:pPr>
            <a:r>
              <a:rPr lang="en-US" sz="2200" dirty="0">
                <a:ea typeface="ＭＳ Ｐゴシック" pitchFamily="34" charset="-128"/>
              </a:rPr>
              <a:t>Information collected at MORE than one point in time</a:t>
            </a:r>
          </a:p>
          <a:p>
            <a:pPr lvl="2" eaLnBrk="1" fontAlgn="auto" hangingPunct="1">
              <a:lnSpc>
                <a:spcPct val="90000"/>
              </a:lnSpc>
              <a:spcAft>
                <a:spcPts val="0"/>
              </a:spcAft>
              <a:defRPr/>
            </a:pPr>
            <a:r>
              <a:rPr lang="en-US" sz="2200" dirty="0">
                <a:ea typeface="ＭＳ Ｐゴシック" pitchFamily="34" charset="-128"/>
              </a:rPr>
              <a:t>Trend study – different subjects from a changing population measured over time (4</a:t>
            </a:r>
            <a:r>
              <a:rPr lang="en-US" sz="2200" baseline="30000" dirty="0">
                <a:ea typeface="ＭＳ Ｐゴシック" pitchFamily="34" charset="-128"/>
              </a:rPr>
              <a:t>th</a:t>
            </a:r>
            <a:r>
              <a:rPr lang="en-US" sz="2200" dirty="0">
                <a:ea typeface="ＭＳ Ｐゴシック" pitchFamily="34" charset="-128"/>
              </a:rPr>
              <a:t> graders studied every year)</a:t>
            </a:r>
          </a:p>
          <a:p>
            <a:pPr lvl="2" eaLnBrk="1" fontAlgn="auto" hangingPunct="1">
              <a:lnSpc>
                <a:spcPct val="90000"/>
              </a:lnSpc>
              <a:spcAft>
                <a:spcPts val="0"/>
              </a:spcAft>
              <a:defRPr/>
            </a:pPr>
            <a:r>
              <a:rPr lang="en-US" sz="2200" dirty="0">
                <a:ea typeface="ＭＳ Ｐゴシック" pitchFamily="34" charset="-128"/>
              </a:rPr>
              <a:t>Cohort study – Same population, different sample every time (Beginning IL music teachers that started in 2011-different sample taken from same group every measure)</a:t>
            </a:r>
          </a:p>
          <a:p>
            <a:pPr lvl="2" eaLnBrk="1" fontAlgn="auto" hangingPunct="1">
              <a:lnSpc>
                <a:spcPct val="90000"/>
              </a:lnSpc>
              <a:spcAft>
                <a:spcPts val="0"/>
              </a:spcAft>
              <a:defRPr/>
            </a:pPr>
            <a:r>
              <a:rPr lang="en-US" sz="2200" dirty="0">
                <a:ea typeface="ＭＳ Ｐゴシック" pitchFamily="34" charset="-128"/>
              </a:rPr>
              <a:t>Panel Study – same sample of respondents over time (track group of 1</a:t>
            </a:r>
            <a:r>
              <a:rPr lang="en-US" sz="2200" baseline="30000" dirty="0">
                <a:ea typeface="ＭＳ Ｐゴシック" pitchFamily="34" charset="-128"/>
              </a:rPr>
              <a:t>st</a:t>
            </a:r>
            <a:r>
              <a:rPr lang="en-US" sz="2200" dirty="0">
                <a:ea typeface="ＭＳ Ｐゴシック" pitchFamily="34" charset="-128"/>
              </a:rPr>
              <a:t> graders through HS)</a:t>
            </a:r>
          </a:p>
          <a:p>
            <a:pPr eaLnBrk="1" fontAlgn="auto" hangingPunct="1">
              <a:lnSpc>
                <a:spcPct val="90000"/>
              </a:lnSpc>
              <a:spcAft>
                <a:spcPts val="0"/>
              </a:spcAft>
              <a:defRPr/>
            </a:pPr>
            <a:r>
              <a:rPr lang="en-US" sz="2200" dirty="0">
                <a:ea typeface="ＭＳ Ｐゴシック" pitchFamily="34" charset="-128"/>
              </a:rPr>
              <a:t>Interview</a:t>
            </a:r>
          </a:p>
          <a:p>
            <a:pPr lvl="1" eaLnBrk="1" fontAlgn="auto" hangingPunct="1">
              <a:lnSpc>
                <a:spcPct val="90000"/>
              </a:lnSpc>
              <a:spcAft>
                <a:spcPts val="0"/>
              </a:spcAft>
              <a:defRPr/>
            </a:pPr>
            <a:r>
              <a:rPr lang="en-US" sz="2200" dirty="0">
                <a:ea typeface="ＭＳ Ｐゴシック" pitchFamily="34" charset="-128"/>
              </a:rPr>
              <a:t>Standardized/structured, semi-structured, open-ended</a:t>
            </a:r>
          </a:p>
          <a:p>
            <a:pPr lvl="2" eaLnBrk="1" fontAlgn="auto" hangingPunct="1">
              <a:lnSpc>
                <a:spcPct val="90000"/>
              </a:lnSpc>
              <a:spcAft>
                <a:spcPts val="0"/>
              </a:spcAft>
              <a:defRPr/>
            </a:pPr>
            <a:r>
              <a:rPr lang="en-US" sz="1800" dirty="0">
                <a:ea typeface="ＭＳ Ｐゴシック" pitchFamily="34" charset="-128"/>
              </a:rPr>
              <a:t>Code data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23CEA3A-ECBB-4369-ABDD-8AF67CD061B8}"/>
              </a:ext>
            </a:extLst>
          </p:cNvPr>
          <p:cNvSpPr>
            <a:spLocks noGrp="1"/>
          </p:cNvSpPr>
          <p:nvPr>
            <p:ph type="title"/>
          </p:nvPr>
        </p:nvSpPr>
        <p:spPr/>
        <p:txBody>
          <a:bodyPr/>
          <a:lstStyle/>
          <a:p>
            <a:pPr eaLnBrk="1" hangingPunct="1"/>
            <a:r>
              <a:rPr lang="en-US" altLang="en-US" dirty="0"/>
              <a:t>For Tuesday</a:t>
            </a:r>
          </a:p>
        </p:txBody>
      </p:sp>
      <p:sp>
        <p:nvSpPr>
          <p:cNvPr id="5123" name="Content Placeholder 2">
            <a:extLst>
              <a:ext uri="{FF2B5EF4-FFF2-40B4-BE49-F238E27FC236}">
                <a16:creationId xmlns:a16="http://schemas.microsoft.com/office/drawing/2014/main" id="{00C8742C-57E5-4F43-BE7B-C4E2C9B19C33}"/>
              </a:ext>
            </a:extLst>
          </p:cNvPr>
          <p:cNvSpPr>
            <a:spLocks noGrp="1"/>
          </p:cNvSpPr>
          <p:nvPr>
            <p:ph sz="half" idx="1"/>
          </p:nvPr>
        </p:nvSpPr>
        <p:spPr/>
        <p:txBody>
          <a:bodyPr/>
          <a:lstStyle/>
          <a:p>
            <a:pPr eaLnBrk="1" hangingPunct="1"/>
            <a:r>
              <a:rPr lang="en-US" altLang="en-US" dirty="0"/>
              <a:t>Chapter 1 – due</a:t>
            </a:r>
          </a:p>
          <a:p>
            <a:pPr eaLnBrk="1" hangingPunct="1"/>
            <a:r>
              <a:rPr lang="en-US" altLang="en-US" dirty="0"/>
              <a:t>Revised abstracts from class 2</a:t>
            </a:r>
          </a:p>
          <a:p>
            <a:pPr eaLnBrk="1" hangingPunct="1"/>
            <a:r>
              <a:rPr lang="en-US" altLang="en-US" dirty="0"/>
              <a:t>Read four additional research articles and write abstracts for your chapter 2. If possible, include articles using basic descriptive stats and/or an experiment.</a:t>
            </a:r>
          </a:p>
          <a:p>
            <a:pPr eaLnBrk="1" hangingPunct="1"/>
            <a:endParaRPr lang="en-US" altLang="en-US" dirty="0"/>
          </a:p>
        </p:txBody>
      </p:sp>
      <p:sp>
        <p:nvSpPr>
          <p:cNvPr id="5124" name="Content Placeholder 1">
            <a:extLst>
              <a:ext uri="{FF2B5EF4-FFF2-40B4-BE49-F238E27FC236}">
                <a16:creationId xmlns:a16="http://schemas.microsoft.com/office/drawing/2014/main" id="{4DA34DE4-0A1D-476B-9183-632447AB5E95}"/>
              </a:ext>
            </a:extLst>
          </p:cNvPr>
          <p:cNvSpPr>
            <a:spLocks noGrp="1"/>
          </p:cNvSpPr>
          <p:nvPr>
            <p:ph sz="half" idx="2"/>
          </p:nvPr>
        </p:nvSpPr>
        <p:spPr/>
        <p:txBody>
          <a:bodyPr/>
          <a:lstStyle/>
          <a:p>
            <a:endParaRPr lang="en-US" altLang="en-US"/>
          </a:p>
        </p:txBody>
      </p:sp>
      <p:pic>
        <p:nvPicPr>
          <p:cNvPr id="5125" name="Picture 9" descr="http://www.hccc.org.ng/wp-content/uploads/2015/01/ADS15718__7523_assignment.jpg">
            <a:extLst>
              <a:ext uri="{FF2B5EF4-FFF2-40B4-BE49-F238E27FC236}">
                <a16:creationId xmlns:a16="http://schemas.microsoft.com/office/drawing/2014/main" id="{1DCF6F4C-26AF-42B6-B7C0-23E12CF91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288" y="1905000"/>
            <a:ext cx="42862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7A295D8-EA70-4F38-A4F7-D61CA064A8E4}"/>
              </a:ext>
            </a:extLst>
          </p:cNvPr>
          <p:cNvSpPr>
            <a:spLocks noGrp="1"/>
          </p:cNvSpPr>
          <p:nvPr>
            <p:ph type="title" idx="4294967295"/>
          </p:nvPr>
        </p:nvSpPr>
        <p:spPr/>
        <p:txBody>
          <a:bodyPr/>
          <a:lstStyle/>
          <a:p>
            <a:pPr eaLnBrk="1" hangingPunct="1"/>
            <a:r>
              <a:rPr lang="en-US" altLang="en-US">
                <a:ea typeface="ＭＳ Ｐゴシック" panose="020B0600070205080204" pitchFamily="34" charset="-128"/>
              </a:rPr>
              <a:t>Data Use in Survey Research</a:t>
            </a:r>
          </a:p>
        </p:txBody>
      </p:sp>
      <p:sp>
        <p:nvSpPr>
          <p:cNvPr id="18435" name="Rectangle 3">
            <a:extLst>
              <a:ext uri="{FF2B5EF4-FFF2-40B4-BE49-F238E27FC236}">
                <a16:creationId xmlns:a16="http://schemas.microsoft.com/office/drawing/2014/main" id="{AC71AB32-2B86-4A47-9CF9-63B08BBAAD95}"/>
              </a:ext>
            </a:extLst>
          </p:cNvPr>
          <p:cNvSpPr>
            <a:spLocks noGrp="1"/>
          </p:cNvSpPr>
          <p:nvPr>
            <p:ph type="body" idx="4294967295"/>
          </p:nvPr>
        </p:nvSpPr>
        <p:spPr/>
        <p:txBody>
          <a:bodyPr/>
          <a:lstStyle/>
          <a:p>
            <a:pPr eaLnBrk="1" hangingPunct="1">
              <a:lnSpc>
                <a:spcPct val="80000"/>
              </a:lnSpc>
            </a:pPr>
            <a:r>
              <a:rPr lang="en-US" altLang="en-US" sz="2800">
                <a:ea typeface="ＭＳ Ｐゴシック" panose="020B0600070205080204" pitchFamily="34" charset="-128"/>
              </a:rPr>
              <a:t>Usually Descriptive</a:t>
            </a:r>
          </a:p>
          <a:p>
            <a:pPr eaLnBrk="1" hangingPunct="1">
              <a:lnSpc>
                <a:spcPct val="80000"/>
              </a:lnSpc>
            </a:pPr>
            <a:r>
              <a:rPr lang="en-US" altLang="en-US" sz="2800">
                <a:ea typeface="ＭＳ Ｐゴシック" panose="020B0600070205080204" pitchFamily="34" charset="-128"/>
              </a:rPr>
              <a:t>May also be associational</a:t>
            </a:r>
          </a:p>
          <a:p>
            <a:pPr lvl="1" eaLnBrk="1" hangingPunct="1">
              <a:lnSpc>
                <a:spcPct val="80000"/>
              </a:lnSpc>
            </a:pPr>
            <a:r>
              <a:rPr lang="en-US" altLang="en-US" sz="2400">
                <a:ea typeface="ＭＳ Ｐゴシック" panose="020B0600070205080204" pitchFamily="34" charset="-128"/>
              </a:rPr>
              <a:t>Correlations among items (i.e., self reported ratings of performance ability and practice time)</a:t>
            </a:r>
          </a:p>
          <a:p>
            <a:pPr lvl="1" eaLnBrk="1" hangingPunct="1">
              <a:lnSpc>
                <a:spcPct val="80000"/>
              </a:lnSpc>
            </a:pPr>
            <a:r>
              <a:rPr lang="en-US" altLang="en-US" sz="2400">
                <a:ea typeface="ＭＳ Ｐゴシック" panose="020B0600070205080204" pitchFamily="34" charset="-128"/>
              </a:rPr>
              <a:t>Comparisons between groups on items (differences in responses b/w males &amp; females, novice &amp; experienced teachers, musical experience vs. non-musical experience, etc.)</a:t>
            </a:r>
          </a:p>
          <a:p>
            <a:pPr lvl="1" eaLnBrk="1" hangingPunct="1">
              <a:lnSpc>
                <a:spcPct val="80000"/>
              </a:lnSpc>
            </a:pPr>
            <a:r>
              <a:rPr lang="en-US" altLang="en-US" sz="2400">
                <a:ea typeface="ＭＳ Ｐゴシック" panose="020B0600070205080204" pitchFamily="34" charset="-128"/>
              </a:rPr>
              <a:t>Comparisons within group on items (compare all participants on preferences for Ren, Bar., Class, etc.)</a:t>
            </a:r>
          </a:p>
          <a:p>
            <a:pPr eaLnBrk="1" hangingPunct="1">
              <a:lnSpc>
                <a:spcPct val="80000"/>
              </a:lnSpc>
            </a:pPr>
            <a:r>
              <a:rPr lang="en-US" altLang="en-US" sz="2800">
                <a:ea typeface="ＭＳ Ｐゴシック" panose="020B0600070205080204" pitchFamily="34" charset="-128"/>
              </a:rPr>
              <a:t>Rarely experimental – but can be if treatment is intended to alter attitudes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45793EE-7E9E-4CDF-AAA8-224A223DB8CB}"/>
              </a:ext>
            </a:extLst>
          </p:cNvPr>
          <p:cNvSpPr>
            <a:spLocks noGrp="1"/>
          </p:cNvSpPr>
          <p:nvPr>
            <p:ph type="title" idx="4294967295"/>
          </p:nvPr>
        </p:nvSpPr>
        <p:spPr>
          <a:xfrm>
            <a:off x="685800" y="0"/>
            <a:ext cx="7772400" cy="1143000"/>
          </a:xfrm>
        </p:spPr>
        <p:txBody>
          <a:bodyPr/>
          <a:lstStyle/>
          <a:p>
            <a:pPr eaLnBrk="1" hangingPunct="1"/>
            <a:r>
              <a:rPr lang="en-US" altLang="en-US" sz="2800">
                <a:ea typeface="ＭＳ Ｐゴシック" panose="020B0600070205080204" pitchFamily="34" charset="-128"/>
              </a:rPr>
              <a:t>Choose Mode of Data Collection</a:t>
            </a:r>
            <a:endParaRPr lang="en-US" altLang="en-US">
              <a:ea typeface="ＭＳ Ｐゴシック" panose="020B0600070205080204" pitchFamily="34" charset="-128"/>
            </a:endParaRPr>
          </a:p>
        </p:txBody>
      </p:sp>
      <p:sp>
        <p:nvSpPr>
          <p:cNvPr id="20483" name="Rectangle 3">
            <a:extLst>
              <a:ext uri="{FF2B5EF4-FFF2-40B4-BE49-F238E27FC236}">
                <a16:creationId xmlns:a16="http://schemas.microsoft.com/office/drawing/2014/main" id="{77E548A3-1708-4AD3-87D8-5509F34BB822}"/>
              </a:ext>
            </a:extLst>
          </p:cNvPr>
          <p:cNvSpPr>
            <a:spLocks noGrp="1"/>
          </p:cNvSpPr>
          <p:nvPr>
            <p:ph type="body" sz="half" idx="4294967295"/>
          </p:nvPr>
        </p:nvSpPr>
        <p:spPr>
          <a:xfrm>
            <a:off x="609600" y="1143000"/>
            <a:ext cx="3810000" cy="4800600"/>
          </a:xfrm>
        </p:spPr>
        <p:txBody>
          <a:bodyPr/>
          <a:lstStyle/>
          <a:p>
            <a:pPr eaLnBrk="1" hangingPunct="1"/>
            <a:r>
              <a:rPr lang="en-US" altLang="en-US" sz="1600">
                <a:ea typeface="ＭＳ Ｐゴシック" panose="020B0600070205080204" pitchFamily="34" charset="-128"/>
              </a:rPr>
              <a:t>Direct administration</a:t>
            </a:r>
          </a:p>
          <a:p>
            <a:pPr lvl="1" eaLnBrk="1" hangingPunct="1"/>
            <a:r>
              <a:rPr lang="en-US" altLang="en-US" sz="1600">
                <a:ea typeface="ＭＳ Ｐゴシック" panose="020B0600070205080204" pitchFamily="34" charset="-128"/>
              </a:rPr>
              <a:t>Pro</a:t>
            </a:r>
          </a:p>
          <a:p>
            <a:pPr lvl="2" eaLnBrk="1" hangingPunct="1"/>
            <a:r>
              <a:rPr lang="en-US" altLang="en-US" sz="1600">
                <a:ea typeface="ＭＳ Ｐゴシック" panose="020B0600070205080204" pitchFamily="34" charset="-128"/>
              </a:rPr>
              <a:t>When researcher has access</a:t>
            </a:r>
          </a:p>
          <a:p>
            <a:pPr lvl="2" eaLnBrk="1" hangingPunct="1"/>
            <a:r>
              <a:rPr lang="en-US" altLang="en-US" sz="1600">
                <a:ea typeface="ＭＳ Ｐゴシック" panose="020B0600070205080204" pitchFamily="34" charset="-128"/>
              </a:rPr>
              <a:t>Response rate often excellent</a:t>
            </a:r>
          </a:p>
          <a:p>
            <a:pPr lvl="2" eaLnBrk="1" hangingPunct="1"/>
            <a:r>
              <a:rPr lang="en-US" altLang="en-US" sz="1600">
                <a:ea typeface="ＭＳ Ｐゴシック" panose="020B0600070205080204" pitchFamily="34" charset="-128"/>
              </a:rPr>
              <a:t>Can clarify on the spot</a:t>
            </a:r>
          </a:p>
          <a:p>
            <a:pPr lvl="1" eaLnBrk="1" hangingPunct="1"/>
            <a:r>
              <a:rPr lang="en-US" altLang="en-US" sz="1600">
                <a:ea typeface="ＭＳ Ｐゴシック" panose="020B0600070205080204" pitchFamily="34" charset="-128"/>
              </a:rPr>
              <a:t>Con</a:t>
            </a:r>
          </a:p>
          <a:p>
            <a:pPr lvl="2" eaLnBrk="1" hangingPunct="1"/>
            <a:r>
              <a:rPr lang="en-US" altLang="en-US" sz="1600">
                <a:ea typeface="ＭＳ Ｐゴシック" panose="020B0600070205080204" pitchFamily="34" charset="-128"/>
              </a:rPr>
              <a:t>Intact groups may not be representative of population</a:t>
            </a:r>
          </a:p>
          <a:p>
            <a:pPr eaLnBrk="1" hangingPunct="1"/>
            <a:r>
              <a:rPr lang="en-US" altLang="en-US" sz="1600">
                <a:ea typeface="ＭＳ Ｐゴシック" panose="020B0600070205080204" pitchFamily="34" charset="-128"/>
              </a:rPr>
              <a:t>Mailed/emailed survey</a:t>
            </a:r>
          </a:p>
          <a:p>
            <a:pPr lvl="1" eaLnBrk="1" hangingPunct="1"/>
            <a:r>
              <a:rPr lang="en-US" altLang="en-US" sz="1600">
                <a:ea typeface="ＭＳ Ｐゴシック" panose="020B0600070205080204" pitchFamily="34" charset="-128"/>
              </a:rPr>
              <a:t>Pro</a:t>
            </a:r>
          </a:p>
          <a:p>
            <a:pPr lvl="2" eaLnBrk="1" hangingPunct="1"/>
            <a:r>
              <a:rPr lang="en-US" altLang="en-US" sz="1600">
                <a:ea typeface="ＭＳ Ｐゴシック" panose="020B0600070205080204" pitchFamily="34" charset="-128"/>
              </a:rPr>
              <a:t>Access to individuals who are hard to reach</a:t>
            </a:r>
          </a:p>
          <a:p>
            <a:pPr lvl="1" eaLnBrk="1" hangingPunct="1"/>
            <a:r>
              <a:rPr lang="en-US" altLang="en-US" sz="1600">
                <a:ea typeface="ＭＳ Ｐゴシック" panose="020B0600070205080204" pitchFamily="34" charset="-128"/>
              </a:rPr>
              <a:t>Con</a:t>
            </a:r>
          </a:p>
          <a:p>
            <a:pPr lvl="2" eaLnBrk="1" hangingPunct="1"/>
            <a:r>
              <a:rPr lang="en-US" altLang="en-US" sz="1600">
                <a:ea typeface="ＭＳ Ｐゴシック" panose="020B0600070205080204" pitchFamily="34" charset="-128"/>
              </a:rPr>
              <a:t>Response rate is often poor</a:t>
            </a:r>
          </a:p>
        </p:txBody>
      </p:sp>
      <p:sp>
        <p:nvSpPr>
          <p:cNvPr id="24580" name="Rectangle 4">
            <a:extLst>
              <a:ext uri="{FF2B5EF4-FFF2-40B4-BE49-F238E27FC236}">
                <a16:creationId xmlns:a16="http://schemas.microsoft.com/office/drawing/2014/main" id="{63FC6E37-8375-4F4B-8602-55C4B5B99F72}"/>
              </a:ext>
            </a:extLst>
          </p:cNvPr>
          <p:cNvSpPr>
            <a:spLocks noGrp="1" noChangeArrowheads="1"/>
          </p:cNvSpPr>
          <p:nvPr>
            <p:ph type="body" sz="half" idx="4294967295"/>
          </p:nvPr>
        </p:nvSpPr>
        <p:spPr>
          <a:xfrm>
            <a:off x="4648200" y="1066800"/>
            <a:ext cx="3657600" cy="5029200"/>
          </a:xfrm>
        </p:spPr>
        <p:txBody>
          <a:bodyPr rtlCol="0">
            <a:normAutofit lnSpcReduction="10000"/>
          </a:bodyPr>
          <a:lstStyle/>
          <a:p>
            <a:pPr eaLnBrk="1" fontAlgn="auto" hangingPunct="1">
              <a:lnSpc>
                <a:spcPct val="90000"/>
              </a:lnSpc>
              <a:spcAft>
                <a:spcPts val="0"/>
              </a:spcAft>
              <a:defRPr/>
            </a:pPr>
            <a:r>
              <a:rPr lang="en-US" sz="1600">
                <a:ea typeface="ＭＳ Ｐゴシック" pitchFamily="34" charset="-128"/>
              </a:rPr>
              <a:t>Telephone interview</a:t>
            </a:r>
          </a:p>
          <a:p>
            <a:pPr lvl="1" eaLnBrk="1" fontAlgn="auto" hangingPunct="1">
              <a:lnSpc>
                <a:spcPct val="90000"/>
              </a:lnSpc>
              <a:spcAft>
                <a:spcPts val="0"/>
              </a:spcAft>
              <a:defRPr/>
            </a:pPr>
            <a:r>
              <a:rPr lang="en-US" sz="1600">
                <a:ea typeface="ＭＳ Ｐゴシック" pitchFamily="34" charset="-128"/>
              </a:rPr>
              <a:t>Pro</a:t>
            </a:r>
          </a:p>
          <a:p>
            <a:pPr lvl="2" eaLnBrk="1" fontAlgn="auto" hangingPunct="1">
              <a:lnSpc>
                <a:spcPct val="90000"/>
              </a:lnSpc>
              <a:spcAft>
                <a:spcPts val="0"/>
              </a:spcAft>
              <a:defRPr/>
            </a:pPr>
            <a:r>
              <a:rPr lang="en-US" sz="1600">
                <a:ea typeface="ＭＳ Ｐゴシック" pitchFamily="34" charset="-128"/>
              </a:rPr>
              <a:t>Cheaper and quicker than a personal interview</a:t>
            </a:r>
          </a:p>
          <a:p>
            <a:pPr lvl="1" eaLnBrk="1" fontAlgn="auto" hangingPunct="1">
              <a:lnSpc>
                <a:spcPct val="90000"/>
              </a:lnSpc>
              <a:spcAft>
                <a:spcPts val="0"/>
              </a:spcAft>
              <a:defRPr/>
            </a:pPr>
            <a:r>
              <a:rPr lang="en-US" sz="1600">
                <a:ea typeface="ＭＳ Ｐゴシック" pitchFamily="34" charset="-128"/>
              </a:rPr>
              <a:t>Con</a:t>
            </a:r>
          </a:p>
          <a:p>
            <a:pPr lvl="2" eaLnBrk="1" fontAlgn="auto" hangingPunct="1">
              <a:lnSpc>
                <a:spcPct val="90000"/>
              </a:lnSpc>
              <a:spcAft>
                <a:spcPts val="0"/>
              </a:spcAft>
              <a:defRPr/>
            </a:pPr>
            <a:r>
              <a:rPr lang="en-US" sz="1600">
                <a:ea typeface="ＭＳ Ｐゴシック" pitchFamily="34" charset="-128"/>
              </a:rPr>
              <a:t>Poor response rate</a:t>
            </a:r>
          </a:p>
          <a:p>
            <a:pPr lvl="2" eaLnBrk="1" fontAlgn="auto" hangingPunct="1">
              <a:lnSpc>
                <a:spcPct val="90000"/>
              </a:lnSpc>
              <a:spcAft>
                <a:spcPts val="0"/>
              </a:spcAft>
              <a:defRPr/>
            </a:pPr>
            <a:r>
              <a:rPr lang="en-US" sz="1600">
                <a:ea typeface="ＭＳ Ｐゴシック" pitchFamily="34" charset="-128"/>
              </a:rPr>
              <a:t>Compromises anonymity</a:t>
            </a:r>
          </a:p>
          <a:p>
            <a:pPr eaLnBrk="1" fontAlgn="auto" hangingPunct="1">
              <a:lnSpc>
                <a:spcPct val="90000"/>
              </a:lnSpc>
              <a:spcAft>
                <a:spcPts val="0"/>
              </a:spcAft>
              <a:defRPr/>
            </a:pPr>
            <a:r>
              <a:rPr lang="en-US" sz="1600">
                <a:ea typeface="ＭＳ Ｐゴシック" pitchFamily="34" charset="-128"/>
              </a:rPr>
              <a:t>Personal interview</a:t>
            </a:r>
          </a:p>
          <a:p>
            <a:pPr lvl="1" eaLnBrk="1" fontAlgn="auto" hangingPunct="1">
              <a:lnSpc>
                <a:spcPct val="90000"/>
              </a:lnSpc>
              <a:spcAft>
                <a:spcPts val="0"/>
              </a:spcAft>
              <a:defRPr/>
            </a:pPr>
            <a:r>
              <a:rPr lang="en-US" sz="1600">
                <a:ea typeface="ＭＳ Ｐゴシック" pitchFamily="34" charset="-128"/>
              </a:rPr>
              <a:t>Pro</a:t>
            </a:r>
          </a:p>
          <a:p>
            <a:pPr lvl="2" eaLnBrk="1" fontAlgn="auto" hangingPunct="1">
              <a:lnSpc>
                <a:spcPct val="90000"/>
              </a:lnSpc>
              <a:spcAft>
                <a:spcPts val="0"/>
              </a:spcAft>
              <a:defRPr/>
            </a:pPr>
            <a:r>
              <a:rPr lang="en-US" sz="1600">
                <a:ea typeface="ＭＳ Ｐゴシック" pitchFamily="34" charset="-128"/>
              </a:rPr>
              <a:t>Good for encouraging participation</a:t>
            </a:r>
          </a:p>
          <a:p>
            <a:pPr lvl="2" eaLnBrk="1" fontAlgn="auto" hangingPunct="1">
              <a:lnSpc>
                <a:spcPct val="90000"/>
              </a:lnSpc>
              <a:spcAft>
                <a:spcPts val="0"/>
              </a:spcAft>
              <a:defRPr/>
            </a:pPr>
            <a:r>
              <a:rPr lang="en-US" sz="1600">
                <a:ea typeface="ＭＳ Ｐゴシック" pitchFamily="34" charset="-128"/>
              </a:rPr>
              <a:t>Can clarify on the spot</a:t>
            </a:r>
          </a:p>
          <a:p>
            <a:pPr lvl="2" eaLnBrk="1" fontAlgn="auto" hangingPunct="1">
              <a:lnSpc>
                <a:spcPct val="90000"/>
              </a:lnSpc>
              <a:spcAft>
                <a:spcPts val="0"/>
              </a:spcAft>
              <a:defRPr/>
            </a:pPr>
            <a:r>
              <a:rPr lang="en-US" sz="1600">
                <a:ea typeface="ＭＳ Ｐゴシック" pitchFamily="34" charset="-128"/>
              </a:rPr>
              <a:t>Can probe for more info. or detail</a:t>
            </a:r>
          </a:p>
          <a:p>
            <a:pPr lvl="1" eaLnBrk="1" fontAlgn="auto" hangingPunct="1">
              <a:lnSpc>
                <a:spcPct val="90000"/>
              </a:lnSpc>
              <a:spcAft>
                <a:spcPts val="0"/>
              </a:spcAft>
              <a:defRPr/>
            </a:pPr>
            <a:r>
              <a:rPr lang="en-US" sz="1600">
                <a:ea typeface="ＭＳ Ｐゴシック" pitchFamily="34" charset="-128"/>
              </a:rPr>
              <a:t>Con</a:t>
            </a:r>
          </a:p>
          <a:p>
            <a:pPr lvl="2" eaLnBrk="1" fontAlgn="auto" hangingPunct="1">
              <a:lnSpc>
                <a:spcPct val="90000"/>
              </a:lnSpc>
              <a:spcAft>
                <a:spcPts val="0"/>
              </a:spcAft>
              <a:defRPr/>
            </a:pPr>
            <a:r>
              <a:rPr lang="en-US" sz="1600">
                <a:ea typeface="ＭＳ Ｐゴシック" pitchFamily="34" charset="-128"/>
              </a:rPr>
              <a:t>Very time consuming</a:t>
            </a:r>
          </a:p>
          <a:p>
            <a:pPr lvl="2" eaLnBrk="1" fontAlgn="auto" hangingPunct="1">
              <a:lnSpc>
                <a:spcPct val="90000"/>
              </a:lnSpc>
              <a:spcAft>
                <a:spcPts val="0"/>
              </a:spcAft>
              <a:defRPr/>
            </a:pPr>
            <a:r>
              <a:rPr lang="en-US" sz="1600">
                <a:ea typeface="ＭＳ Ｐゴシック" pitchFamily="34" charset="-128"/>
              </a:rPr>
              <a:t>Very costly</a:t>
            </a:r>
          </a:p>
          <a:p>
            <a:pPr lvl="2" eaLnBrk="1" fontAlgn="auto" hangingPunct="1">
              <a:lnSpc>
                <a:spcPct val="90000"/>
              </a:lnSpc>
              <a:spcAft>
                <a:spcPts val="0"/>
              </a:spcAft>
              <a:defRPr/>
            </a:pPr>
            <a:r>
              <a:rPr lang="en-US" sz="1600">
                <a:ea typeface="ＭＳ Ｐゴシック" pitchFamily="34" charset="-128"/>
              </a:rPr>
              <a:t>May require assistants - who then need extensive training</a:t>
            </a:r>
          </a:p>
          <a:p>
            <a:pPr lvl="2" eaLnBrk="1" fontAlgn="auto" hangingPunct="1">
              <a:lnSpc>
                <a:spcPct val="90000"/>
              </a:lnSpc>
              <a:spcAft>
                <a:spcPts val="0"/>
              </a:spcAft>
              <a:defRPr/>
            </a:pPr>
            <a:r>
              <a:rPr lang="en-US" sz="1600">
                <a:ea typeface="ＭＳ Ｐゴシック" pitchFamily="34" charset="-128"/>
              </a:rPr>
              <a:t>Compromises anonymity</a:t>
            </a:r>
          </a:p>
        </p:txBody>
      </p:sp>
      <p:sp>
        <p:nvSpPr>
          <p:cNvPr id="20485" name="Text Box 5">
            <a:extLst>
              <a:ext uri="{FF2B5EF4-FFF2-40B4-BE49-F238E27FC236}">
                <a16:creationId xmlns:a16="http://schemas.microsoft.com/office/drawing/2014/main" id="{F14FB961-6D06-4C97-AAA9-00B184B325D7}"/>
              </a:ext>
            </a:extLst>
          </p:cNvPr>
          <p:cNvSpPr txBox="1">
            <a:spLocks noChangeArrowheads="1"/>
          </p:cNvSpPr>
          <p:nvPr/>
        </p:nvSpPr>
        <p:spPr bwMode="auto">
          <a:xfrm>
            <a:off x="1295400" y="58674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US" altLang="en-US"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871AC3E-0084-4D35-8F6E-D3F0D240A513}"/>
              </a:ext>
            </a:extLst>
          </p:cNvPr>
          <p:cNvSpPr>
            <a:spLocks noGrp="1"/>
          </p:cNvSpPr>
          <p:nvPr>
            <p:ph type="title" idx="4294967295"/>
          </p:nvPr>
        </p:nvSpPr>
        <p:spPr/>
        <p:txBody>
          <a:bodyPr/>
          <a:lstStyle/>
          <a:p>
            <a:pPr eaLnBrk="1" hangingPunct="1"/>
            <a:r>
              <a:rPr lang="en-US" altLang="en-US">
                <a:ea typeface="ＭＳ Ｐゴシック" panose="020B0600070205080204" pitchFamily="34" charset="-128"/>
              </a:rPr>
              <a:t>Questions/Items</a:t>
            </a:r>
          </a:p>
        </p:txBody>
      </p:sp>
      <p:sp>
        <p:nvSpPr>
          <p:cNvPr id="22531" name="Rectangle 3">
            <a:extLst>
              <a:ext uri="{FF2B5EF4-FFF2-40B4-BE49-F238E27FC236}">
                <a16:creationId xmlns:a16="http://schemas.microsoft.com/office/drawing/2014/main" id="{BF2776FD-B63B-4DD8-84B0-48698981D015}"/>
              </a:ext>
            </a:extLst>
          </p:cNvPr>
          <p:cNvSpPr>
            <a:spLocks noGrp="1"/>
          </p:cNvSpPr>
          <p:nvPr>
            <p:ph type="body" idx="4294967295"/>
          </p:nvPr>
        </p:nvSpPr>
        <p:spPr/>
        <p:txBody>
          <a:bodyPr/>
          <a:lstStyle/>
          <a:p>
            <a:pPr eaLnBrk="1" hangingPunct="1">
              <a:lnSpc>
                <a:spcPct val="90000"/>
              </a:lnSpc>
            </a:pPr>
            <a:r>
              <a:rPr lang="en-US" altLang="en-US" sz="2800">
                <a:ea typeface="ＭＳ Ｐゴシック" panose="020B0600070205080204" pitchFamily="34" charset="-128"/>
              </a:rPr>
              <a:t>Questions need to be important and interesting enough to merit response</a:t>
            </a:r>
          </a:p>
          <a:p>
            <a:pPr eaLnBrk="1" hangingPunct="1">
              <a:lnSpc>
                <a:spcPct val="90000"/>
              </a:lnSpc>
            </a:pPr>
            <a:r>
              <a:rPr lang="en-US" altLang="en-US" sz="2800">
                <a:ea typeface="ＭＳ Ｐゴシック" panose="020B0600070205080204" pitchFamily="34" charset="-128"/>
              </a:rPr>
              <a:t>Consider a hierarchical approach to question selection</a:t>
            </a:r>
          </a:p>
          <a:p>
            <a:pPr eaLnBrk="1" hangingPunct="1">
              <a:lnSpc>
                <a:spcPct val="90000"/>
              </a:lnSpc>
            </a:pPr>
            <a:r>
              <a:rPr lang="en-US" altLang="en-US" sz="2800">
                <a:ea typeface="ＭＳ Ｐゴシック" panose="020B0600070205080204" pitchFamily="34" charset="-128"/>
              </a:rPr>
              <a:t>Also avoid asking for information to be reported when you can find it elsewhere (i.e., unobtrusively)</a:t>
            </a:r>
          </a:p>
          <a:p>
            <a:pPr eaLnBrk="1" hangingPunct="1">
              <a:lnSpc>
                <a:spcPct val="90000"/>
              </a:lnSpc>
            </a:pPr>
            <a:r>
              <a:rPr lang="en-US" altLang="en-US" sz="2800">
                <a:ea typeface="ＭＳ Ｐゴシック" panose="020B0600070205080204" pitchFamily="34" charset="-128"/>
              </a:rPr>
              <a:t>In instructions, make sure they understand that data will be shared (IRB procedures)</a:t>
            </a:r>
          </a:p>
          <a:p>
            <a:pPr eaLnBrk="1" hangingPunct="1">
              <a:lnSpc>
                <a:spcPct val="90000"/>
              </a:lnSpc>
            </a:pPr>
            <a:r>
              <a:rPr lang="en-US" altLang="en-US" sz="2800">
                <a:ea typeface="ＭＳ Ｐゴシック" panose="020B0600070205080204" pitchFamily="34" charset="-128"/>
              </a:rPr>
              <a:t>Random order (</a:t>
            </a:r>
            <a:r>
              <a:rPr lang="en-US" altLang="en-US" sz="2800">
                <a:ea typeface="ＭＳ Ｐゴシック" panose="020B0600070205080204" pitchFamily="34" charset="-128"/>
                <a:hlinkClick r:id="rId3"/>
              </a:rPr>
              <a:t>www.random.org</a:t>
            </a:r>
            <a:r>
              <a:rPr lang="en-US" altLang="en-US" sz="2800">
                <a:ea typeface="ＭＳ Ｐゴシック" panose="020B0600070205080204" pitchFamily="34" charset="-128"/>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A5D60BD-9781-4D51-8FE6-3A375787D032}"/>
              </a:ext>
            </a:extLst>
          </p:cNvPr>
          <p:cNvSpPr>
            <a:spLocks noGrp="1"/>
          </p:cNvSpPr>
          <p:nvPr>
            <p:ph type="title" idx="4294967295"/>
          </p:nvPr>
        </p:nvSpPr>
        <p:spPr>
          <a:xfrm>
            <a:off x="609600" y="228600"/>
            <a:ext cx="7772400" cy="762000"/>
          </a:xfrm>
        </p:spPr>
        <p:txBody>
          <a:bodyPr/>
          <a:lstStyle/>
          <a:p>
            <a:pPr eaLnBrk="1" hangingPunct="1"/>
            <a:r>
              <a:rPr lang="en-US" altLang="en-US" sz="3200">
                <a:ea typeface="ＭＳ Ｐゴシック" panose="020B0600070205080204" pitchFamily="34" charset="-128"/>
              </a:rPr>
              <a:t>Types of Survey Items</a:t>
            </a:r>
            <a:endParaRPr lang="en-US" altLang="en-US">
              <a:ea typeface="ＭＳ Ｐゴシック" panose="020B0600070205080204" pitchFamily="34" charset="-128"/>
            </a:endParaRPr>
          </a:p>
        </p:txBody>
      </p:sp>
      <p:sp>
        <p:nvSpPr>
          <p:cNvPr id="25603" name="Rectangle 3">
            <a:extLst>
              <a:ext uri="{FF2B5EF4-FFF2-40B4-BE49-F238E27FC236}">
                <a16:creationId xmlns:a16="http://schemas.microsoft.com/office/drawing/2014/main" id="{AF62A7BB-1AD1-454A-871C-ED4E5F29FCE6}"/>
              </a:ext>
            </a:extLst>
          </p:cNvPr>
          <p:cNvSpPr>
            <a:spLocks noGrp="1" noChangeArrowheads="1"/>
          </p:cNvSpPr>
          <p:nvPr>
            <p:ph type="body" sz="half" idx="4294967295"/>
          </p:nvPr>
        </p:nvSpPr>
        <p:spPr>
          <a:xfrm>
            <a:off x="685800" y="1066800"/>
            <a:ext cx="3810000" cy="2514600"/>
          </a:xfrm>
        </p:spPr>
        <p:txBody>
          <a:bodyPr rtlCol="0">
            <a:noAutofit/>
          </a:bodyPr>
          <a:lstStyle/>
          <a:p>
            <a:pPr eaLnBrk="1" fontAlgn="auto" hangingPunct="1">
              <a:spcAft>
                <a:spcPts val="0"/>
              </a:spcAft>
              <a:defRPr/>
            </a:pPr>
            <a:r>
              <a:rPr lang="en-US" sz="2400" dirty="0">
                <a:ea typeface="ＭＳ Ｐゴシック" pitchFamily="34" charset="-128"/>
              </a:rPr>
              <a:t>Closed Response</a:t>
            </a:r>
          </a:p>
          <a:p>
            <a:pPr lvl="1" eaLnBrk="1" fontAlgn="auto" hangingPunct="1">
              <a:spcAft>
                <a:spcPts val="0"/>
              </a:spcAft>
              <a:defRPr/>
            </a:pPr>
            <a:r>
              <a:rPr lang="en-US" sz="2400" dirty="0">
                <a:ea typeface="ＭＳ Ｐゴシック" pitchFamily="34" charset="-128"/>
              </a:rPr>
              <a:t>Easier to score</a:t>
            </a:r>
          </a:p>
          <a:p>
            <a:pPr lvl="1" eaLnBrk="1" fontAlgn="auto" hangingPunct="1">
              <a:spcAft>
                <a:spcPts val="0"/>
              </a:spcAft>
              <a:defRPr/>
            </a:pPr>
            <a:r>
              <a:rPr lang="en-US" sz="2400" dirty="0">
                <a:ea typeface="ＭＳ Ｐゴシック" pitchFamily="34" charset="-128"/>
              </a:rPr>
              <a:t>Harder to write</a:t>
            </a:r>
          </a:p>
          <a:p>
            <a:pPr lvl="1" eaLnBrk="1" fontAlgn="auto" hangingPunct="1">
              <a:spcAft>
                <a:spcPts val="0"/>
              </a:spcAft>
              <a:defRPr/>
            </a:pPr>
            <a:r>
              <a:rPr lang="en-US" sz="2400" dirty="0">
                <a:ea typeface="ＭＳ Ｐゴシック" pitchFamily="34" charset="-128"/>
              </a:rPr>
              <a:t>May not include subjects’ desired responses</a:t>
            </a:r>
          </a:p>
        </p:txBody>
      </p:sp>
      <p:sp>
        <p:nvSpPr>
          <p:cNvPr id="24580" name="Rectangle 4">
            <a:extLst>
              <a:ext uri="{FF2B5EF4-FFF2-40B4-BE49-F238E27FC236}">
                <a16:creationId xmlns:a16="http://schemas.microsoft.com/office/drawing/2014/main" id="{EF6BFE48-686A-4675-80A7-D540C210879B}"/>
              </a:ext>
            </a:extLst>
          </p:cNvPr>
          <p:cNvSpPr>
            <a:spLocks noGrp="1"/>
          </p:cNvSpPr>
          <p:nvPr>
            <p:ph type="body" sz="half" idx="4294967295"/>
          </p:nvPr>
        </p:nvSpPr>
        <p:spPr>
          <a:xfrm>
            <a:off x="4572000" y="1066800"/>
            <a:ext cx="3810000" cy="2438400"/>
          </a:xfrm>
        </p:spPr>
        <p:txBody>
          <a:bodyPr/>
          <a:lstStyle/>
          <a:p>
            <a:pPr eaLnBrk="1" hangingPunct="1"/>
            <a:r>
              <a:rPr lang="en-US" altLang="en-US" sz="2400" dirty="0">
                <a:ea typeface="ＭＳ Ｐゴシック" panose="020B0600070205080204" pitchFamily="34" charset="-128"/>
              </a:rPr>
              <a:t>Open Response</a:t>
            </a:r>
          </a:p>
          <a:p>
            <a:pPr lvl="1" eaLnBrk="1" hangingPunct="1"/>
            <a:r>
              <a:rPr lang="en-US" altLang="en-US" sz="2400" dirty="0">
                <a:ea typeface="ＭＳ Ｐゴシック" panose="020B0600070205080204" pitchFamily="34" charset="-128"/>
              </a:rPr>
              <a:t>Harder to score</a:t>
            </a:r>
          </a:p>
          <a:p>
            <a:pPr lvl="1" eaLnBrk="1" hangingPunct="1"/>
            <a:r>
              <a:rPr lang="en-US" altLang="en-US" sz="2400" dirty="0">
                <a:ea typeface="ＭＳ Ｐゴシック" panose="020B0600070205080204" pitchFamily="34" charset="-128"/>
              </a:rPr>
              <a:t>Easier to write</a:t>
            </a:r>
          </a:p>
          <a:p>
            <a:pPr lvl="1" eaLnBrk="1" hangingPunct="1"/>
            <a:r>
              <a:rPr lang="en-US" altLang="en-US" sz="2400" dirty="0">
                <a:ea typeface="ＭＳ Ｐゴシック" panose="020B0600070205080204" pitchFamily="34" charset="-128"/>
              </a:rPr>
              <a:t>Subjects can say whatever they want</a:t>
            </a:r>
          </a:p>
        </p:txBody>
      </p:sp>
      <p:sp>
        <p:nvSpPr>
          <p:cNvPr id="24581" name="Text Box 5">
            <a:extLst>
              <a:ext uri="{FF2B5EF4-FFF2-40B4-BE49-F238E27FC236}">
                <a16:creationId xmlns:a16="http://schemas.microsoft.com/office/drawing/2014/main" id="{B4C7D308-AA53-42F8-83D9-769E740F5673}"/>
              </a:ext>
            </a:extLst>
          </p:cNvPr>
          <p:cNvSpPr txBox="1">
            <a:spLocks noChangeArrowheads="1"/>
          </p:cNvSpPr>
          <p:nvPr/>
        </p:nvSpPr>
        <p:spPr bwMode="auto">
          <a:xfrm>
            <a:off x="533400" y="3810000"/>
            <a:ext cx="79248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Char char="•"/>
            </a:pPr>
            <a:r>
              <a:rPr lang="en-US" altLang="en-US" sz="2400" dirty="0"/>
              <a:t>Gateway/Contingency/Filter - good when items may only apply to some of the subjects (“If you do not play in the band, skip to question X)</a:t>
            </a:r>
          </a:p>
          <a:p>
            <a:pPr>
              <a:spcBef>
                <a:spcPct val="50000"/>
              </a:spcBef>
              <a:buFontTx/>
              <a:buChar char="•"/>
            </a:pPr>
            <a:r>
              <a:rPr lang="en-US" altLang="en-US" sz="2400" dirty="0"/>
              <a:t>May be best to consider a combination (Use more closed than open questions. Only use gateway when appropriate)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D3108CE-FE9E-4DAA-89FF-74CE4CA2C7C3}"/>
              </a:ext>
            </a:extLst>
          </p:cNvPr>
          <p:cNvSpPr>
            <a:spLocks noGrp="1"/>
          </p:cNvSpPr>
          <p:nvPr>
            <p:ph type="title"/>
          </p:nvPr>
        </p:nvSpPr>
        <p:spPr/>
        <p:txBody>
          <a:bodyPr/>
          <a:lstStyle/>
          <a:p>
            <a:pPr eaLnBrk="1" hangingPunct="1"/>
            <a:r>
              <a:rPr lang="en-US" altLang="en-US">
                <a:ea typeface="ＭＳ Ｐゴシック" panose="020B0600070205080204" pitchFamily="34" charset="-128"/>
              </a:rPr>
              <a:t>Other forms of Questions</a:t>
            </a:r>
          </a:p>
        </p:txBody>
      </p:sp>
      <p:sp>
        <p:nvSpPr>
          <p:cNvPr id="26627" name="Rectangle 3">
            <a:extLst>
              <a:ext uri="{FF2B5EF4-FFF2-40B4-BE49-F238E27FC236}">
                <a16:creationId xmlns:a16="http://schemas.microsoft.com/office/drawing/2014/main" id="{137AA801-1B1E-43D6-A62A-249775452C1C}"/>
              </a:ext>
            </a:extLst>
          </p:cNvPr>
          <p:cNvSpPr>
            <a:spLocks noGrp="1"/>
          </p:cNvSpPr>
          <p:nvPr>
            <p:ph type="body" idx="1"/>
          </p:nvPr>
        </p:nvSpPr>
        <p:spPr/>
        <p:txBody>
          <a:bodyPr/>
          <a:lstStyle/>
          <a:p>
            <a:pPr eaLnBrk="1" hangingPunct="1">
              <a:lnSpc>
                <a:spcPct val="80000"/>
              </a:lnSpc>
            </a:pPr>
            <a:r>
              <a:rPr lang="en-US" altLang="en-US" sz="2400">
                <a:ea typeface="ＭＳ Ｐゴシック" panose="020B0600070205080204" pitchFamily="34" charset="-128"/>
              </a:rPr>
              <a:t> Nominal Questions</a:t>
            </a:r>
          </a:p>
          <a:p>
            <a:pPr lvl="1" eaLnBrk="1" hangingPunct="1">
              <a:lnSpc>
                <a:spcPct val="80000"/>
              </a:lnSpc>
            </a:pPr>
            <a:r>
              <a:rPr lang="en-US" altLang="en-US" sz="2000">
                <a:ea typeface="ＭＳ Ｐゴシック" panose="020B0600070205080204" pitchFamily="34" charset="-128"/>
              </a:rPr>
              <a:t>responses are assigned a number with no meaning. (i.e., gender, level of education, age, etc.) </a:t>
            </a:r>
          </a:p>
          <a:p>
            <a:pPr eaLnBrk="1" hangingPunct="1">
              <a:lnSpc>
                <a:spcPct val="80000"/>
              </a:lnSpc>
            </a:pPr>
            <a:r>
              <a:rPr lang="en-US" altLang="en-US" sz="2400">
                <a:ea typeface="ＭＳ Ｐゴシック" panose="020B0600070205080204" pitchFamily="34" charset="-128"/>
              </a:rPr>
              <a:t>Dichotomous Questions</a:t>
            </a:r>
            <a:endParaRPr lang="en-US" altLang="en-US" sz="2400" b="1">
              <a:ea typeface="ＭＳ Ｐゴシック" panose="020B0600070205080204" pitchFamily="34" charset="-128"/>
            </a:endParaRPr>
          </a:p>
          <a:p>
            <a:pPr lvl="1" eaLnBrk="1" hangingPunct="1">
              <a:lnSpc>
                <a:spcPct val="80000"/>
              </a:lnSpc>
            </a:pPr>
            <a:r>
              <a:rPr lang="en-US" altLang="en-US" sz="2000">
                <a:ea typeface="ＭＳ Ｐゴシック" panose="020B0600070205080204" pitchFamily="34" charset="-128"/>
              </a:rPr>
              <a:t>Questions with two possible responses (i.e., yes, no)</a:t>
            </a:r>
          </a:p>
          <a:p>
            <a:pPr eaLnBrk="1" hangingPunct="1">
              <a:lnSpc>
                <a:spcPct val="80000"/>
              </a:lnSpc>
            </a:pPr>
            <a:r>
              <a:rPr lang="en-US" altLang="en-US" sz="2400">
                <a:ea typeface="ＭＳ Ｐゴシック" panose="020B0600070205080204" pitchFamily="34" charset="-128"/>
              </a:rPr>
              <a:t>Single Choice Question</a:t>
            </a:r>
          </a:p>
          <a:p>
            <a:pPr lvl="1" eaLnBrk="1" hangingPunct="1">
              <a:lnSpc>
                <a:spcPct val="80000"/>
              </a:lnSpc>
            </a:pPr>
            <a:r>
              <a:rPr lang="en-US" altLang="en-US" sz="2000">
                <a:ea typeface="ＭＳ Ｐゴシック" panose="020B0600070205080204" pitchFamily="34" charset="-128"/>
              </a:rPr>
              <a:t>Respondent may only choose one response (Likert scales)</a:t>
            </a:r>
          </a:p>
          <a:p>
            <a:pPr lvl="1" eaLnBrk="1" hangingPunct="1">
              <a:lnSpc>
                <a:spcPct val="80000"/>
              </a:lnSpc>
            </a:pPr>
            <a:r>
              <a:rPr lang="en-US" altLang="en-US" sz="2000">
                <a:ea typeface="ＭＳ Ｐゴシック" panose="020B0600070205080204" pitchFamily="34" charset="-128"/>
              </a:rPr>
              <a:t>Rating Questions (Likert scales, etc.)</a:t>
            </a:r>
          </a:p>
          <a:p>
            <a:pPr eaLnBrk="1" hangingPunct="1">
              <a:lnSpc>
                <a:spcPct val="80000"/>
              </a:lnSpc>
            </a:pPr>
            <a:r>
              <a:rPr lang="en-US" altLang="en-US" sz="2400">
                <a:ea typeface="ＭＳ Ｐゴシック" panose="020B0600070205080204" pitchFamily="34" charset="-128"/>
              </a:rPr>
              <a:t>Multiple option question</a:t>
            </a:r>
          </a:p>
          <a:p>
            <a:pPr lvl="1" eaLnBrk="1" hangingPunct="1">
              <a:lnSpc>
                <a:spcPct val="80000"/>
              </a:lnSpc>
            </a:pPr>
            <a:r>
              <a:rPr lang="en-US" altLang="en-US" sz="2000">
                <a:ea typeface="ＭＳ Ｐゴシック" panose="020B0600070205080204" pitchFamily="34" charset="-128"/>
              </a:rPr>
              <a:t>Respondent can select more than one option (check all that apply)</a:t>
            </a:r>
          </a:p>
          <a:p>
            <a:pPr eaLnBrk="1" hangingPunct="1">
              <a:lnSpc>
                <a:spcPct val="80000"/>
              </a:lnSpc>
            </a:pPr>
            <a:r>
              <a:rPr lang="en-US" altLang="en-US" sz="2400">
                <a:ea typeface="ＭＳ Ｐゴシック" panose="020B0600070205080204" pitchFamily="34" charset="-128"/>
              </a:rPr>
              <a:t>Ordinal Questions</a:t>
            </a:r>
          </a:p>
          <a:p>
            <a:pPr lvl="1" eaLnBrk="1" hangingPunct="1">
              <a:lnSpc>
                <a:spcPct val="80000"/>
              </a:lnSpc>
            </a:pPr>
            <a:r>
              <a:rPr lang="en-US" altLang="en-US" sz="2000">
                <a:ea typeface="ＭＳ Ｐゴシック" panose="020B0600070205080204" pitchFamily="34" charset="-128"/>
              </a:rPr>
              <a:t>Rank a list of items (i.e., rank the following songs from your favorite (1) to your least favorite (5).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471BE20-911E-4B28-A502-0E37CB560D38}"/>
              </a:ext>
            </a:extLst>
          </p:cNvPr>
          <p:cNvSpPr>
            <a:spLocks noGrp="1"/>
          </p:cNvSpPr>
          <p:nvPr>
            <p:ph type="title"/>
          </p:nvPr>
        </p:nvSpPr>
        <p:spPr/>
        <p:txBody>
          <a:bodyPr/>
          <a:lstStyle/>
          <a:p>
            <a:pPr eaLnBrk="1" hangingPunct="1"/>
            <a:r>
              <a:rPr lang="en-US" altLang="en-US">
                <a:ea typeface="ＭＳ Ｐゴシック" panose="020B0600070205080204" pitchFamily="34" charset="-128"/>
              </a:rPr>
              <a:t>Semantic Differential</a:t>
            </a:r>
            <a:br>
              <a:rPr lang="en-US" altLang="en-US">
                <a:ea typeface="ＭＳ Ｐゴシック" panose="020B0600070205080204" pitchFamily="34" charset="-128"/>
              </a:rPr>
            </a:br>
            <a:r>
              <a:rPr lang="en-US" altLang="en-US">
                <a:ea typeface="ＭＳ Ｐゴシック" panose="020B0600070205080204" pitchFamily="34" charset="-128"/>
              </a:rPr>
              <a:t>Likert Scale</a:t>
            </a:r>
          </a:p>
        </p:txBody>
      </p:sp>
      <p:graphicFrame>
        <p:nvGraphicFramePr>
          <p:cNvPr id="28675" name="Object 2">
            <a:extLst>
              <a:ext uri="{FF2B5EF4-FFF2-40B4-BE49-F238E27FC236}">
                <a16:creationId xmlns:a16="http://schemas.microsoft.com/office/drawing/2014/main" id="{BF25675C-20A0-4F8E-89D8-54ECAA8816B5}"/>
              </a:ext>
            </a:extLst>
          </p:cNvPr>
          <p:cNvGraphicFramePr>
            <a:graphicFrameLocks noGrp="1" noChangeAspect="1"/>
          </p:cNvGraphicFramePr>
          <p:nvPr>
            <p:ph idx="1"/>
          </p:nvPr>
        </p:nvGraphicFramePr>
        <p:xfrm>
          <a:off x="457200" y="2209800"/>
          <a:ext cx="8382000" cy="3438525"/>
        </p:xfrm>
        <a:graphic>
          <a:graphicData uri="http://schemas.openxmlformats.org/presentationml/2006/ole">
            <mc:AlternateContent xmlns:mc="http://schemas.openxmlformats.org/markup-compatibility/2006">
              <mc:Choice xmlns:v="urn:schemas-microsoft-com:vml" Requires="v">
                <p:oleObj spid="_x0000_s28710" name="Document" r:id="rId4" imgW="5020970" imgH="2060704" progId="Word.Document.8">
                  <p:embed/>
                </p:oleObj>
              </mc:Choice>
              <mc:Fallback>
                <p:oleObj name="Document" r:id="rId4" imgW="5020970" imgH="2060704"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09800"/>
                        <a:ext cx="8382000" cy="343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BEF5362-D773-4D72-A872-9109A569ADC7}"/>
              </a:ext>
            </a:extLst>
          </p:cNvPr>
          <p:cNvSpPr>
            <a:spLocks noGrp="1"/>
          </p:cNvSpPr>
          <p:nvPr>
            <p:ph type="title"/>
          </p:nvPr>
        </p:nvSpPr>
        <p:spPr/>
        <p:txBody>
          <a:bodyPr/>
          <a:lstStyle/>
          <a:p>
            <a:pPr eaLnBrk="1" hangingPunct="1"/>
            <a:r>
              <a:rPr lang="en-US" altLang="en-US" sz="4000">
                <a:ea typeface="ＭＳ Ｐゴシック" panose="020B0600070205080204" pitchFamily="34" charset="-128"/>
              </a:rPr>
              <a:t>General tips when constructing items:</a:t>
            </a:r>
          </a:p>
        </p:txBody>
      </p:sp>
      <p:sp>
        <p:nvSpPr>
          <p:cNvPr id="27651" name="Rectangle 3">
            <a:extLst>
              <a:ext uri="{FF2B5EF4-FFF2-40B4-BE49-F238E27FC236}">
                <a16:creationId xmlns:a16="http://schemas.microsoft.com/office/drawing/2014/main" id="{381BA995-7D1E-43AD-B840-B16F37AFAE9D}"/>
              </a:ext>
            </a:extLst>
          </p:cNvPr>
          <p:cNvSpPr>
            <a:spLocks noGrp="1" noChangeArrowheads="1"/>
          </p:cNvSpPr>
          <p:nvPr>
            <p:ph type="body" idx="1"/>
          </p:nvPr>
        </p:nvSpPr>
        <p:spPr/>
        <p:txBody>
          <a:bodyPr rtlCol="0">
            <a:normAutofit fontScale="92500" lnSpcReduction="10000"/>
          </a:bodyPr>
          <a:lstStyle/>
          <a:p>
            <a:pPr eaLnBrk="1" fontAlgn="auto" hangingPunct="1">
              <a:lnSpc>
                <a:spcPct val="90000"/>
              </a:lnSpc>
              <a:spcBef>
                <a:spcPct val="50000"/>
              </a:spcBef>
              <a:spcAft>
                <a:spcPts val="0"/>
              </a:spcAft>
              <a:defRPr/>
            </a:pPr>
            <a:r>
              <a:rPr lang="en-US" sz="2800" dirty="0">
                <a:ea typeface="ＭＳ Ｐゴシック" pitchFamily="34" charset="-128"/>
              </a:rPr>
              <a:t>Avoid ambiguity – Clear, direct statements</a:t>
            </a:r>
          </a:p>
          <a:p>
            <a:pPr eaLnBrk="1" fontAlgn="auto" hangingPunct="1">
              <a:lnSpc>
                <a:spcPct val="90000"/>
              </a:lnSpc>
              <a:spcBef>
                <a:spcPct val="50000"/>
              </a:spcBef>
              <a:spcAft>
                <a:spcPts val="0"/>
              </a:spcAft>
              <a:defRPr/>
            </a:pPr>
            <a:r>
              <a:rPr lang="en-US" sz="2800" dirty="0">
                <a:ea typeface="ＭＳ Ｐゴシック" pitchFamily="34" charset="-128"/>
              </a:rPr>
              <a:t>Focus on one issue at a time (no double barreled questions)</a:t>
            </a:r>
          </a:p>
          <a:p>
            <a:pPr eaLnBrk="1" fontAlgn="auto" hangingPunct="1">
              <a:lnSpc>
                <a:spcPct val="90000"/>
              </a:lnSpc>
              <a:spcBef>
                <a:spcPct val="50000"/>
              </a:spcBef>
              <a:spcAft>
                <a:spcPts val="0"/>
              </a:spcAft>
              <a:defRPr/>
            </a:pPr>
            <a:r>
              <a:rPr lang="en-US" sz="2800" dirty="0">
                <a:ea typeface="ＭＳ Ｐゴシック" pitchFamily="34" charset="-128"/>
              </a:rPr>
              <a:t>Shorter is better</a:t>
            </a:r>
          </a:p>
          <a:p>
            <a:pPr eaLnBrk="1" fontAlgn="auto" hangingPunct="1">
              <a:lnSpc>
                <a:spcPct val="90000"/>
              </a:lnSpc>
              <a:spcBef>
                <a:spcPct val="50000"/>
              </a:spcBef>
              <a:spcAft>
                <a:spcPts val="0"/>
              </a:spcAft>
              <a:defRPr/>
            </a:pPr>
            <a:r>
              <a:rPr lang="en-US" sz="2800" dirty="0">
                <a:ea typeface="ＭＳ Ｐゴシック" pitchFamily="34" charset="-128"/>
              </a:rPr>
              <a:t>Use common language rather than jargon</a:t>
            </a:r>
          </a:p>
          <a:p>
            <a:pPr eaLnBrk="1" fontAlgn="auto" hangingPunct="1">
              <a:lnSpc>
                <a:spcPct val="90000"/>
              </a:lnSpc>
              <a:spcBef>
                <a:spcPct val="50000"/>
              </a:spcBef>
              <a:spcAft>
                <a:spcPts val="0"/>
              </a:spcAft>
              <a:defRPr/>
            </a:pPr>
            <a:r>
              <a:rPr lang="en-US" sz="2800" dirty="0">
                <a:ea typeface="ＭＳ Ｐゴシック" pitchFamily="34" charset="-128"/>
              </a:rPr>
              <a:t>Avoid triggers for bias (key words)</a:t>
            </a:r>
          </a:p>
          <a:p>
            <a:pPr eaLnBrk="1" fontAlgn="auto" hangingPunct="1">
              <a:lnSpc>
                <a:spcPct val="90000"/>
              </a:lnSpc>
              <a:spcBef>
                <a:spcPct val="50000"/>
              </a:spcBef>
              <a:spcAft>
                <a:spcPts val="0"/>
              </a:spcAft>
              <a:defRPr/>
            </a:pPr>
            <a:r>
              <a:rPr lang="en-US" sz="2800" dirty="0">
                <a:ea typeface="ＭＳ Ｐゴシック" pitchFamily="34" charset="-128"/>
              </a:rPr>
              <a:t>Avoid ‘leading language’</a:t>
            </a:r>
          </a:p>
          <a:p>
            <a:pPr eaLnBrk="1" fontAlgn="auto" hangingPunct="1">
              <a:lnSpc>
                <a:spcPct val="90000"/>
              </a:lnSpc>
              <a:spcBef>
                <a:spcPct val="50000"/>
              </a:spcBef>
              <a:spcAft>
                <a:spcPts val="0"/>
              </a:spcAft>
              <a:defRPr/>
            </a:pPr>
            <a:r>
              <a:rPr lang="en-US" sz="2800" dirty="0">
                <a:ea typeface="ＭＳ Ｐゴシック" pitchFamily="34" charset="-128"/>
              </a:rPr>
              <a:t>Avoid double negatives</a:t>
            </a:r>
          </a:p>
          <a:p>
            <a:pPr eaLnBrk="1" fontAlgn="auto" hangingPunct="1">
              <a:lnSpc>
                <a:spcPct val="90000"/>
              </a:lnSpc>
              <a:spcBef>
                <a:spcPct val="50000"/>
              </a:spcBef>
              <a:spcAft>
                <a:spcPts val="0"/>
              </a:spcAft>
              <a:defRPr/>
            </a:pPr>
            <a:r>
              <a:rPr lang="en-US" sz="2800" dirty="0">
                <a:ea typeface="ＭＳ Ｐゴシック" pitchFamily="34" charset="-128"/>
              </a:rPr>
              <a:t>Avoid words such as “very” “extremely” etc.</a:t>
            </a:r>
          </a:p>
          <a:p>
            <a:pPr eaLnBrk="1" fontAlgn="auto" hangingPunct="1">
              <a:lnSpc>
                <a:spcPct val="90000"/>
              </a:lnSpc>
              <a:spcAft>
                <a:spcPts val="0"/>
              </a:spcAft>
              <a:defRPr/>
            </a:pPr>
            <a:endParaRPr lang="en-US" sz="2800" dirty="0">
              <a:ea typeface="ＭＳ Ｐゴシック" pitchFamily="34"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96E350D-80BB-4B9D-B210-A22744B65601}"/>
              </a:ext>
            </a:extLst>
          </p:cNvPr>
          <p:cNvSpPr>
            <a:spLocks noGrp="1"/>
          </p:cNvSpPr>
          <p:nvPr>
            <p:ph type="title"/>
          </p:nvPr>
        </p:nvSpPr>
        <p:spPr/>
        <p:txBody>
          <a:bodyPr/>
          <a:lstStyle/>
          <a:p>
            <a:pPr eaLnBrk="1" hangingPunct="1"/>
            <a:r>
              <a:rPr lang="en-US" altLang="en-US">
                <a:ea typeface="ＭＳ Ｐゴシック" panose="020B0600070205080204" pitchFamily="34" charset="-128"/>
              </a:rPr>
              <a:t>More Questions Designing Tips</a:t>
            </a:r>
          </a:p>
        </p:txBody>
      </p:sp>
      <p:sp>
        <p:nvSpPr>
          <p:cNvPr id="32771" name="Rectangle 3">
            <a:extLst>
              <a:ext uri="{FF2B5EF4-FFF2-40B4-BE49-F238E27FC236}">
                <a16:creationId xmlns:a16="http://schemas.microsoft.com/office/drawing/2014/main" id="{59E803EC-215D-47D6-B53A-A626AC39538E}"/>
              </a:ext>
            </a:extLst>
          </p:cNvPr>
          <p:cNvSpPr>
            <a:spLocks noGrp="1"/>
          </p:cNvSpPr>
          <p:nvPr>
            <p:ph type="body" idx="1"/>
          </p:nvPr>
        </p:nvSpPr>
        <p:spPr/>
        <p:txBody>
          <a:bodyPr/>
          <a:lstStyle/>
          <a:p>
            <a:pPr eaLnBrk="1" hangingPunct="1">
              <a:lnSpc>
                <a:spcPct val="90000"/>
              </a:lnSpc>
            </a:pPr>
            <a:r>
              <a:rPr lang="en-US" altLang="en-US" sz="2000">
                <a:ea typeface="ＭＳ Ｐゴシック" panose="020B0600070205080204" pitchFamily="34" charset="-128"/>
              </a:rPr>
              <a:t>Make sure your survey questions match your research objectives</a:t>
            </a:r>
          </a:p>
          <a:p>
            <a:pPr lvl="1" eaLnBrk="1" hangingPunct="1">
              <a:lnSpc>
                <a:spcPct val="90000"/>
              </a:lnSpc>
            </a:pPr>
            <a:r>
              <a:rPr lang="en-US" altLang="en-US" sz="1800">
                <a:ea typeface="ＭＳ Ｐゴシック" panose="020B0600070205080204" pitchFamily="34" charset="-128"/>
              </a:rPr>
              <a:t>validity-are you measuring what you intend to measure.  How do you know?</a:t>
            </a:r>
          </a:p>
          <a:p>
            <a:pPr lvl="1" eaLnBrk="1" hangingPunct="1">
              <a:lnSpc>
                <a:spcPct val="90000"/>
              </a:lnSpc>
            </a:pPr>
            <a:r>
              <a:rPr lang="en-US" altLang="en-US" sz="1800">
                <a:ea typeface="ＭＳ Ｐゴシック" panose="020B0600070205080204" pitchFamily="34" charset="-128"/>
              </a:rPr>
              <a:t>Know exactly why you are asking a particular question</a:t>
            </a:r>
          </a:p>
          <a:p>
            <a:pPr eaLnBrk="1" hangingPunct="1">
              <a:lnSpc>
                <a:spcPct val="90000"/>
              </a:lnSpc>
            </a:pPr>
            <a:r>
              <a:rPr lang="en-US" altLang="en-US" sz="2000">
                <a:ea typeface="ＭＳ Ｐゴシック" panose="020B0600070205080204" pitchFamily="34" charset="-128"/>
              </a:rPr>
              <a:t>Understand your research participants</a:t>
            </a:r>
          </a:p>
          <a:p>
            <a:pPr lvl="1" eaLnBrk="1" hangingPunct="1">
              <a:lnSpc>
                <a:spcPct val="90000"/>
              </a:lnSpc>
            </a:pPr>
            <a:r>
              <a:rPr lang="en-US" altLang="en-US" sz="1800">
                <a:ea typeface="ＭＳ Ｐゴシック" panose="020B0600070205080204" pitchFamily="34" charset="-128"/>
              </a:rPr>
              <a:t>Take age into account</a:t>
            </a:r>
          </a:p>
          <a:p>
            <a:pPr lvl="1" eaLnBrk="1" hangingPunct="1">
              <a:lnSpc>
                <a:spcPct val="90000"/>
              </a:lnSpc>
            </a:pPr>
            <a:r>
              <a:rPr lang="en-US" altLang="en-US" sz="1800">
                <a:ea typeface="ＭＳ Ｐゴシック" panose="020B0600070205080204" pitchFamily="34" charset="-128"/>
              </a:rPr>
              <a:t>Test reading level (Flesch reading ease score [1-100-higher the score, easier to read-elementary students need 90+]; Flesch-Kincaid Grade Level Score)</a:t>
            </a:r>
          </a:p>
          <a:p>
            <a:pPr eaLnBrk="1" hangingPunct="1">
              <a:lnSpc>
                <a:spcPct val="90000"/>
              </a:lnSpc>
            </a:pPr>
            <a:r>
              <a:rPr lang="en-US" altLang="en-US" sz="2000">
                <a:ea typeface="ＭＳ Ｐゴシック" panose="020B0600070205080204" pitchFamily="34" charset="-128"/>
              </a:rPr>
              <a:t>Use natural and familiar language (not academic)</a:t>
            </a:r>
          </a:p>
          <a:p>
            <a:pPr eaLnBrk="1" hangingPunct="1">
              <a:lnSpc>
                <a:spcPct val="90000"/>
              </a:lnSpc>
            </a:pPr>
            <a:r>
              <a:rPr lang="en-US" altLang="en-US" sz="2000">
                <a:ea typeface="ＭＳ Ｐゴシック" panose="020B0600070205080204" pitchFamily="34" charset="-128"/>
              </a:rPr>
              <a:t>Write Likert scale questions in one direction (i.e., respond to positive statements about music class anchored by “strongly disagree” and “strongly agree”</a:t>
            </a:r>
          </a:p>
          <a:p>
            <a:pPr lvl="1" eaLnBrk="1" hangingPunct="1">
              <a:lnSpc>
                <a:spcPct val="90000"/>
              </a:lnSpc>
            </a:pPr>
            <a:r>
              <a:rPr lang="en-US" altLang="en-US" sz="1800">
                <a:ea typeface="ＭＳ Ｐゴシック" panose="020B0600070205080204" pitchFamily="34" charset="-128"/>
              </a:rPr>
              <a:t>Avoid having to transpose numbers for statistical analysis</a:t>
            </a:r>
          </a:p>
          <a:p>
            <a:pPr lvl="1" eaLnBrk="1" hangingPunct="1">
              <a:lnSpc>
                <a:spcPct val="90000"/>
              </a:lnSpc>
            </a:pPr>
            <a:r>
              <a:rPr lang="en-US" altLang="en-US" sz="1800">
                <a:ea typeface="ＭＳ Ｐゴシック" panose="020B0600070205080204" pitchFamily="34" charset="-128"/>
              </a:rPr>
              <a:t>Will avoid confusing respondents (but may make them read questions less carefully)</a:t>
            </a:r>
          </a:p>
          <a:p>
            <a:pPr eaLnBrk="1" hangingPunct="1">
              <a:lnSpc>
                <a:spcPct val="90000"/>
              </a:lnSpc>
            </a:pPr>
            <a:endParaRPr lang="en-US" altLang="en-US" sz="2800">
              <a:ea typeface="ＭＳ Ｐゴシック" panose="020B0600070205080204"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9DB70624-8327-4BB6-AF17-D5609A10B45A}"/>
              </a:ext>
            </a:extLst>
          </p:cNvPr>
          <p:cNvSpPr>
            <a:spLocks noGrp="1"/>
          </p:cNvSpPr>
          <p:nvPr>
            <p:ph type="title" idx="4294967295"/>
          </p:nvPr>
        </p:nvSpPr>
        <p:spPr>
          <a:xfrm>
            <a:off x="685800" y="228600"/>
            <a:ext cx="7772400" cy="1066800"/>
          </a:xfrm>
        </p:spPr>
        <p:txBody>
          <a:bodyPr/>
          <a:lstStyle/>
          <a:p>
            <a:pPr eaLnBrk="1" hangingPunct="1"/>
            <a:r>
              <a:rPr lang="en-US" altLang="en-US">
                <a:ea typeface="ＭＳ Ｐゴシック" panose="020B0600070205080204" pitchFamily="34" charset="-128"/>
              </a:rPr>
              <a:t>Response Issues</a:t>
            </a:r>
          </a:p>
        </p:txBody>
      </p:sp>
      <p:sp>
        <p:nvSpPr>
          <p:cNvPr id="29699" name="Rectangle 3">
            <a:extLst>
              <a:ext uri="{FF2B5EF4-FFF2-40B4-BE49-F238E27FC236}">
                <a16:creationId xmlns:a16="http://schemas.microsoft.com/office/drawing/2014/main" id="{5D0955F1-5F6D-462B-A6C2-454AEA93BC91}"/>
              </a:ext>
            </a:extLst>
          </p:cNvPr>
          <p:cNvSpPr>
            <a:spLocks noGrp="1" noChangeArrowheads="1"/>
          </p:cNvSpPr>
          <p:nvPr>
            <p:ph type="body" idx="4294967295"/>
          </p:nvPr>
        </p:nvSpPr>
        <p:spPr>
          <a:xfrm>
            <a:off x="609600" y="1676400"/>
            <a:ext cx="7772400" cy="4648200"/>
          </a:xfrm>
        </p:spPr>
        <p:txBody>
          <a:bodyPr rtlCol="0">
            <a:normAutofit fontScale="92500" lnSpcReduction="10000"/>
          </a:bodyPr>
          <a:lstStyle/>
          <a:p>
            <a:pPr eaLnBrk="1" fontAlgn="auto" hangingPunct="1">
              <a:lnSpc>
                <a:spcPct val="90000"/>
              </a:lnSpc>
              <a:spcAft>
                <a:spcPts val="0"/>
              </a:spcAft>
              <a:defRPr/>
            </a:pPr>
            <a:r>
              <a:rPr lang="en-US" sz="2800" dirty="0">
                <a:ea typeface="ＭＳ Ｐゴシック" pitchFamily="34" charset="-128"/>
              </a:rPr>
              <a:t>Problem: those who do not respond may differ from those who do on some critical issue in some systematic way</a:t>
            </a:r>
          </a:p>
          <a:p>
            <a:pPr eaLnBrk="1" fontAlgn="auto" hangingPunct="1">
              <a:lnSpc>
                <a:spcPct val="90000"/>
              </a:lnSpc>
              <a:spcAft>
                <a:spcPts val="0"/>
              </a:spcAft>
              <a:defRPr/>
            </a:pPr>
            <a:r>
              <a:rPr lang="en-US" sz="2800" dirty="0">
                <a:ea typeface="ＭＳ Ｐゴシック" pitchFamily="34" charset="-128"/>
              </a:rPr>
              <a:t>Return rate matters!</a:t>
            </a:r>
          </a:p>
          <a:p>
            <a:pPr eaLnBrk="1" fontAlgn="auto" hangingPunct="1">
              <a:lnSpc>
                <a:spcPct val="90000"/>
              </a:lnSpc>
              <a:spcAft>
                <a:spcPts val="0"/>
              </a:spcAft>
              <a:defRPr/>
            </a:pPr>
            <a:r>
              <a:rPr lang="en-US" sz="2800" dirty="0">
                <a:ea typeface="ＭＳ Ｐゴシック" pitchFamily="34" charset="-128"/>
              </a:rPr>
              <a:t>Ideas for increasing response rate</a:t>
            </a:r>
          </a:p>
          <a:p>
            <a:pPr lvl="1" eaLnBrk="1" fontAlgn="auto" hangingPunct="1">
              <a:lnSpc>
                <a:spcPct val="90000"/>
              </a:lnSpc>
              <a:spcAft>
                <a:spcPts val="0"/>
              </a:spcAft>
              <a:defRPr/>
            </a:pPr>
            <a:r>
              <a:rPr lang="en-US" sz="2000" dirty="0">
                <a:ea typeface="ＭＳ Ｐゴシック" pitchFamily="34" charset="-128"/>
              </a:rPr>
              <a:t>Face-to-face = best, Telephone = 2nd, Mail = 3rd</a:t>
            </a:r>
          </a:p>
          <a:p>
            <a:pPr lvl="1" eaLnBrk="1" fontAlgn="auto" hangingPunct="1">
              <a:lnSpc>
                <a:spcPct val="90000"/>
              </a:lnSpc>
              <a:spcAft>
                <a:spcPts val="0"/>
              </a:spcAft>
              <a:defRPr/>
            </a:pPr>
            <a:r>
              <a:rPr lang="en-US" sz="2000" dirty="0">
                <a:ea typeface="ＭＳ Ｐゴシック" pitchFamily="34" charset="-128"/>
              </a:rPr>
              <a:t>Confidentiality, anonymity</a:t>
            </a:r>
          </a:p>
          <a:p>
            <a:pPr lvl="1" eaLnBrk="1" fontAlgn="auto" hangingPunct="1">
              <a:lnSpc>
                <a:spcPct val="90000"/>
              </a:lnSpc>
              <a:spcAft>
                <a:spcPts val="0"/>
              </a:spcAft>
              <a:defRPr/>
            </a:pPr>
            <a:r>
              <a:rPr lang="en-US" sz="2000" dirty="0">
                <a:ea typeface="ＭＳ Ｐゴシック" pitchFamily="34" charset="-128"/>
              </a:rPr>
              <a:t>Organized survey/interview</a:t>
            </a:r>
          </a:p>
          <a:p>
            <a:pPr lvl="2" eaLnBrk="1" fontAlgn="auto" hangingPunct="1">
              <a:lnSpc>
                <a:spcPct val="90000"/>
              </a:lnSpc>
              <a:spcAft>
                <a:spcPts val="0"/>
              </a:spcAft>
              <a:defRPr/>
            </a:pPr>
            <a:r>
              <a:rPr lang="en-US" sz="2000" dirty="0">
                <a:ea typeface="ＭＳ Ｐゴシック" pitchFamily="34" charset="-128"/>
              </a:rPr>
              <a:t>Business-like, conservative interviewer characteristics</a:t>
            </a:r>
          </a:p>
          <a:p>
            <a:pPr lvl="2" eaLnBrk="1" fontAlgn="auto" hangingPunct="1">
              <a:lnSpc>
                <a:spcPct val="90000"/>
              </a:lnSpc>
              <a:spcAft>
                <a:spcPts val="0"/>
              </a:spcAft>
              <a:defRPr/>
            </a:pPr>
            <a:r>
              <a:rPr lang="en-US" sz="2000" dirty="0">
                <a:ea typeface="ＭＳ Ｐゴシック" pitchFamily="34" charset="-128"/>
              </a:rPr>
              <a:t>Short as possible while still getting good data</a:t>
            </a:r>
          </a:p>
          <a:p>
            <a:pPr lvl="2" eaLnBrk="1" fontAlgn="auto" hangingPunct="1">
              <a:lnSpc>
                <a:spcPct val="90000"/>
              </a:lnSpc>
              <a:spcAft>
                <a:spcPts val="0"/>
              </a:spcAft>
              <a:defRPr/>
            </a:pPr>
            <a:r>
              <a:rPr lang="en-US" sz="2000" dirty="0">
                <a:ea typeface="ＭＳ Ｐゴシック" pitchFamily="34" charset="-128"/>
              </a:rPr>
              <a:t>Multiple mailings/</a:t>
            </a:r>
            <a:r>
              <a:rPr lang="en-US" sz="2000" dirty="0" err="1">
                <a:ea typeface="ＭＳ Ｐゴシック" pitchFamily="34" charset="-128"/>
              </a:rPr>
              <a:t>emailings</a:t>
            </a:r>
            <a:r>
              <a:rPr lang="en-US" sz="2000" dirty="0">
                <a:ea typeface="ＭＳ Ｐゴシック" pitchFamily="34" charset="-128"/>
              </a:rPr>
              <a:t> </a:t>
            </a:r>
          </a:p>
          <a:p>
            <a:pPr lvl="3" eaLnBrk="1" fontAlgn="auto" hangingPunct="1">
              <a:lnSpc>
                <a:spcPct val="90000"/>
              </a:lnSpc>
              <a:spcAft>
                <a:spcPts val="0"/>
              </a:spcAft>
              <a:defRPr/>
            </a:pPr>
            <a:r>
              <a:rPr lang="en-US" sz="1800" dirty="0">
                <a:ea typeface="ＭＳ Ｐゴシック" pitchFamily="34" charset="-128"/>
              </a:rPr>
              <a:t>Post-card/message ahead of time, survey and cover letter, reminder, 2</a:t>
            </a:r>
            <a:r>
              <a:rPr lang="en-US" sz="1800" baseline="30000" dirty="0">
                <a:ea typeface="ＭＳ Ｐゴシック" pitchFamily="34" charset="-128"/>
              </a:rPr>
              <a:t>nd</a:t>
            </a:r>
            <a:r>
              <a:rPr lang="en-US" sz="1800" dirty="0">
                <a:ea typeface="ＭＳ Ｐゴシック" pitchFamily="34" charset="-128"/>
              </a:rPr>
              <a:t> contact, reminder, 3rd contact, etc.</a:t>
            </a:r>
          </a:p>
          <a:p>
            <a:pPr lvl="3" eaLnBrk="1" fontAlgn="auto" hangingPunct="1">
              <a:lnSpc>
                <a:spcPct val="90000"/>
              </a:lnSpc>
              <a:spcAft>
                <a:spcPts val="0"/>
              </a:spcAft>
              <a:defRPr/>
            </a:pPr>
            <a:r>
              <a:rPr lang="en-US" sz="1800" dirty="0">
                <a:ea typeface="ＭＳ Ｐゴシック" pitchFamily="34" charset="-128"/>
              </a:rPr>
              <a:t>Call specific individuals</a:t>
            </a:r>
          </a:p>
          <a:p>
            <a:pPr lvl="2" eaLnBrk="1" fontAlgn="auto" hangingPunct="1">
              <a:lnSpc>
                <a:spcPct val="90000"/>
              </a:lnSpc>
              <a:spcAft>
                <a:spcPts val="0"/>
              </a:spcAft>
              <a:defRPr/>
            </a:pPr>
            <a:r>
              <a:rPr lang="en-US" sz="2000" dirty="0">
                <a:ea typeface="ＭＳ Ｐゴシック" pitchFamily="34" charset="-128"/>
              </a:rPr>
              <a:t>Tangible rewards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21045948-1F5D-4FA2-B12F-5488D9F78F3A}"/>
              </a:ext>
            </a:extLst>
          </p:cNvPr>
          <p:cNvSpPr>
            <a:spLocks noGrp="1"/>
          </p:cNvSpPr>
          <p:nvPr>
            <p:ph type="title"/>
          </p:nvPr>
        </p:nvSpPr>
        <p:spPr/>
        <p:txBody>
          <a:bodyPr/>
          <a:lstStyle/>
          <a:p>
            <a:pPr eaLnBrk="1" hangingPunct="1"/>
            <a:r>
              <a:rPr lang="en-US" altLang="en-US">
                <a:ea typeface="ＭＳ Ｐゴシック" panose="020B0600070205080204" pitchFamily="34" charset="-128"/>
              </a:rPr>
              <a:t>Online Surveys</a:t>
            </a:r>
          </a:p>
        </p:txBody>
      </p:sp>
      <p:sp>
        <p:nvSpPr>
          <p:cNvPr id="36867" name="Content Placeholder 2">
            <a:extLst>
              <a:ext uri="{FF2B5EF4-FFF2-40B4-BE49-F238E27FC236}">
                <a16:creationId xmlns:a16="http://schemas.microsoft.com/office/drawing/2014/main" id="{07595E94-3BE9-4CBE-A024-E6E47846BB3B}"/>
              </a:ext>
            </a:extLst>
          </p:cNvPr>
          <p:cNvSpPr>
            <a:spLocks noGrp="1"/>
          </p:cNvSpPr>
          <p:nvPr>
            <p:ph idx="1"/>
          </p:nvPr>
        </p:nvSpPr>
        <p:spPr/>
        <p:txBody>
          <a:bodyPr/>
          <a:lstStyle/>
          <a:p>
            <a:pPr eaLnBrk="1" hangingPunct="1"/>
            <a:r>
              <a:rPr lang="en-US" altLang="en-US" sz="2400" dirty="0">
                <a:ea typeface="ＭＳ Ｐゴシック" panose="020B0600070205080204" pitchFamily="34" charset="-128"/>
                <a:hlinkClick r:id="rId3"/>
              </a:rPr>
              <a:t>http://www.kwiksurveys.com/</a:t>
            </a:r>
            <a:endParaRPr lang="en-US" altLang="en-US" sz="2400" dirty="0">
              <a:ea typeface="ＭＳ Ｐゴシック" panose="020B0600070205080204" pitchFamily="34" charset="-128"/>
            </a:endParaRPr>
          </a:p>
          <a:p>
            <a:pPr lvl="1" eaLnBrk="1" hangingPunct="1"/>
            <a:r>
              <a:rPr lang="en-US" altLang="en-US" sz="2000" dirty="0">
                <a:ea typeface="ＭＳ Ｐゴシック" panose="020B0600070205080204" pitchFamily="34" charset="-128"/>
              </a:rPr>
              <a:t>Free and unlimited</a:t>
            </a:r>
          </a:p>
          <a:p>
            <a:pPr eaLnBrk="1" hangingPunct="1"/>
            <a:r>
              <a:rPr lang="en-US" altLang="en-US" sz="2400" dirty="0">
                <a:ea typeface="ＭＳ Ｐゴシック" panose="020B0600070205080204" pitchFamily="34" charset="-128"/>
                <a:hlinkClick r:id="rId4"/>
              </a:rPr>
              <a:t>https://freeonlinesurveys.com/#/</a:t>
            </a:r>
            <a:r>
              <a:rPr lang="en-US" altLang="en-US" sz="2400" dirty="0">
                <a:ea typeface="ＭＳ Ｐゴシック" panose="020B0600070205080204" pitchFamily="34" charset="-128"/>
              </a:rPr>
              <a:t> </a:t>
            </a:r>
          </a:p>
          <a:p>
            <a:pPr lvl="1" eaLnBrk="1" hangingPunct="1"/>
            <a:r>
              <a:rPr lang="en-US" altLang="en-US" sz="2000" dirty="0">
                <a:ea typeface="ＭＳ Ｐゴシック" panose="020B0600070205080204" pitchFamily="34" charset="-128"/>
              </a:rPr>
              <a:t>Free up to 50 responses in 10 days</a:t>
            </a:r>
          </a:p>
          <a:p>
            <a:pPr lvl="1" eaLnBrk="1" hangingPunct="1"/>
            <a:r>
              <a:rPr lang="en-US" altLang="en-US" sz="2000" dirty="0">
                <a:ea typeface="ＭＳ Ｐゴシック" panose="020B0600070205080204" pitchFamily="34" charset="-128"/>
              </a:rPr>
              <a:t>$9.95 per month for students</a:t>
            </a:r>
          </a:p>
          <a:p>
            <a:pPr eaLnBrk="1" hangingPunct="1"/>
            <a:r>
              <a:rPr lang="en-US" altLang="en-US" sz="2400" dirty="0">
                <a:ea typeface="ＭＳ Ｐゴシック" panose="020B0600070205080204" pitchFamily="34" charset="-128"/>
                <a:hlinkClick r:id="rId5"/>
              </a:rPr>
              <a:t>http://www.surveymonkey.com/</a:t>
            </a:r>
            <a:endParaRPr lang="en-US" altLang="en-US" sz="2400" dirty="0">
              <a:ea typeface="ＭＳ Ｐゴシック" panose="020B0600070205080204" pitchFamily="34" charset="-128"/>
            </a:endParaRPr>
          </a:p>
          <a:p>
            <a:pPr lvl="1" eaLnBrk="1" hangingPunct="1"/>
            <a:r>
              <a:rPr lang="en-US" altLang="en-US" sz="2000" dirty="0">
                <a:ea typeface="ＭＳ Ｐゴシック" panose="020B0600070205080204" pitchFamily="34" charset="-128"/>
              </a:rPr>
              <a:t>Only 10 free questions</a:t>
            </a:r>
          </a:p>
          <a:p>
            <a:pPr lvl="1" eaLnBrk="1" hangingPunct="1"/>
            <a:r>
              <a:rPr lang="en-US" altLang="en-US" sz="2000" dirty="0">
                <a:ea typeface="ＭＳ Ｐゴシック" panose="020B0600070205080204" pitchFamily="34" charset="-128"/>
              </a:rPr>
              <a:t>Must pay annually</a:t>
            </a:r>
          </a:p>
          <a:p>
            <a:pPr eaLnBrk="1" hangingPunct="1"/>
            <a:r>
              <a:rPr lang="en-US" altLang="en-US" sz="2400" dirty="0">
                <a:ea typeface="ＭＳ Ｐゴシック" panose="020B0600070205080204" pitchFamily="34" charset="-128"/>
              </a:rPr>
              <a:t>Google Forms</a:t>
            </a:r>
          </a:p>
          <a:p>
            <a:pPr lvl="1" eaLnBrk="1" hangingPunct="1"/>
            <a:r>
              <a:rPr lang="en-US" altLang="en-US" sz="2000" dirty="0">
                <a:ea typeface="ＭＳ Ｐゴシック" panose="020B0600070205080204" pitchFamily="34" charset="-128"/>
                <a:hlinkClick r:id="rId6"/>
              </a:rPr>
              <a:t>https://docs.google.com/a/calvin.edu/forms/d/1_nLrIKKBks7VRIU9FMWeLdEPIBHinPiBgf8138PybBM/edit</a:t>
            </a:r>
            <a:r>
              <a:rPr lang="en-US" altLang="en-US" sz="2000" dirty="0">
                <a:ea typeface="ＭＳ Ｐゴシック" panose="020B0600070205080204" pitchFamily="34" charset="-128"/>
              </a:rPr>
              <a:t> </a:t>
            </a:r>
          </a:p>
          <a:p>
            <a:pPr eaLnBrk="1" hangingPunct="1"/>
            <a:endParaRPr lang="en-US" altLang="en-US" dirty="0">
              <a:ea typeface="ＭＳ Ｐゴシック"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49619AAB-0246-461F-99A5-F285C72E446F}"/>
              </a:ext>
            </a:extLst>
          </p:cNvPr>
          <p:cNvSpPr>
            <a:spLocks noGrp="1"/>
          </p:cNvSpPr>
          <p:nvPr>
            <p:ph type="title"/>
          </p:nvPr>
        </p:nvSpPr>
        <p:spPr/>
        <p:txBody>
          <a:bodyPr/>
          <a:lstStyle/>
          <a:p>
            <a:pPr eaLnBrk="1" hangingPunct="1"/>
            <a:r>
              <a:rPr lang="en-US" altLang="en-US" dirty="0"/>
              <a:t>Terms/Concepts from Tuesday</a:t>
            </a:r>
          </a:p>
        </p:txBody>
      </p:sp>
      <p:graphicFrame>
        <p:nvGraphicFramePr>
          <p:cNvPr id="5" name="Content Placeholder 4">
            <a:extLst>
              <a:ext uri="{FF2B5EF4-FFF2-40B4-BE49-F238E27FC236}">
                <a16:creationId xmlns:a16="http://schemas.microsoft.com/office/drawing/2014/main" id="{ABFC437C-58E0-4600-8A3E-0C5F047504AB}"/>
              </a:ext>
            </a:extLst>
          </p:cNvPr>
          <p:cNvGraphicFramePr>
            <a:graphicFrameLocks noGrp="1"/>
          </p:cNvGraphicFramePr>
          <p:nvPr>
            <p:ph sz="half" idx="1"/>
            <p:extLst/>
          </p:nvPr>
        </p:nvGraphicFramePr>
        <p:xfrm>
          <a:off x="457200" y="1600200"/>
          <a:ext cx="4038600" cy="4525963"/>
        </p:xfrm>
        <a:graphic>
          <a:graphicData uri="http://schemas.openxmlformats.org/drawingml/2006/table">
            <a:tbl>
              <a:tblPr>
                <a:tableStyleId>{5C22544A-7EE6-4342-B048-85BDC9FD1C3A}</a:tableStyleId>
              </a:tblPr>
              <a:tblGrid>
                <a:gridCol w="4038600">
                  <a:extLst>
                    <a:ext uri="{9D8B030D-6E8A-4147-A177-3AD203B41FA5}">
                      <a16:colId xmlns:a16="http://schemas.microsoft.com/office/drawing/2014/main" val="2501594605"/>
                    </a:ext>
                  </a:extLst>
                </a:gridCol>
              </a:tblGrid>
              <a:tr h="4525963">
                <a:tc>
                  <a:txBody>
                    <a:bodyPr/>
                    <a:lstStyle/>
                    <a:p>
                      <a:pPr marL="342900" marR="0" indent="-342900" algn="l">
                        <a:spcBef>
                          <a:spcPts val="0"/>
                        </a:spcBef>
                        <a:spcAft>
                          <a:spcPts val="0"/>
                        </a:spcAft>
                        <a:buFont typeface="Arial" panose="020B0604020202020204" pitchFamily="34" charset="0"/>
                        <a:buChar char="•"/>
                      </a:pPr>
                      <a:r>
                        <a:rPr lang="en-US" sz="2000" dirty="0">
                          <a:effectLst/>
                        </a:rPr>
                        <a:t>Peer-Review vs. Non Peer-Review</a:t>
                      </a:r>
                    </a:p>
                    <a:p>
                      <a:pPr marL="342900" marR="0" indent="-342900" algn="l">
                        <a:spcBef>
                          <a:spcPts val="0"/>
                        </a:spcBef>
                        <a:spcAft>
                          <a:spcPts val="0"/>
                        </a:spcAft>
                        <a:buFont typeface="Arial" panose="020B0604020202020204" pitchFamily="34" charset="0"/>
                        <a:buChar char="•"/>
                      </a:pPr>
                      <a:r>
                        <a:rPr lang="en-US" sz="2000" dirty="0">
                          <a:effectLst/>
                        </a:rPr>
                        <a:t>Research Based vs. Non-Research Based</a:t>
                      </a:r>
                    </a:p>
                    <a:p>
                      <a:pPr marL="342900" marR="0" indent="-342900" algn="l">
                        <a:spcBef>
                          <a:spcPts val="0"/>
                        </a:spcBef>
                        <a:spcAft>
                          <a:spcPts val="0"/>
                        </a:spcAft>
                        <a:buFont typeface="Arial" panose="020B0604020202020204" pitchFamily="34" charset="0"/>
                        <a:buChar char="•"/>
                      </a:pPr>
                      <a:r>
                        <a:rPr lang="en-US" sz="2000" dirty="0">
                          <a:effectLst/>
                        </a:rPr>
                        <a:t>Experimental Research</a:t>
                      </a:r>
                    </a:p>
                    <a:p>
                      <a:pPr marL="342900" marR="0" indent="-342900" algn="l">
                        <a:spcBef>
                          <a:spcPts val="0"/>
                        </a:spcBef>
                        <a:spcAft>
                          <a:spcPts val="0"/>
                        </a:spcAft>
                        <a:buFont typeface="Arial" panose="020B0604020202020204" pitchFamily="34" charset="0"/>
                        <a:buChar char="•"/>
                      </a:pPr>
                      <a:r>
                        <a:rPr lang="en-US" sz="2000" dirty="0">
                          <a:effectLst/>
                        </a:rPr>
                        <a:t>Descriptive Research</a:t>
                      </a:r>
                    </a:p>
                    <a:p>
                      <a:pPr marL="342900" marR="0" indent="-342900" algn="l">
                        <a:spcBef>
                          <a:spcPts val="0"/>
                        </a:spcBef>
                        <a:spcAft>
                          <a:spcPts val="0"/>
                        </a:spcAft>
                        <a:buFont typeface="Arial" panose="020B0604020202020204" pitchFamily="34" charset="0"/>
                        <a:buChar char="•"/>
                      </a:pPr>
                      <a:r>
                        <a:rPr lang="en-US" sz="2000" dirty="0">
                          <a:effectLst/>
                        </a:rPr>
                        <a:t>Qualitative vs. Quantitative Research</a:t>
                      </a:r>
                    </a:p>
                    <a:p>
                      <a:pPr marL="342900" marR="0" indent="-342900" algn="l">
                        <a:spcBef>
                          <a:spcPts val="0"/>
                        </a:spcBef>
                        <a:spcAft>
                          <a:spcPts val="0"/>
                        </a:spcAft>
                        <a:buFont typeface="Arial" panose="020B0604020202020204" pitchFamily="34" charset="0"/>
                        <a:buChar char="•"/>
                      </a:pPr>
                      <a:r>
                        <a:rPr lang="en-US" sz="2000" dirty="0">
                          <a:effectLst/>
                        </a:rPr>
                        <a:t>Historical Research</a:t>
                      </a:r>
                    </a:p>
                    <a:p>
                      <a:pPr marL="342900" marR="0" indent="-342900" algn="l">
                        <a:spcBef>
                          <a:spcPts val="0"/>
                        </a:spcBef>
                        <a:spcAft>
                          <a:spcPts val="0"/>
                        </a:spcAft>
                        <a:buFont typeface="Arial" panose="020B0604020202020204" pitchFamily="34" charset="0"/>
                        <a:buChar char="•"/>
                      </a:pPr>
                      <a:r>
                        <a:rPr lang="en-US" sz="2000" dirty="0">
                          <a:effectLst/>
                        </a:rPr>
                        <a:t>Philosophical Research</a:t>
                      </a:r>
                    </a:p>
                    <a:p>
                      <a:pPr marL="342900" marR="0" indent="-342900" algn="l">
                        <a:spcBef>
                          <a:spcPts val="0"/>
                        </a:spcBef>
                        <a:spcAft>
                          <a:spcPts val="0"/>
                        </a:spcAft>
                        <a:buFont typeface="Arial" panose="020B0604020202020204" pitchFamily="34" charset="0"/>
                        <a:buChar char="•"/>
                      </a:pPr>
                      <a:r>
                        <a:rPr lang="en-US" sz="2000" dirty="0">
                          <a:effectLst/>
                        </a:rPr>
                        <a:t>Correlation Research </a:t>
                      </a:r>
                    </a:p>
                    <a:p>
                      <a:pPr marL="342900" marR="0" indent="-342900" algn="l">
                        <a:spcBef>
                          <a:spcPts val="0"/>
                        </a:spcBef>
                        <a:spcAft>
                          <a:spcPts val="0"/>
                        </a:spcAft>
                        <a:buFont typeface="Arial" panose="020B0604020202020204" pitchFamily="34" charset="0"/>
                        <a:buChar char="•"/>
                      </a:pPr>
                      <a:r>
                        <a:rPr lang="en-US" sz="2000" dirty="0">
                          <a:effectLst/>
                        </a:rPr>
                        <a:t>APA Style</a:t>
                      </a:r>
                    </a:p>
                    <a:p>
                      <a:pPr marL="342900" marR="0" indent="-342900" algn="l">
                        <a:spcBef>
                          <a:spcPts val="0"/>
                        </a:spcBef>
                        <a:spcAft>
                          <a:spcPts val="0"/>
                        </a:spcAft>
                        <a:buFont typeface="Arial" panose="020B0604020202020204" pitchFamily="34" charset="0"/>
                        <a:buChar char="•"/>
                      </a:pPr>
                      <a:r>
                        <a:rPr lang="en-US" sz="2000" dirty="0">
                          <a:effectLst/>
                        </a:rPr>
                        <a:t>Action Research</a:t>
                      </a:r>
                      <a:endParaRPr lang="en-US" sz="2000" dirty="0">
                        <a:effectLst/>
                        <a:latin typeface="Times New Roman" panose="02020603050405020304" pitchFamily="18" charset="0"/>
                        <a:ea typeface="Times New Roman" panose="02020603050405020304" pitchFamily="18" charset="0"/>
                      </a:endParaRPr>
                    </a:p>
                  </a:txBody>
                  <a:tcPr marL="56092" marR="56092" marT="0" marB="0">
                    <a:solidFill>
                      <a:schemeClr val="bg1"/>
                    </a:solidFill>
                  </a:tcPr>
                </a:tc>
                <a:extLst>
                  <a:ext uri="{0D108BD9-81ED-4DB2-BD59-A6C34878D82A}">
                    <a16:rowId xmlns:a16="http://schemas.microsoft.com/office/drawing/2014/main" val="3230493144"/>
                  </a:ext>
                </a:extLst>
              </a:tr>
            </a:tbl>
          </a:graphicData>
        </a:graphic>
      </p:graphicFrame>
      <p:graphicFrame>
        <p:nvGraphicFramePr>
          <p:cNvPr id="6" name="Content Placeholder 5">
            <a:extLst>
              <a:ext uri="{FF2B5EF4-FFF2-40B4-BE49-F238E27FC236}">
                <a16:creationId xmlns:a16="http://schemas.microsoft.com/office/drawing/2014/main" id="{7A46F219-30E7-47C8-9B82-49E58DAB3398}"/>
              </a:ext>
            </a:extLst>
          </p:cNvPr>
          <p:cNvGraphicFramePr>
            <a:graphicFrameLocks noGrp="1"/>
          </p:cNvGraphicFramePr>
          <p:nvPr>
            <p:ph sz="half" idx="2"/>
            <p:extLst/>
          </p:nvPr>
        </p:nvGraphicFramePr>
        <p:xfrm>
          <a:off x="4648200" y="1600200"/>
          <a:ext cx="4038600" cy="4525963"/>
        </p:xfrm>
        <a:graphic>
          <a:graphicData uri="http://schemas.openxmlformats.org/drawingml/2006/table">
            <a:tbl>
              <a:tblPr>
                <a:tableStyleId>{5C22544A-7EE6-4342-B048-85BDC9FD1C3A}</a:tableStyleId>
              </a:tblPr>
              <a:tblGrid>
                <a:gridCol w="4038600">
                  <a:extLst>
                    <a:ext uri="{9D8B030D-6E8A-4147-A177-3AD203B41FA5}">
                      <a16:colId xmlns:a16="http://schemas.microsoft.com/office/drawing/2014/main" val="3345745981"/>
                    </a:ext>
                  </a:extLst>
                </a:gridCol>
              </a:tblGrid>
              <a:tr h="4525963">
                <a:tc>
                  <a:txBody>
                    <a:bodyPr/>
                    <a:lstStyle/>
                    <a:p>
                      <a:pPr marL="342900" marR="0" indent="-342900" algn="l">
                        <a:spcBef>
                          <a:spcPts val="0"/>
                        </a:spcBef>
                        <a:spcAft>
                          <a:spcPts val="0"/>
                        </a:spcAft>
                        <a:buFont typeface="Arial" panose="020B0604020202020204" pitchFamily="34" charset="0"/>
                        <a:buChar char="•"/>
                      </a:pPr>
                      <a:r>
                        <a:rPr lang="en-US" sz="2000" dirty="0">
                          <a:effectLst/>
                        </a:rPr>
                        <a:t>Research Proposal Framework</a:t>
                      </a:r>
                    </a:p>
                    <a:p>
                      <a:pPr marL="342900" marR="0" indent="-342900" algn="l">
                        <a:spcBef>
                          <a:spcPts val="0"/>
                        </a:spcBef>
                        <a:spcAft>
                          <a:spcPts val="0"/>
                        </a:spcAft>
                        <a:buFont typeface="Arial" panose="020B0604020202020204" pitchFamily="34" charset="0"/>
                        <a:buChar char="•"/>
                      </a:pPr>
                      <a:r>
                        <a:rPr lang="en-US" sz="2000" dirty="0">
                          <a:effectLst/>
                        </a:rPr>
                        <a:t>Consensus</a:t>
                      </a:r>
                    </a:p>
                    <a:p>
                      <a:pPr marL="342900" marR="0" indent="-342900" algn="l">
                        <a:spcBef>
                          <a:spcPts val="0"/>
                        </a:spcBef>
                        <a:spcAft>
                          <a:spcPts val="0"/>
                        </a:spcAft>
                        <a:buFont typeface="Arial" panose="020B0604020202020204" pitchFamily="34" charset="0"/>
                        <a:buChar char="•"/>
                      </a:pPr>
                      <a:r>
                        <a:rPr lang="en-US" sz="2000" dirty="0">
                          <a:effectLst/>
                        </a:rPr>
                        <a:t>Deductive</a:t>
                      </a:r>
                    </a:p>
                    <a:p>
                      <a:pPr marL="342900" marR="0" indent="-342900" algn="l">
                        <a:spcBef>
                          <a:spcPts val="0"/>
                        </a:spcBef>
                        <a:spcAft>
                          <a:spcPts val="0"/>
                        </a:spcAft>
                        <a:buFont typeface="Arial" panose="020B0604020202020204" pitchFamily="34" charset="0"/>
                        <a:buChar char="•"/>
                      </a:pPr>
                      <a:r>
                        <a:rPr lang="en-US" sz="2000" dirty="0">
                          <a:effectLst/>
                        </a:rPr>
                        <a:t>Inductive</a:t>
                      </a:r>
                    </a:p>
                    <a:p>
                      <a:pPr marL="342900" marR="0" indent="-342900" algn="l">
                        <a:spcBef>
                          <a:spcPts val="0"/>
                        </a:spcBef>
                        <a:spcAft>
                          <a:spcPts val="0"/>
                        </a:spcAft>
                        <a:buFont typeface="Arial" panose="020B0604020202020204" pitchFamily="34" charset="0"/>
                        <a:buChar char="•"/>
                      </a:pPr>
                      <a:r>
                        <a:rPr lang="en-US" sz="2000" dirty="0">
                          <a:effectLst/>
                        </a:rPr>
                        <a:t>IRB</a:t>
                      </a:r>
                    </a:p>
                    <a:p>
                      <a:pPr marL="342900" marR="0" indent="-342900" algn="l">
                        <a:spcBef>
                          <a:spcPts val="0"/>
                        </a:spcBef>
                        <a:spcAft>
                          <a:spcPts val="0"/>
                        </a:spcAft>
                        <a:buFont typeface="Arial" panose="020B0604020202020204" pitchFamily="34" charset="0"/>
                        <a:buChar char="•"/>
                      </a:pPr>
                      <a:r>
                        <a:rPr lang="en-US" sz="2000" dirty="0">
                          <a:effectLst/>
                        </a:rPr>
                        <a:t>Treeing Back</a:t>
                      </a:r>
                    </a:p>
                    <a:p>
                      <a:pPr marL="342900" marR="0" indent="-342900" algn="l">
                        <a:spcBef>
                          <a:spcPts val="0"/>
                        </a:spcBef>
                        <a:spcAft>
                          <a:spcPts val="0"/>
                        </a:spcAft>
                        <a:buFont typeface="Arial" panose="020B0604020202020204" pitchFamily="34" charset="0"/>
                        <a:buChar char="•"/>
                      </a:pPr>
                      <a:r>
                        <a:rPr lang="en-US" sz="2000" dirty="0">
                          <a:effectLst/>
                        </a:rPr>
                        <a:t>Literature Review</a:t>
                      </a:r>
                    </a:p>
                    <a:p>
                      <a:pPr marL="342900" marR="0" indent="-342900" algn="l">
                        <a:spcBef>
                          <a:spcPts val="0"/>
                        </a:spcBef>
                        <a:spcAft>
                          <a:spcPts val="0"/>
                        </a:spcAft>
                        <a:buFont typeface="Arial" panose="020B0604020202020204" pitchFamily="34" charset="0"/>
                        <a:buChar char="•"/>
                      </a:pPr>
                      <a:r>
                        <a:rPr lang="en-US" sz="2000" dirty="0">
                          <a:effectLst/>
                        </a:rPr>
                        <a:t>Research definition</a:t>
                      </a:r>
                    </a:p>
                    <a:p>
                      <a:pPr marL="342900" marR="0" indent="-342900" algn="l">
                        <a:spcBef>
                          <a:spcPts val="0"/>
                        </a:spcBef>
                        <a:spcAft>
                          <a:spcPts val="0"/>
                        </a:spcAft>
                        <a:buFont typeface="Arial" panose="020B0604020202020204" pitchFamily="34" charset="0"/>
                        <a:buChar char="•"/>
                      </a:pPr>
                      <a:r>
                        <a:rPr lang="en-US" sz="2000" dirty="0">
                          <a:effectLst/>
                        </a:rPr>
                        <a:t>Content analysis</a:t>
                      </a:r>
                      <a:endParaRPr lang="en-US" sz="2000" dirty="0">
                        <a:effectLst/>
                        <a:latin typeface="Times New Roman" panose="02020603050405020304" pitchFamily="18" charset="0"/>
                        <a:ea typeface="Times New Roman" panose="02020603050405020304" pitchFamily="18" charset="0"/>
                      </a:endParaRPr>
                    </a:p>
                  </a:txBody>
                  <a:tcPr marL="56092" marR="56092" marT="0" marB="0">
                    <a:solidFill>
                      <a:schemeClr val="bg1"/>
                    </a:solidFill>
                  </a:tcPr>
                </a:tc>
                <a:extLst>
                  <a:ext uri="{0D108BD9-81ED-4DB2-BD59-A6C34878D82A}">
                    <a16:rowId xmlns:a16="http://schemas.microsoft.com/office/drawing/2014/main" val="377432508"/>
                  </a:ext>
                </a:extLst>
              </a:tr>
            </a:tbl>
          </a:graphicData>
        </a:graphic>
      </p:graphicFrame>
    </p:spTree>
    <p:extLst>
      <p:ext uri="{BB962C8B-B14F-4D97-AF65-F5344CB8AC3E}">
        <p14:creationId xmlns:p14="http://schemas.microsoft.com/office/powerpoint/2010/main" val="3423295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53FDCECD-7642-4C79-9163-D2112601CEA6}"/>
              </a:ext>
            </a:extLst>
          </p:cNvPr>
          <p:cNvSpPr>
            <a:spLocks noGrp="1"/>
          </p:cNvSpPr>
          <p:nvPr>
            <p:ph type="title"/>
          </p:nvPr>
        </p:nvSpPr>
        <p:spPr/>
        <p:txBody>
          <a:bodyPr/>
          <a:lstStyle/>
          <a:p>
            <a:r>
              <a:rPr lang="en-US" altLang="en-US"/>
              <a:t>Practice Writing Items (in pairs)</a:t>
            </a:r>
          </a:p>
        </p:txBody>
      </p:sp>
      <p:sp>
        <p:nvSpPr>
          <p:cNvPr id="38915" name="Content Placeholder 2">
            <a:extLst>
              <a:ext uri="{FF2B5EF4-FFF2-40B4-BE49-F238E27FC236}">
                <a16:creationId xmlns:a16="http://schemas.microsoft.com/office/drawing/2014/main" id="{73AB034E-B5CA-4921-9A22-2146B51EDB5E}"/>
              </a:ext>
            </a:extLst>
          </p:cNvPr>
          <p:cNvSpPr>
            <a:spLocks noGrp="1"/>
          </p:cNvSpPr>
          <p:nvPr>
            <p:ph idx="1"/>
          </p:nvPr>
        </p:nvSpPr>
        <p:spPr/>
        <p:txBody>
          <a:bodyPr/>
          <a:lstStyle/>
          <a:p>
            <a:r>
              <a:rPr lang="en-US" altLang="en-US" dirty="0"/>
              <a:t>Create a 7 item survey. Choose a topic (what are you going to survey? What is your study on?) [use your topics]</a:t>
            </a:r>
          </a:p>
          <a:p>
            <a:pPr lvl="1"/>
            <a:r>
              <a:rPr lang="en-US" altLang="en-US" dirty="0"/>
              <a:t>1 yes/no question</a:t>
            </a:r>
          </a:p>
          <a:p>
            <a:pPr lvl="1"/>
            <a:r>
              <a:rPr lang="en-US" altLang="en-US" dirty="0"/>
              <a:t>2 multiple option questions</a:t>
            </a:r>
          </a:p>
          <a:p>
            <a:pPr lvl="1"/>
            <a:r>
              <a:rPr lang="en-US" altLang="en-US" dirty="0"/>
              <a:t>3 Likert scale questions (single option)</a:t>
            </a:r>
          </a:p>
          <a:p>
            <a:pPr lvl="1"/>
            <a:r>
              <a:rPr lang="en-US" altLang="en-US" dirty="0"/>
              <a:t>1 ranking question</a:t>
            </a:r>
          </a:p>
          <a:p>
            <a:pPr lvl="1"/>
            <a:r>
              <a:rPr lang="en-US" altLang="en-US" dirty="0"/>
              <a:t>List demographic info you would gather from your participants</a:t>
            </a:r>
          </a:p>
          <a:p>
            <a:pPr lvl="1"/>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a:extLst>
              <a:ext uri="{FF2B5EF4-FFF2-40B4-BE49-F238E27FC236}">
                <a16:creationId xmlns:a16="http://schemas.microsoft.com/office/drawing/2014/main" id="{6B9EA911-6AA3-4DB2-8668-5047EA3E8332}"/>
              </a:ext>
            </a:extLst>
          </p:cNvPr>
          <p:cNvSpPr>
            <a:spLocks noGrp="1"/>
          </p:cNvSpPr>
          <p:nvPr>
            <p:ph type="ctrTitle"/>
          </p:nvPr>
        </p:nvSpPr>
        <p:spPr/>
        <p:txBody>
          <a:bodyPr/>
          <a:lstStyle/>
          <a:p>
            <a:pPr eaLnBrk="1" hangingPunct="1"/>
            <a:r>
              <a:rPr lang="en-US" altLang="en-US" sz="4000"/>
              <a:t>Preservice Classroom Teacher’s Attitudes toward Music in the Elementary Curriculum</a:t>
            </a:r>
          </a:p>
        </p:txBody>
      </p:sp>
      <p:sp>
        <p:nvSpPr>
          <p:cNvPr id="47107" name="Rectangle 5">
            <a:extLst>
              <a:ext uri="{FF2B5EF4-FFF2-40B4-BE49-F238E27FC236}">
                <a16:creationId xmlns:a16="http://schemas.microsoft.com/office/drawing/2014/main" id="{FA0EE4C0-3B0E-4DEA-9FF7-4E4282B83CFE}"/>
              </a:ext>
            </a:extLst>
          </p:cNvPr>
          <p:cNvSpPr>
            <a:spLocks noGrp="1" noChangeArrowheads="1"/>
          </p:cNvSpPr>
          <p:nvPr>
            <p:ph type="subTitle" idx="1"/>
          </p:nvPr>
        </p:nvSpPr>
        <p:spPr>
          <a:xfrm>
            <a:off x="1371600" y="4267200"/>
            <a:ext cx="6400800" cy="1371600"/>
          </a:xfrm>
        </p:spPr>
        <p:txBody>
          <a:bodyPr/>
          <a:lstStyle/>
          <a:p>
            <a:pPr eaLnBrk="1" hangingPunct="1">
              <a:defRPr/>
            </a:pPr>
            <a:r>
              <a:rPr lang="en-US" dirty="0"/>
              <a:t>(JMTE, spring 2010)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27FB9C2-9E93-4C9D-B744-BBA17D6B0DD1}"/>
              </a:ext>
            </a:extLst>
          </p:cNvPr>
          <p:cNvSpPr>
            <a:spLocks noGrp="1"/>
          </p:cNvSpPr>
          <p:nvPr>
            <p:ph type="title"/>
          </p:nvPr>
        </p:nvSpPr>
        <p:spPr/>
        <p:txBody>
          <a:bodyPr/>
          <a:lstStyle/>
          <a:p>
            <a:pPr eaLnBrk="1" hangingPunct="1"/>
            <a:r>
              <a:rPr lang="en-US" altLang="en-US"/>
              <a:t>Purpose</a:t>
            </a:r>
          </a:p>
        </p:txBody>
      </p:sp>
      <p:sp>
        <p:nvSpPr>
          <p:cNvPr id="43011" name="Rectangle 3">
            <a:extLst>
              <a:ext uri="{FF2B5EF4-FFF2-40B4-BE49-F238E27FC236}">
                <a16:creationId xmlns:a16="http://schemas.microsoft.com/office/drawing/2014/main" id="{AED3BE65-798D-4350-8FBC-7E03EEC2D9E1}"/>
              </a:ext>
            </a:extLst>
          </p:cNvPr>
          <p:cNvSpPr>
            <a:spLocks noGrp="1"/>
          </p:cNvSpPr>
          <p:nvPr>
            <p:ph type="body" idx="1"/>
          </p:nvPr>
        </p:nvSpPr>
        <p:spPr/>
        <p:txBody>
          <a:bodyPr/>
          <a:lstStyle/>
          <a:p>
            <a:pPr eaLnBrk="1" hangingPunct="1">
              <a:lnSpc>
                <a:spcPct val="90000"/>
              </a:lnSpc>
            </a:pPr>
            <a:r>
              <a:rPr lang="en-US" altLang="en-US" sz="2400"/>
              <a:t>Survey preservice classroom teachers at Calvin College in Grand Rapids, Michigan, to determine their attitudes towards music in the elementary curriculum.</a:t>
            </a:r>
          </a:p>
          <a:p>
            <a:pPr eaLnBrk="1" hangingPunct="1">
              <a:lnSpc>
                <a:spcPct val="90000"/>
              </a:lnSpc>
            </a:pPr>
            <a:r>
              <a:rPr lang="en-US" altLang="en-US" sz="2400"/>
              <a:t>The Michigan State Board of Education (2008) recently adopted new standards requiring that IECTs know and be able to manage instruction for all core content areas including music.</a:t>
            </a:r>
          </a:p>
          <a:p>
            <a:pPr lvl="1" eaLnBrk="1" hangingPunct="1">
              <a:lnSpc>
                <a:spcPct val="90000"/>
              </a:lnSpc>
            </a:pPr>
            <a:r>
              <a:rPr lang="en-US" altLang="en-US" sz="2000">
                <a:ea typeface="ＭＳ Ｐゴシック" panose="020B0600070205080204" pitchFamily="34" charset="-128"/>
              </a:rPr>
              <a:t>Colleges and universities throughout the state have revised or instituted coursework to meet the new standards. </a:t>
            </a:r>
          </a:p>
          <a:p>
            <a:pPr lvl="1" eaLnBrk="1" hangingPunct="1">
              <a:lnSpc>
                <a:spcPct val="90000"/>
              </a:lnSpc>
            </a:pPr>
            <a:r>
              <a:rPr lang="en-US" altLang="en-US" sz="2000">
                <a:ea typeface="ＭＳ Ｐゴシック" panose="020B0600070205080204" pitchFamily="34" charset="-128"/>
              </a:rPr>
              <a:t>At Calvin College, this process involved creating a new three-credit hour music and visual art methods class to be implemented in the fall of 2011. This course will include seven weeks of music and seven weeks of art taught by a specialist in each area.  </a:t>
            </a:r>
          </a:p>
          <a:p>
            <a:pPr eaLnBrk="1" hangingPunct="1">
              <a:lnSpc>
                <a:spcPct val="90000"/>
              </a:lnSpc>
            </a:pPr>
            <a:endParaRPr lang="en-US" altLang="en-US"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6BB68E3-50F0-4FB5-8D7A-F219ADC65546}"/>
              </a:ext>
            </a:extLst>
          </p:cNvPr>
          <p:cNvSpPr>
            <a:spLocks noGrp="1"/>
          </p:cNvSpPr>
          <p:nvPr>
            <p:ph type="title"/>
          </p:nvPr>
        </p:nvSpPr>
        <p:spPr/>
        <p:txBody>
          <a:bodyPr/>
          <a:lstStyle/>
          <a:p>
            <a:pPr eaLnBrk="1" hangingPunct="1"/>
            <a:r>
              <a:rPr lang="en-US" altLang="en-US"/>
              <a:t>Research Questions</a:t>
            </a:r>
          </a:p>
        </p:txBody>
      </p:sp>
      <p:sp>
        <p:nvSpPr>
          <p:cNvPr id="45059" name="Rectangle 3">
            <a:extLst>
              <a:ext uri="{FF2B5EF4-FFF2-40B4-BE49-F238E27FC236}">
                <a16:creationId xmlns:a16="http://schemas.microsoft.com/office/drawing/2014/main" id="{B7BB6B4E-6B71-413D-BA55-CE22296CD302}"/>
              </a:ext>
            </a:extLst>
          </p:cNvPr>
          <p:cNvSpPr>
            <a:spLocks noGrp="1"/>
          </p:cNvSpPr>
          <p:nvPr>
            <p:ph type="body" idx="1"/>
          </p:nvPr>
        </p:nvSpPr>
        <p:spPr/>
        <p:txBody>
          <a:bodyPr/>
          <a:lstStyle/>
          <a:p>
            <a:pPr eaLnBrk="1" hangingPunct="1">
              <a:lnSpc>
                <a:spcPct val="80000"/>
              </a:lnSpc>
            </a:pPr>
            <a:r>
              <a:rPr lang="en-US" altLang="en-US" sz="2400"/>
              <a:t>1) What musical experiences and abilities do PECTs possess? </a:t>
            </a:r>
          </a:p>
          <a:p>
            <a:pPr eaLnBrk="1" hangingPunct="1">
              <a:lnSpc>
                <a:spcPct val="80000"/>
              </a:lnSpc>
            </a:pPr>
            <a:r>
              <a:rPr lang="en-US" altLang="en-US" sz="2400"/>
              <a:t>2) What attitudes do PECTs hold regarding the roles of the classroom teacher and music specialist in teaching music? </a:t>
            </a:r>
          </a:p>
          <a:p>
            <a:pPr eaLnBrk="1" hangingPunct="1">
              <a:lnSpc>
                <a:spcPct val="80000"/>
              </a:lnSpc>
            </a:pPr>
            <a:r>
              <a:rPr lang="en-US" altLang="en-US" sz="2400"/>
              <a:t>3) How comfortable are PECTs with teaching music as a subject and integrating music with other disciplines? </a:t>
            </a:r>
          </a:p>
          <a:p>
            <a:pPr eaLnBrk="1" hangingPunct="1">
              <a:lnSpc>
                <a:spcPct val="80000"/>
              </a:lnSpc>
            </a:pPr>
            <a:r>
              <a:rPr lang="en-US" altLang="en-US" sz="2400"/>
              <a:t>4) How do PECTs rate the importance of music in relation to other subjects in the elementary curriculum? </a:t>
            </a:r>
          </a:p>
          <a:p>
            <a:pPr eaLnBrk="1" hangingPunct="1">
              <a:lnSpc>
                <a:spcPct val="80000"/>
              </a:lnSpc>
            </a:pPr>
            <a:r>
              <a:rPr lang="en-US" altLang="en-US" sz="2400"/>
              <a:t>5) How do PECTs rate the importance of various outcomes of the general music curriculum? </a:t>
            </a:r>
          </a:p>
          <a:p>
            <a:pPr eaLnBrk="1" hangingPunct="1">
              <a:lnSpc>
                <a:spcPct val="80000"/>
              </a:lnSpc>
            </a:pPr>
            <a:r>
              <a:rPr lang="en-US" altLang="en-US" sz="2400"/>
              <a:t>6) What implications might these findings have for teaching music to PECTs?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473EB15-A774-4798-A2F4-627F7F6FA8FB}"/>
              </a:ext>
            </a:extLst>
          </p:cNvPr>
          <p:cNvSpPr>
            <a:spLocks noGrp="1"/>
          </p:cNvSpPr>
          <p:nvPr>
            <p:ph type="title"/>
          </p:nvPr>
        </p:nvSpPr>
        <p:spPr/>
        <p:txBody>
          <a:bodyPr/>
          <a:lstStyle/>
          <a:p>
            <a:pPr eaLnBrk="1" hangingPunct="1"/>
            <a:r>
              <a:rPr lang="en-US" altLang="en-US"/>
              <a:t>Literature Review</a:t>
            </a:r>
          </a:p>
        </p:txBody>
      </p:sp>
      <p:sp>
        <p:nvSpPr>
          <p:cNvPr id="47107" name="Rectangle 3">
            <a:extLst>
              <a:ext uri="{FF2B5EF4-FFF2-40B4-BE49-F238E27FC236}">
                <a16:creationId xmlns:a16="http://schemas.microsoft.com/office/drawing/2014/main" id="{7A32D85C-DE7F-4A4B-AE8F-183A75F14BB7}"/>
              </a:ext>
            </a:extLst>
          </p:cNvPr>
          <p:cNvSpPr>
            <a:spLocks noGrp="1"/>
          </p:cNvSpPr>
          <p:nvPr>
            <p:ph type="body" idx="1"/>
          </p:nvPr>
        </p:nvSpPr>
        <p:spPr/>
        <p:txBody>
          <a:bodyPr/>
          <a:lstStyle/>
          <a:p>
            <a:pPr eaLnBrk="1" hangingPunct="1">
              <a:lnSpc>
                <a:spcPct val="90000"/>
              </a:lnSpc>
            </a:pPr>
            <a:r>
              <a:rPr lang="en-US" altLang="en-US"/>
              <a:t>PECTs attitudes</a:t>
            </a:r>
          </a:p>
          <a:p>
            <a:pPr lvl="1" eaLnBrk="1" hangingPunct="1">
              <a:lnSpc>
                <a:spcPct val="90000"/>
              </a:lnSpc>
            </a:pPr>
            <a:r>
              <a:rPr lang="en-US" altLang="en-US">
                <a:ea typeface="ＭＳ Ｐゴシック" panose="020B0600070205080204" pitchFamily="34" charset="-128"/>
              </a:rPr>
              <a:t>Shaped through apprenticeship of observation (Anderson &amp; Piazza, 1996)</a:t>
            </a:r>
          </a:p>
          <a:p>
            <a:pPr lvl="1" eaLnBrk="1" hangingPunct="1">
              <a:lnSpc>
                <a:spcPct val="90000"/>
              </a:lnSpc>
            </a:pPr>
            <a:r>
              <a:rPr lang="en-US" altLang="en-US">
                <a:ea typeface="ＭＳ Ｐゴシック" panose="020B0600070205080204" pitchFamily="34" charset="-128"/>
              </a:rPr>
              <a:t>Reflect those of former teachers (Abril &amp; Gault, 2005) </a:t>
            </a:r>
          </a:p>
          <a:p>
            <a:pPr lvl="1" eaLnBrk="1" hangingPunct="1">
              <a:lnSpc>
                <a:spcPct val="90000"/>
              </a:lnSpc>
            </a:pPr>
            <a:r>
              <a:rPr lang="en-US" altLang="en-US">
                <a:ea typeface="ＭＳ Ｐゴシック" panose="020B0600070205080204" pitchFamily="34" charset="-128"/>
              </a:rPr>
              <a:t>Resistant to change (Anderson &amp; Piazza, 1996; Kagan, 1992) </a:t>
            </a:r>
          </a:p>
          <a:p>
            <a:pPr lvl="1" eaLnBrk="1" hangingPunct="1">
              <a:lnSpc>
                <a:spcPct val="90000"/>
              </a:lnSpc>
            </a:pPr>
            <a:r>
              <a:rPr lang="en-US" altLang="en-US">
                <a:ea typeface="ＭＳ Ｐゴシック" panose="020B0600070205080204" pitchFamily="34" charset="-128"/>
              </a:rPr>
              <a:t>Unarticulated and simplified (Pajares, 1992) </a:t>
            </a:r>
          </a:p>
          <a:p>
            <a:pPr lvl="1" eaLnBrk="1" hangingPunct="1">
              <a:lnSpc>
                <a:spcPct val="90000"/>
              </a:lnSpc>
            </a:pPr>
            <a:r>
              <a:rPr lang="en-US" altLang="en-US">
                <a:ea typeface="ＭＳ Ｐゴシック" panose="020B0600070205080204" pitchFamily="34" charset="-128"/>
              </a:rPr>
              <a:t>Similar for all subject areas (e.g., Hudson &amp; Hudson, 2007; Stuart &amp; Thurow, 2000)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63F6BBF-5719-4B2D-8701-8F34DF430AC9}"/>
              </a:ext>
            </a:extLst>
          </p:cNvPr>
          <p:cNvSpPr>
            <a:spLocks noGrp="1"/>
          </p:cNvSpPr>
          <p:nvPr>
            <p:ph type="title"/>
          </p:nvPr>
        </p:nvSpPr>
        <p:spPr/>
        <p:txBody>
          <a:bodyPr/>
          <a:lstStyle/>
          <a:p>
            <a:pPr eaLnBrk="1" hangingPunct="1"/>
            <a:r>
              <a:rPr lang="en-US" altLang="en-US"/>
              <a:t>Lit Rev.</a:t>
            </a:r>
          </a:p>
        </p:txBody>
      </p:sp>
      <p:sp>
        <p:nvSpPr>
          <p:cNvPr id="49155" name="Rectangle 3">
            <a:extLst>
              <a:ext uri="{FF2B5EF4-FFF2-40B4-BE49-F238E27FC236}">
                <a16:creationId xmlns:a16="http://schemas.microsoft.com/office/drawing/2014/main" id="{6E7DE1F5-ED65-4117-9C6B-F104F2C9B5C3}"/>
              </a:ext>
            </a:extLst>
          </p:cNvPr>
          <p:cNvSpPr>
            <a:spLocks noGrp="1"/>
          </p:cNvSpPr>
          <p:nvPr>
            <p:ph type="body" idx="1"/>
          </p:nvPr>
        </p:nvSpPr>
        <p:spPr/>
        <p:txBody>
          <a:bodyPr/>
          <a:lstStyle/>
          <a:p>
            <a:pPr eaLnBrk="1" hangingPunct="1">
              <a:lnSpc>
                <a:spcPct val="90000"/>
              </a:lnSpc>
            </a:pPr>
            <a:r>
              <a:rPr lang="en-US" altLang="en-US" sz="2000"/>
              <a:t>Beliefs Regarding Music Ed.</a:t>
            </a:r>
          </a:p>
          <a:p>
            <a:pPr lvl="1" eaLnBrk="1" hangingPunct="1">
              <a:lnSpc>
                <a:spcPct val="90000"/>
              </a:lnSpc>
            </a:pPr>
            <a:r>
              <a:rPr lang="en-US" altLang="en-US" sz="1800">
                <a:ea typeface="ＭＳ Ｐゴシック" panose="020B0600070205080204" pitchFamily="34" charset="-128"/>
              </a:rPr>
              <a:t>Shaped by childhood experience (e.g., Abril &amp; Gault, 2005; Berke &amp; Colwell, 2004; Hagen, 2002)</a:t>
            </a:r>
          </a:p>
          <a:p>
            <a:pPr lvl="1" eaLnBrk="1" hangingPunct="1">
              <a:lnSpc>
                <a:spcPct val="90000"/>
              </a:lnSpc>
            </a:pPr>
            <a:r>
              <a:rPr lang="en-US" altLang="en-US" sz="1800">
                <a:ea typeface="ＭＳ Ｐゴシック" panose="020B0600070205080204" pitchFamily="34" charset="-128"/>
              </a:rPr>
              <a:t>Students teach as they were taught</a:t>
            </a:r>
          </a:p>
          <a:p>
            <a:pPr eaLnBrk="1" hangingPunct="1">
              <a:lnSpc>
                <a:spcPct val="90000"/>
              </a:lnSpc>
            </a:pPr>
            <a:r>
              <a:rPr lang="en-US" altLang="en-US" sz="2000"/>
              <a:t>Music experience my be a characteristic of ECTs in general (Abril and Gault, 2005; Colwell, 2008; Colwell &amp; Berke, 2004; Wiggens and Wiggens, 2008)</a:t>
            </a:r>
          </a:p>
          <a:p>
            <a:pPr eaLnBrk="1" hangingPunct="1">
              <a:lnSpc>
                <a:spcPct val="90000"/>
              </a:lnSpc>
            </a:pPr>
            <a:r>
              <a:rPr lang="en-US" altLang="en-US" sz="2000"/>
              <a:t>IECTs &amp; PECTs believe music is important, but not as important as other subjects (Abril &amp; Gault, 2005; Berke &amp; Colwell, 2004; Giles &amp; Frego, 2004; Krehbiel, 1990)</a:t>
            </a:r>
          </a:p>
          <a:p>
            <a:pPr eaLnBrk="1" hangingPunct="1">
              <a:lnSpc>
                <a:spcPct val="90000"/>
              </a:lnSpc>
            </a:pPr>
            <a:r>
              <a:rPr lang="en-US" altLang="en-US" sz="2000"/>
              <a:t>Elementary teachers are often uncomfortable teaching music and accept less responsibility for doing so when a music specialist is available (Byo, 1999; Giles &amp; Frego, 2004; Hagen, 2002; Koops, 2008; Wiggens &amp; Wiggens, 2008)</a:t>
            </a:r>
            <a:r>
              <a:rPr lang="en-US" altLang="en-US" sz="2400"/>
              <a:t>     </a:t>
            </a:r>
          </a:p>
          <a:p>
            <a:pPr lvl="1" eaLnBrk="1" hangingPunct="1">
              <a:lnSpc>
                <a:spcPct val="90000"/>
              </a:lnSpc>
            </a:pPr>
            <a:endParaRPr lang="en-US" altLang="en-US" sz="2000">
              <a:ea typeface="ＭＳ Ｐゴシック" panose="020B0600070205080204" pitchFamily="34"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AE7AD19-8AC7-4E91-95FE-7D04B4516C71}"/>
              </a:ext>
            </a:extLst>
          </p:cNvPr>
          <p:cNvSpPr>
            <a:spLocks noGrp="1"/>
          </p:cNvSpPr>
          <p:nvPr>
            <p:ph type="title"/>
          </p:nvPr>
        </p:nvSpPr>
        <p:spPr/>
        <p:txBody>
          <a:bodyPr/>
          <a:lstStyle/>
          <a:p>
            <a:pPr eaLnBrk="1" hangingPunct="1"/>
            <a:r>
              <a:rPr lang="en-US" altLang="en-US"/>
              <a:t>Lit Rev.</a:t>
            </a:r>
          </a:p>
        </p:txBody>
      </p:sp>
      <p:sp>
        <p:nvSpPr>
          <p:cNvPr id="51203" name="Rectangle 3">
            <a:extLst>
              <a:ext uri="{FF2B5EF4-FFF2-40B4-BE49-F238E27FC236}">
                <a16:creationId xmlns:a16="http://schemas.microsoft.com/office/drawing/2014/main" id="{34CB8388-F74E-4D6B-98BF-7830AB9CA15F}"/>
              </a:ext>
            </a:extLst>
          </p:cNvPr>
          <p:cNvSpPr>
            <a:spLocks noGrp="1"/>
          </p:cNvSpPr>
          <p:nvPr>
            <p:ph type="body" idx="1"/>
          </p:nvPr>
        </p:nvSpPr>
        <p:spPr/>
        <p:txBody>
          <a:bodyPr/>
          <a:lstStyle/>
          <a:p>
            <a:pPr eaLnBrk="1" hangingPunct="1">
              <a:lnSpc>
                <a:spcPct val="90000"/>
              </a:lnSpc>
            </a:pPr>
            <a:r>
              <a:rPr lang="en-US" altLang="en-US"/>
              <a:t>Around 94% of elem. schools in US provide music instruction (NCES, 2002)</a:t>
            </a:r>
          </a:p>
          <a:p>
            <a:pPr lvl="1" eaLnBrk="1" hangingPunct="1">
              <a:lnSpc>
                <a:spcPct val="90000"/>
              </a:lnSpc>
            </a:pPr>
            <a:r>
              <a:rPr lang="en-US" altLang="en-US">
                <a:ea typeface="ＭＳ Ｐゴシック" panose="020B0600070205080204" pitchFamily="34" charset="-128"/>
              </a:rPr>
              <a:t>full time music specialist (72%)</a:t>
            </a:r>
          </a:p>
          <a:p>
            <a:pPr lvl="1" eaLnBrk="1" hangingPunct="1">
              <a:lnSpc>
                <a:spcPct val="90000"/>
              </a:lnSpc>
            </a:pPr>
            <a:r>
              <a:rPr lang="en-US" altLang="en-US">
                <a:ea typeface="ＭＳ Ｐゴシック" panose="020B0600070205080204" pitchFamily="34" charset="-128"/>
              </a:rPr>
              <a:t>Part time music specialist (20%)</a:t>
            </a:r>
          </a:p>
          <a:p>
            <a:pPr lvl="1" eaLnBrk="1" hangingPunct="1">
              <a:lnSpc>
                <a:spcPct val="90000"/>
              </a:lnSpc>
            </a:pPr>
            <a:r>
              <a:rPr lang="en-US" altLang="en-US">
                <a:ea typeface="ＭＳ Ｐゴシック" panose="020B0600070205080204" pitchFamily="34" charset="-128"/>
              </a:rPr>
              <a:t>Only 11% of IECTs in the US teach music</a:t>
            </a:r>
          </a:p>
          <a:p>
            <a:pPr lvl="1" eaLnBrk="1" hangingPunct="1">
              <a:lnSpc>
                <a:spcPct val="90000"/>
              </a:lnSpc>
            </a:pPr>
            <a:r>
              <a:rPr lang="en-US" altLang="en-US">
                <a:ea typeface="ＭＳ Ｐゴシック" panose="020B0600070205080204" pitchFamily="34" charset="-128"/>
              </a:rPr>
              <a:t>7% use other alternative</a:t>
            </a:r>
          </a:p>
          <a:p>
            <a:pPr lvl="1" eaLnBrk="1" hangingPunct="1">
              <a:lnSpc>
                <a:spcPct val="90000"/>
              </a:lnSpc>
            </a:pPr>
            <a:r>
              <a:rPr lang="en-US" altLang="en-US">
                <a:ea typeface="ＭＳ Ｐゴシック" panose="020B0600070205080204" pitchFamily="34" charset="-128"/>
              </a:rPr>
              <a:t>Some use a combination of these options</a:t>
            </a:r>
          </a:p>
          <a:p>
            <a:pPr eaLnBrk="1" hangingPunct="1">
              <a:lnSpc>
                <a:spcPct val="90000"/>
              </a:lnSpc>
            </a:pPr>
            <a:r>
              <a:rPr lang="en-US" altLang="en-US"/>
              <a:t>IECTs that integrate music do so in extra-musical ways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C4E19C50-3704-41A7-99E8-0B0959F48D44}"/>
              </a:ext>
            </a:extLst>
          </p:cNvPr>
          <p:cNvSpPr>
            <a:spLocks noGrp="1"/>
          </p:cNvSpPr>
          <p:nvPr>
            <p:ph type="title"/>
          </p:nvPr>
        </p:nvSpPr>
        <p:spPr/>
        <p:txBody>
          <a:bodyPr/>
          <a:lstStyle/>
          <a:p>
            <a:pPr eaLnBrk="1" hangingPunct="1"/>
            <a:r>
              <a:rPr lang="en-US" altLang="en-US"/>
              <a:t>Method</a:t>
            </a:r>
          </a:p>
        </p:txBody>
      </p:sp>
      <p:sp>
        <p:nvSpPr>
          <p:cNvPr id="53251" name="Rectangle 3">
            <a:extLst>
              <a:ext uri="{FF2B5EF4-FFF2-40B4-BE49-F238E27FC236}">
                <a16:creationId xmlns:a16="http://schemas.microsoft.com/office/drawing/2014/main" id="{F89C3F58-789E-4FFF-BBE3-E89085B5D51E}"/>
              </a:ext>
            </a:extLst>
          </p:cNvPr>
          <p:cNvSpPr>
            <a:spLocks noGrp="1"/>
          </p:cNvSpPr>
          <p:nvPr>
            <p:ph type="body" idx="1"/>
          </p:nvPr>
        </p:nvSpPr>
        <p:spPr/>
        <p:txBody>
          <a:bodyPr/>
          <a:lstStyle/>
          <a:p>
            <a:pPr eaLnBrk="1" hangingPunct="1"/>
            <a:r>
              <a:rPr lang="en-US" altLang="en-US" sz="2800"/>
              <a:t>Survey of PECTs (</a:t>
            </a:r>
            <a:r>
              <a:rPr lang="en-US" altLang="en-US" sz="2800" i="1"/>
              <a:t>N</a:t>
            </a:r>
            <a:r>
              <a:rPr lang="en-US" altLang="en-US" sz="2800"/>
              <a:t> = 116) from Calvin College during 2008-09 academic year (see Appendix)</a:t>
            </a:r>
          </a:p>
          <a:p>
            <a:pPr lvl="1" eaLnBrk="1" hangingPunct="1"/>
            <a:r>
              <a:rPr lang="en-US" altLang="en-US" sz="2400">
                <a:ea typeface="ＭＳ Ｐゴシック" panose="020B0600070205080204" pitchFamily="34" charset="-128"/>
              </a:rPr>
              <a:t>39 questions/33 closed response Likert data</a:t>
            </a:r>
          </a:p>
          <a:p>
            <a:pPr lvl="1" eaLnBrk="1" hangingPunct="1"/>
            <a:r>
              <a:rPr lang="en-US" altLang="en-US" sz="2400">
                <a:ea typeface="ＭＳ Ｐゴシック" panose="020B0600070205080204" pitchFamily="34" charset="-128"/>
              </a:rPr>
              <a:t>Validity checked by 2 elem music teachers &amp; one other college music ed. faculty</a:t>
            </a:r>
          </a:p>
          <a:p>
            <a:pPr lvl="1" eaLnBrk="1" hangingPunct="1"/>
            <a:r>
              <a:rPr lang="en-US" altLang="en-US" sz="2400">
                <a:ea typeface="ＭＳ Ｐゴシック" panose="020B0600070205080204" pitchFamily="34" charset="-128"/>
              </a:rPr>
              <a:t>Part 1 – background info including music exp.</a:t>
            </a:r>
          </a:p>
          <a:p>
            <a:pPr lvl="1" eaLnBrk="1" hangingPunct="1"/>
            <a:r>
              <a:rPr lang="en-US" altLang="en-US" sz="2400">
                <a:ea typeface="ＭＳ Ｐゴシック" panose="020B0600070205080204" pitchFamily="34" charset="-128"/>
              </a:rPr>
              <a:t>Part 2 – attitudes towards teaching and integration</a:t>
            </a:r>
          </a:p>
          <a:p>
            <a:pPr lvl="1" eaLnBrk="1" hangingPunct="1"/>
            <a:r>
              <a:rPr lang="en-US" altLang="en-US" sz="2400">
                <a:ea typeface="ＭＳ Ｐゴシック" panose="020B0600070205080204" pitchFamily="34" charset="-128"/>
              </a:rPr>
              <a:t>Part 3 – rate importance of sub. in elem. curr.</a:t>
            </a:r>
          </a:p>
          <a:p>
            <a:pPr lvl="1" eaLnBrk="1" hangingPunct="1"/>
            <a:r>
              <a:rPr lang="en-US" altLang="en-US" sz="2400">
                <a:ea typeface="ＭＳ Ｐゴシック" panose="020B0600070205080204" pitchFamily="34" charset="-128"/>
              </a:rPr>
              <a:t>Part 4 – rate outcomes of gen. music instruction</a:t>
            </a:r>
          </a:p>
          <a:p>
            <a:pPr eaLnBrk="1" hangingPunct="1"/>
            <a:endParaRPr lang="en-US" altLang="en-US" sz="2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B0516E38-880F-4E01-B14A-03E4811A0C2B}"/>
              </a:ext>
            </a:extLst>
          </p:cNvPr>
          <p:cNvSpPr>
            <a:spLocks noGrp="1"/>
          </p:cNvSpPr>
          <p:nvPr>
            <p:ph type="title"/>
          </p:nvPr>
        </p:nvSpPr>
        <p:spPr/>
        <p:txBody>
          <a:bodyPr/>
          <a:lstStyle/>
          <a:p>
            <a:pPr eaLnBrk="1" hangingPunct="1"/>
            <a:r>
              <a:rPr lang="en-US" altLang="en-US"/>
              <a:t>Results – Part 1</a:t>
            </a:r>
          </a:p>
        </p:txBody>
      </p:sp>
      <p:sp>
        <p:nvSpPr>
          <p:cNvPr id="55299" name="Rectangle 3">
            <a:extLst>
              <a:ext uri="{FF2B5EF4-FFF2-40B4-BE49-F238E27FC236}">
                <a16:creationId xmlns:a16="http://schemas.microsoft.com/office/drawing/2014/main" id="{1436AC07-1E56-4186-9751-C35FB790D409}"/>
              </a:ext>
            </a:extLst>
          </p:cNvPr>
          <p:cNvSpPr>
            <a:spLocks noGrp="1"/>
          </p:cNvSpPr>
          <p:nvPr>
            <p:ph type="body" idx="1"/>
          </p:nvPr>
        </p:nvSpPr>
        <p:spPr/>
        <p:txBody>
          <a:bodyPr/>
          <a:lstStyle/>
          <a:p>
            <a:pPr eaLnBrk="1" hangingPunct="1"/>
            <a:r>
              <a:rPr lang="en-US" altLang="en-US" dirty="0"/>
              <a:t>Reliability of 33 Likert questions, </a:t>
            </a:r>
            <a:r>
              <a:rPr lang="el-GR" altLang="en-US" dirty="0"/>
              <a:t>α</a:t>
            </a:r>
            <a:r>
              <a:rPr lang="en-US" altLang="en-US" dirty="0"/>
              <a:t> = .87</a:t>
            </a:r>
          </a:p>
          <a:p>
            <a:pPr eaLnBrk="1" hangingPunct="1"/>
            <a:r>
              <a:rPr lang="en-US" altLang="en-US" dirty="0"/>
              <a:t>94% had 1-17 yrs. formal vocal or </a:t>
            </a:r>
            <a:r>
              <a:rPr lang="en-US" altLang="en-US" dirty="0" err="1"/>
              <a:t>inst</a:t>
            </a:r>
            <a:r>
              <a:rPr lang="en-US" altLang="en-US" dirty="0"/>
              <a:t> training</a:t>
            </a:r>
          </a:p>
          <a:p>
            <a:pPr eaLnBrk="1" hangingPunct="1"/>
            <a:r>
              <a:rPr lang="en-US" altLang="en-US" dirty="0"/>
              <a:t>75.9% can read music</a:t>
            </a:r>
          </a:p>
          <a:p>
            <a:pPr eaLnBrk="1" hangingPunct="1"/>
            <a:r>
              <a:rPr lang="en-US" altLang="en-US" dirty="0"/>
              <a:t>65.5% play at least one instrument</a:t>
            </a:r>
          </a:p>
          <a:p>
            <a:pPr eaLnBrk="1" hangingPunct="1"/>
            <a:r>
              <a:rPr lang="en-US" altLang="en-US" dirty="0"/>
              <a:t>92.2% attended a school w/ a music specialist</a:t>
            </a:r>
          </a:p>
          <a:p>
            <a:pPr eaLnBrk="1" hangingPunct="1"/>
            <a:r>
              <a:rPr lang="en-US" altLang="en-US" dirty="0"/>
              <a:t>Why are these numbers so high??</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D6AA8E5A-56D8-4A05-86EF-F2D679825631}"/>
              </a:ext>
            </a:extLst>
          </p:cNvPr>
          <p:cNvSpPr>
            <a:spLocks noGrp="1"/>
          </p:cNvSpPr>
          <p:nvPr>
            <p:ph type="title"/>
          </p:nvPr>
        </p:nvSpPr>
        <p:spPr/>
        <p:txBody>
          <a:bodyPr/>
          <a:lstStyle/>
          <a:p>
            <a:pPr eaLnBrk="1" hangingPunct="1"/>
            <a:r>
              <a:rPr lang="en-US" altLang="en-US"/>
              <a:t>Results – Part 2</a:t>
            </a:r>
          </a:p>
        </p:txBody>
      </p:sp>
      <p:sp>
        <p:nvSpPr>
          <p:cNvPr id="57347" name="Rectangle 3">
            <a:extLst>
              <a:ext uri="{FF2B5EF4-FFF2-40B4-BE49-F238E27FC236}">
                <a16:creationId xmlns:a16="http://schemas.microsoft.com/office/drawing/2014/main" id="{EA00F097-CE2A-4ED6-8182-FDE80A4553D5}"/>
              </a:ext>
            </a:extLst>
          </p:cNvPr>
          <p:cNvSpPr>
            <a:spLocks noGrp="1"/>
          </p:cNvSpPr>
          <p:nvPr>
            <p:ph type="body" idx="1"/>
          </p:nvPr>
        </p:nvSpPr>
        <p:spPr>
          <a:xfrm>
            <a:off x="304800" y="1600200"/>
            <a:ext cx="8610600" cy="4525963"/>
          </a:xfrm>
        </p:spPr>
        <p:txBody>
          <a:bodyPr/>
          <a:lstStyle/>
          <a:p>
            <a:pPr eaLnBrk="1" hangingPunct="1">
              <a:lnSpc>
                <a:spcPct val="80000"/>
              </a:lnSpc>
            </a:pPr>
            <a:r>
              <a:rPr lang="en-US" altLang="en-US" sz="2400"/>
              <a:t>Comfortable using their singing voice in front of others (65.5%)</a:t>
            </a:r>
          </a:p>
          <a:p>
            <a:pPr eaLnBrk="1" hangingPunct="1">
              <a:lnSpc>
                <a:spcPct val="80000"/>
              </a:lnSpc>
            </a:pPr>
            <a:r>
              <a:rPr lang="en-US" altLang="en-US" sz="2400"/>
              <a:t>Comfortable Integrating music with other subjects (93.1%) </a:t>
            </a:r>
          </a:p>
          <a:p>
            <a:pPr eaLnBrk="1" hangingPunct="1">
              <a:lnSpc>
                <a:spcPct val="80000"/>
              </a:lnSpc>
            </a:pPr>
            <a:r>
              <a:rPr lang="en-US" altLang="en-US" sz="2400"/>
              <a:t>Agree that music study can improve achievement in other disciplines (89.7%)</a:t>
            </a:r>
          </a:p>
          <a:p>
            <a:pPr eaLnBrk="1" hangingPunct="1">
              <a:lnSpc>
                <a:spcPct val="80000"/>
              </a:lnSpc>
            </a:pPr>
            <a:r>
              <a:rPr lang="en-US" altLang="en-US" sz="2400"/>
              <a:t>Both the classroom teacher (78.4%) and general music specialist (70.0%) should integrate music with other subjects.</a:t>
            </a:r>
          </a:p>
          <a:p>
            <a:pPr eaLnBrk="1" hangingPunct="1">
              <a:lnSpc>
                <a:spcPct val="80000"/>
              </a:lnSpc>
            </a:pPr>
            <a:r>
              <a:rPr lang="en-US" altLang="en-US" sz="2400"/>
              <a:t>Not comfortable teaching music as a separate subject (52.6%)</a:t>
            </a:r>
          </a:p>
          <a:p>
            <a:pPr eaLnBrk="1" hangingPunct="1">
              <a:lnSpc>
                <a:spcPct val="80000"/>
              </a:lnSpc>
            </a:pPr>
            <a:r>
              <a:rPr lang="en-US" altLang="en-US" sz="2400"/>
              <a:t>Agree that an IECT should be capable of teaching music (32.8%)</a:t>
            </a:r>
          </a:p>
          <a:p>
            <a:pPr eaLnBrk="1" hangingPunct="1">
              <a:lnSpc>
                <a:spcPct val="80000"/>
              </a:lnSpc>
            </a:pPr>
            <a:r>
              <a:rPr lang="en-US" altLang="en-US" sz="2400"/>
              <a:t>Believe music should be taught by a certified specialist (85.3%)</a:t>
            </a:r>
          </a:p>
          <a:p>
            <a:pPr eaLnBrk="1" hangingPunct="1">
              <a:lnSpc>
                <a:spcPct val="80000"/>
              </a:lnSpc>
            </a:pPr>
            <a:r>
              <a:rPr lang="en-US" altLang="en-US" sz="2400"/>
              <a:t>Surprises, explanations?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D9A4B0DD-F97F-47D0-86D5-46D2ABE4CBEC}"/>
              </a:ext>
            </a:extLst>
          </p:cNvPr>
          <p:cNvSpPr>
            <a:spLocks noGrp="1"/>
          </p:cNvSpPr>
          <p:nvPr>
            <p:ph type="title"/>
          </p:nvPr>
        </p:nvSpPr>
        <p:spPr/>
        <p:txBody>
          <a:bodyPr/>
          <a:lstStyle/>
          <a:p>
            <a:r>
              <a:rPr lang="en-US" altLang="en-US"/>
              <a:t>Content Analysis</a:t>
            </a:r>
          </a:p>
        </p:txBody>
      </p:sp>
      <p:sp>
        <p:nvSpPr>
          <p:cNvPr id="75779" name="Content Placeholder 2">
            <a:extLst>
              <a:ext uri="{FF2B5EF4-FFF2-40B4-BE49-F238E27FC236}">
                <a16:creationId xmlns:a16="http://schemas.microsoft.com/office/drawing/2014/main" id="{E48FB2B6-EF2F-49AA-B013-FEEED67A8C57}"/>
              </a:ext>
            </a:extLst>
          </p:cNvPr>
          <p:cNvSpPr>
            <a:spLocks noGrp="1"/>
          </p:cNvSpPr>
          <p:nvPr>
            <p:ph sz="half" idx="1"/>
          </p:nvPr>
        </p:nvSpPr>
        <p:spPr/>
        <p:txBody>
          <a:bodyPr/>
          <a:lstStyle/>
          <a:p>
            <a:r>
              <a:rPr lang="en-US" altLang="en-US" sz="2400" dirty="0"/>
              <a:t>Examples:</a:t>
            </a:r>
          </a:p>
          <a:p>
            <a:pPr lvl="1"/>
            <a:r>
              <a:rPr lang="en-US" altLang="en-US" sz="2000" dirty="0"/>
              <a:t>Hash (2005). MS Band Contest Rep in Northern IL</a:t>
            </a:r>
          </a:p>
          <a:p>
            <a:pPr lvl="1"/>
            <a:r>
              <a:rPr lang="en-US" altLang="en-US" sz="2000" dirty="0"/>
              <a:t>Hash (2015). Open music educator positions in faith-based schools: 2013-14</a:t>
            </a:r>
          </a:p>
          <a:p>
            <a:pPr lvl="1"/>
            <a:r>
              <a:rPr lang="en-US" altLang="en-US" sz="2000" dirty="0"/>
              <a:t>Articles (topics, authors, methods, etc.) in periodicals </a:t>
            </a:r>
          </a:p>
          <a:p>
            <a:pPr lvl="1"/>
            <a:r>
              <a:rPr lang="en-US" altLang="en-US" sz="2000" dirty="0"/>
              <a:t>Sessions at conferences</a:t>
            </a:r>
          </a:p>
          <a:p>
            <a:pPr lvl="1"/>
            <a:r>
              <a:rPr lang="en-US" altLang="en-US" sz="2000" dirty="0"/>
              <a:t>Songs in Gen Music Collections</a:t>
            </a:r>
          </a:p>
          <a:p>
            <a:r>
              <a:rPr lang="en-US" altLang="en-US" sz="2400" dirty="0"/>
              <a:t>Mostly descriptive statistics</a:t>
            </a:r>
          </a:p>
          <a:p>
            <a:pPr lvl="1"/>
            <a:endParaRPr lang="en-US" altLang="en-US" dirty="0"/>
          </a:p>
        </p:txBody>
      </p:sp>
      <p:sp>
        <p:nvSpPr>
          <p:cNvPr id="75780" name="Content Placeholder 3">
            <a:extLst>
              <a:ext uri="{FF2B5EF4-FFF2-40B4-BE49-F238E27FC236}">
                <a16:creationId xmlns:a16="http://schemas.microsoft.com/office/drawing/2014/main" id="{5F618977-44B8-4D4B-8CEE-E5E8819F93B9}"/>
              </a:ext>
            </a:extLst>
          </p:cNvPr>
          <p:cNvSpPr>
            <a:spLocks noGrp="1"/>
          </p:cNvSpPr>
          <p:nvPr>
            <p:ph sz="half" idx="2"/>
          </p:nvPr>
        </p:nvSpPr>
        <p:spPr/>
        <p:txBody>
          <a:bodyPr/>
          <a:lstStyle/>
          <a:p>
            <a:r>
              <a:rPr lang="en-US" altLang="en-US" dirty="0"/>
              <a:t>Does not involve human subjects.</a:t>
            </a:r>
          </a:p>
          <a:p>
            <a:r>
              <a:rPr lang="en-US" altLang="en-US" dirty="0"/>
              <a:t>Patterns in interest or trends in the profession</a:t>
            </a:r>
          </a:p>
          <a:p>
            <a:r>
              <a:rPr lang="en-US" altLang="en-US" dirty="0"/>
              <a:t>ID future directions or research</a:t>
            </a:r>
          </a:p>
          <a:p>
            <a:r>
              <a:rPr lang="en-US" altLang="en-US" dirty="0"/>
              <a:t>Gaps in curricula or materials</a:t>
            </a:r>
          </a:p>
        </p:txBody>
      </p:sp>
    </p:spTree>
    <p:extLst>
      <p:ext uri="{BB962C8B-B14F-4D97-AF65-F5344CB8AC3E}">
        <p14:creationId xmlns:p14="http://schemas.microsoft.com/office/powerpoint/2010/main" val="6728369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6E395E85-DDA2-4F6B-B2C7-CFB55BD70397}"/>
              </a:ext>
            </a:extLst>
          </p:cNvPr>
          <p:cNvSpPr>
            <a:spLocks noGrp="1"/>
          </p:cNvSpPr>
          <p:nvPr>
            <p:ph type="title"/>
          </p:nvPr>
        </p:nvSpPr>
        <p:spPr/>
        <p:txBody>
          <a:bodyPr/>
          <a:lstStyle/>
          <a:p>
            <a:pPr eaLnBrk="1" hangingPunct="1"/>
            <a:r>
              <a:rPr lang="en-US" altLang="en-US"/>
              <a:t>Results - Part 3</a:t>
            </a:r>
          </a:p>
        </p:txBody>
      </p:sp>
      <p:sp>
        <p:nvSpPr>
          <p:cNvPr id="59395" name="Rectangle 3">
            <a:extLst>
              <a:ext uri="{FF2B5EF4-FFF2-40B4-BE49-F238E27FC236}">
                <a16:creationId xmlns:a16="http://schemas.microsoft.com/office/drawing/2014/main" id="{DD739D56-D4CB-40B0-8BEE-4EB138F7BBDC}"/>
              </a:ext>
            </a:extLst>
          </p:cNvPr>
          <p:cNvSpPr>
            <a:spLocks noGrp="1"/>
          </p:cNvSpPr>
          <p:nvPr>
            <p:ph type="body" idx="1"/>
          </p:nvPr>
        </p:nvSpPr>
        <p:spPr/>
        <p:txBody>
          <a:bodyPr/>
          <a:lstStyle/>
          <a:p>
            <a:pPr eaLnBrk="1" hangingPunct="1"/>
            <a:r>
              <a:rPr lang="en-US" altLang="en-US"/>
              <a:t>Mean importance rating for music compared w/ that for all other subjects</a:t>
            </a:r>
          </a:p>
          <a:p>
            <a:pPr eaLnBrk="1" hangingPunct="1"/>
            <a:r>
              <a:rPr lang="en-US" altLang="en-US">
                <a:ea typeface="ＭＳ Ｐゴシック" panose="020B0600070205080204" pitchFamily="34" charset="-128"/>
              </a:rPr>
              <a:t>Compare mean importance rating of music to other subjects</a:t>
            </a:r>
          </a:p>
          <a:p>
            <a:pPr lvl="1" eaLnBrk="1" hangingPunct="1"/>
            <a:r>
              <a:rPr lang="en-US" altLang="en-US"/>
              <a:t>Wilcoxon signed ranks test</a:t>
            </a:r>
          </a:p>
          <a:p>
            <a:pPr lvl="2" eaLnBrk="1" hangingPunct="1"/>
            <a:r>
              <a:rPr lang="en-US" altLang="en-US">
                <a:ea typeface="ＭＳ Ｐゴシック" panose="020B0600070205080204" pitchFamily="34" charset="-128"/>
              </a:rPr>
              <a:t>Nonparametric equivalent of a pair samples t-test</a:t>
            </a:r>
          </a:p>
          <a:p>
            <a:pPr eaLnBrk="1" hangingPunct="1"/>
            <a:r>
              <a:rPr lang="en-US" altLang="en-US"/>
              <a:t>Multiple comparisons may be problematic</a:t>
            </a:r>
          </a:p>
          <a:p>
            <a:pPr lvl="1" eaLnBrk="1" hangingPunct="1"/>
            <a:r>
              <a:rPr lang="en-US" altLang="en-US">
                <a:ea typeface="ＭＳ Ｐゴシック" panose="020B0600070205080204" pitchFamily="34" charset="-128"/>
              </a:rPr>
              <a:t>Apply Bonferroni correction?</a:t>
            </a:r>
          </a:p>
          <a:p>
            <a:pPr lvl="1" eaLnBrk="1" hangingPunct="1"/>
            <a:r>
              <a:rPr lang="en-US" altLang="en-US">
                <a:ea typeface="ＭＳ Ｐゴシック" panose="020B0600070205080204" pitchFamily="34" charset="-128"/>
              </a:rPr>
              <a:t>[</a:t>
            </a:r>
            <a:r>
              <a:rPr lang="en-US" altLang="en-US" i="1">
                <a:ea typeface="ＭＳ Ｐゴシック" panose="020B0600070205080204" pitchFamily="34" charset="-128"/>
              </a:rPr>
              <a:t>n</a:t>
            </a:r>
            <a:r>
              <a:rPr lang="en-US" altLang="en-US">
                <a:ea typeface="ＭＳ Ｐゴシック" panose="020B0600070205080204" pitchFamily="34" charset="-128"/>
              </a:rPr>
              <a:t> comparison)/alpha (.05)</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33B70098-B68E-4310-B0EA-A54CE2975A1D}"/>
              </a:ext>
            </a:extLst>
          </p:cNvPr>
          <p:cNvSpPr>
            <a:spLocks noGrp="1"/>
          </p:cNvSpPr>
          <p:nvPr>
            <p:ph type="title"/>
          </p:nvPr>
        </p:nvSpPr>
        <p:spPr>
          <a:xfrm>
            <a:off x="457200" y="274638"/>
            <a:ext cx="8229600" cy="868362"/>
          </a:xfrm>
        </p:spPr>
        <p:txBody>
          <a:bodyPr/>
          <a:lstStyle/>
          <a:p>
            <a:pPr eaLnBrk="1" hangingPunct="1"/>
            <a:r>
              <a:rPr lang="en-US" altLang="en-US"/>
              <a:t>Part 3 – Importance of Subjects</a:t>
            </a:r>
          </a:p>
        </p:txBody>
      </p:sp>
      <p:graphicFrame>
        <p:nvGraphicFramePr>
          <p:cNvPr id="61443" name="Object 2">
            <a:extLst>
              <a:ext uri="{FF2B5EF4-FFF2-40B4-BE49-F238E27FC236}">
                <a16:creationId xmlns:a16="http://schemas.microsoft.com/office/drawing/2014/main" id="{46DC6FB3-5E55-4D7C-BC9E-8F377C547BE0}"/>
              </a:ext>
            </a:extLst>
          </p:cNvPr>
          <p:cNvGraphicFramePr>
            <a:graphicFrameLocks noGrp="1" noChangeAspect="1"/>
          </p:cNvGraphicFramePr>
          <p:nvPr>
            <p:ph idx="1"/>
          </p:nvPr>
        </p:nvGraphicFramePr>
        <p:xfrm>
          <a:off x="1981200" y="1143000"/>
          <a:ext cx="5451475" cy="5715000"/>
        </p:xfrm>
        <a:graphic>
          <a:graphicData uri="http://schemas.openxmlformats.org/presentationml/2006/ole">
            <mc:AlternateContent xmlns:mc="http://schemas.openxmlformats.org/markup-compatibility/2006">
              <mc:Choice xmlns:v="urn:schemas-microsoft-com:vml" Requires="v">
                <p:oleObj spid="_x0000_s61478" name="Document" r:id="rId4" imgW="4024376" imgH="4219120" progId="Word.Document.8">
                  <p:embed/>
                </p:oleObj>
              </mc:Choice>
              <mc:Fallback>
                <p:oleObj name="Document" r:id="rId4" imgW="4024376" imgH="421912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143000"/>
                        <a:ext cx="54514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5501ACF8-B94B-4A23-ABCB-9C97E1F850FE}"/>
              </a:ext>
            </a:extLst>
          </p:cNvPr>
          <p:cNvSpPr>
            <a:spLocks noGrp="1"/>
          </p:cNvSpPr>
          <p:nvPr>
            <p:ph type="title"/>
          </p:nvPr>
        </p:nvSpPr>
        <p:spPr/>
        <p:txBody>
          <a:bodyPr/>
          <a:lstStyle/>
          <a:p>
            <a:pPr eaLnBrk="1" hangingPunct="1"/>
            <a:r>
              <a:rPr lang="en-US" altLang="en-US" sz="4000"/>
              <a:t>Part 4 – Importance of Gen. Music Outcomes</a:t>
            </a:r>
          </a:p>
        </p:txBody>
      </p:sp>
      <p:sp>
        <p:nvSpPr>
          <p:cNvPr id="63491" name="Rectangle 3">
            <a:extLst>
              <a:ext uri="{FF2B5EF4-FFF2-40B4-BE49-F238E27FC236}">
                <a16:creationId xmlns:a16="http://schemas.microsoft.com/office/drawing/2014/main" id="{5C50D122-57C5-4829-96F6-2830CF26F09D}"/>
              </a:ext>
            </a:extLst>
          </p:cNvPr>
          <p:cNvSpPr>
            <a:spLocks noGrp="1"/>
          </p:cNvSpPr>
          <p:nvPr>
            <p:ph type="body" idx="1"/>
          </p:nvPr>
        </p:nvSpPr>
        <p:spPr/>
        <p:txBody>
          <a:bodyPr/>
          <a:lstStyle/>
          <a:p>
            <a:pPr eaLnBrk="1" hangingPunct="1">
              <a:lnSpc>
                <a:spcPct val="80000"/>
              </a:lnSpc>
            </a:pPr>
            <a:r>
              <a:rPr lang="en-US" altLang="en-US" sz="2800"/>
              <a:t>Individual items compared w/ measures of central tendency</a:t>
            </a:r>
          </a:p>
          <a:p>
            <a:pPr eaLnBrk="1" hangingPunct="1">
              <a:lnSpc>
                <a:spcPct val="80000"/>
              </a:lnSpc>
            </a:pPr>
            <a:r>
              <a:rPr lang="en-US" altLang="en-US" sz="2800"/>
              <a:t>Items categorized and grouped into “performance”, “non-performance,” “extra-musical”</a:t>
            </a:r>
          </a:p>
          <a:p>
            <a:pPr eaLnBrk="1" hangingPunct="1">
              <a:lnSpc>
                <a:spcPct val="80000"/>
              </a:lnSpc>
            </a:pPr>
            <a:r>
              <a:rPr lang="en-US" altLang="en-US" sz="2800"/>
              <a:t>Categories compared w/ a Kruskal-Wallis ANOVA (</a:t>
            </a:r>
            <a:r>
              <a:rPr lang="en-US" altLang="en-US" sz="2800" i="1"/>
              <a:t>X</a:t>
            </a:r>
            <a:r>
              <a:rPr lang="en-US" altLang="en-US" sz="2800" i="1" baseline="30000"/>
              <a:t>2</a:t>
            </a:r>
            <a:r>
              <a:rPr lang="en-US" altLang="en-US" sz="2800"/>
              <a:t> = 329.47, </a:t>
            </a:r>
            <a:r>
              <a:rPr lang="en-US" altLang="en-US" sz="2800" i="1"/>
              <a:t>p</a:t>
            </a:r>
            <a:r>
              <a:rPr lang="en-US" altLang="en-US" sz="2800"/>
              <a:t> &lt; .001) (non-parametric equivalent to an independent ANOVA)</a:t>
            </a:r>
          </a:p>
          <a:p>
            <a:pPr eaLnBrk="1" hangingPunct="1">
              <a:lnSpc>
                <a:spcPct val="80000"/>
              </a:lnSpc>
            </a:pPr>
            <a:r>
              <a:rPr lang="en-US" altLang="en-US" sz="2800"/>
              <a:t>Individual categories compared w/ Mann-Whitney </a:t>
            </a:r>
            <a:r>
              <a:rPr lang="en-US" altLang="en-US" sz="2800" i="1"/>
              <a:t>U</a:t>
            </a:r>
            <a:r>
              <a:rPr lang="en-US" altLang="en-US" sz="2800"/>
              <a:t> (non-parametric equivalent to independent t-test)</a:t>
            </a:r>
          </a:p>
          <a:p>
            <a:pPr lvl="1" eaLnBrk="1" hangingPunct="1">
              <a:lnSpc>
                <a:spcPct val="80000"/>
              </a:lnSpc>
            </a:pPr>
            <a:r>
              <a:rPr lang="en-US" altLang="en-US" sz="2400"/>
              <a:t>extramusical outcomes significantly more important than nonperformance and performance outcomes</a:t>
            </a:r>
          </a:p>
          <a:p>
            <a:pPr lvl="1" eaLnBrk="1" hangingPunct="1">
              <a:lnSpc>
                <a:spcPct val="80000"/>
              </a:lnSpc>
            </a:pPr>
            <a:r>
              <a:rPr lang="en-US" altLang="en-US" sz="2400"/>
              <a:t>nonperformance outcomes significantly more important than performance outcomes.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2">
            <a:extLst>
              <a:ext uri="{FF2B5EF4-FFF2-40B4-BE49-F238E27FC236}">
                <a16:creationId xmlns:a16="http://schemas.microsoft.com/office/drawing/2014/main" id="{A6BFE87E-6A46-4003-8ACD-42CAB897DC9A}"/>
              </a:ext>
            </a:extLst>
          </p:cNvPr>
          <p:cNvSpPr>
            <a:spLocks noGrp="1"/>
          </p:cNvSpPr>
          <p:nvPr>
            <p:ph type="title"/>
          </p:nvPr>
        </p:nvSpPr>
        <p:spPr>
          <a:xfrm>
            <a:off x="457200" y="457200"/>
            <a:ext cx="8229600" cy="685800"/>
          </a:xfrm>
        </p:spPr>
        <p:txBody>
          <a:bodyPr/>
          <a:lstStyle/>
          <a:p>
            <a:pPr eaLnBrk="1" hangingPunct="1"/>
            <a:r>
              <a:rPr lang="en-US" altLang="en-US" sz="3600"/>
              <a:t>Importance of Gen. Music Outcomes</a:t>
            </a:r>
          </a:p>
        </p:txBody>
      </p:sp>
      <p:graphicFrame>
        <p:nvGraphicFramePr>
          <p:cNvPr id="65539" name="Object 2">
            <a:extLst>
              <a:ext uri="{FF2B5EF4-FFF2-40B4-BE49-F238E27FC236}">
                <a16:creationId xmlns:a16="http://schemas.microsoft.com/office/drawing/2014/main" id="{5D2373C8-C372-4897-B27C-C1D75DCB858A}"/>
              </a:ext>
            </a:extLst>
          </p:cNvPr>
          <p:cNvGraphicFramePr>
            <a:graphicFrameLocks noGrp="1" noChangeAspect="1"/>
          </p:cNvGraphicFramePr>
          <p:nvPr>
            <p:ph sz="half" idx="1"/>
          </p:nvPr>
        </p:nvGraphicFramePr>
        <p:xfrm>
          <a:off x="0" y="1219200"/>
          <a:ext cx="4343400" cy="3405188"/>
        </p:xfrm>
        <a:graphic>
          <a:graphicData uri="http://schemas.openxmlformats.org/presentationml/2006/ole">
            <mc:AlternateContent xmlns:mc="http://schemas.openxmlformats.org/markup-compatibility/2006">
              <mc:Choice xmlns:v="urn:schemas-microsoft-com:vml" Requires="v">
                <p:oleObj spid="_x0000_s65609" name="Document" r:id="rId4" imgW="5688605" imgH="4458142" progId="Word.Document.8">
                  <p:embed/>
                </p:oleObj>
              </mc:Choice>
              <mc:Fallback>
                <p:oleObj name="Document" r:id="rId4" imgW="5688605" imgH="4458142"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19200"/>
                        <a:ext cx="4343400" cy="340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540" name="Object 3">
            <a:extLst>
              <a:ext uri="{FF2B5EF4-FFF2-40B4-BE49-F238E27FC236}">
                <a16:creationId xmlns:a16="http://schemas.microsoft.com/office/drawing/2014/main" id="{3F767660-7C29-417C-85CA-AAC12A4171EB}"/>
              </a:ext>
            </a:extLst>
          </p:cNvPr>
          <p:cNvGraphicFramePr>
            <a:graphicFrameLocks noGrp="1" noChangeAspect="1"/>
          </p:cNvGraphicFramePr>
          <p:nvPr>
            <p:ph sz="half" idx="2"/>
          </p:nvPr>
        </p:nvGraphicFramePr>
        <p:xfrm>
          <a:off x="4729163" y="3481388"/>
          <a:ext cx="4414837" cy="3362325"/>
        </p:xfrm>
        <a:graphic>
          <a:graphicData uri="http://schemas.openxmlformats.org/presentationml/2006/ole">
            <mc:AlternateContent xmlns:mc="http://schemas.openxmlformats.org/markup-compatibility/2006">
              <mc:Choice xmlns:v="urn:schemas-microsoft-com:vml" Requires="v">
                <p:oleObj spid="_x0000_s65610" name="Document" r:id="rId6" imgW="5679404" imgH="4345636" progId="Word.Document.8">
                  <p:embed/>
                </p:oleObj>
              </mc:Choice>
              <mc:Fallback>
                <p:oleObj name="Document" r:id="rId6" imgW="5679404" imgH="4345636" progId="Word.Document.8">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9163" y="3481388"/>
                        <a:ext cx="4414837" cy="336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B39ADABD-6072-4155-9EBD-5627E452510A}"/>
              </a:ext>
            </a:extLst>
          </p:cNvPr>
          <p:cNvSpPr>
            <a:spLocks noGrp="1"/>
          </p:cNvSpPr>
          <p:nvPr>
            <p:ph type="title"/>
          </p:nvPr>
        </p:nvSpPr>
        <p:spPr/>
        <p:txBody>
          <a:bodyPr/>
          <a:lstStyle/>
          <a:p>
            <a:pPr eaLnBrk="1" hangingPunct="1"/>
            <a:r>
              <a:rPr lang="en-US" altLang="en-US"/>
              <a:t>Conclusions/Implications</a:t>
            </a:r>
          </a:p>
        </p:txBody>
      </p:sp>
      <p:sp>
        <p:nvSpPr>
          <p:cNvPr id="67587" name="Rectangle 3">
            <a:extLst>
              <a:ext uri="{FF2B5EF4-FFF2-40B4-BE49-F238E27FC236}">
                <a16:creationId xmlns:a16="http://schemas.microsoft.com/office/drawing/2014/main" id="{CC15C157-FA5C-4D52-BEB7-BF07F8DE27B7}"/>
              </a:ext>
            </a:extLst>
          </p:cNvPr>
          <p:cNvSpPr>
            <a:spLocks noGrp="1"/>
          </p:cNvSpPr>
          <p:nvPr>
            <p:ph type="body" idx="1"/>
          </p:nvPr>
        </p:nvSpPr>
        <p:spPr/>
        <p:txBody>
          <a:bodyPr/>
          <a:lstStyle/>
          <a:p>
            <a:pPr eaLnBrk="1" hangingPunct="1">
              <a:lnSpc>
                <a:spcPct val="80000"/>
              </a:lnSpc>
            </a:pPr>
            <a:r>
              <a:rPr lang="en-US" altLang="en-US" sz="2000"/>
              <a:t>Focus teaching PECTs to integrate rather than teach music as a subject</a:t>
            </a:r>
          </a:p>
          <a:p>
            <a:pPr lvl="1" eaLnBrk="1" hangingPunct="1">
              <a:lnSpc>
                <a:spcPct val="80000"/>
              </a:lnSpc>
            </a:pPr>
            <a:r>
              <a:rPr lang="en-US" altLang="en-US" sz="2000">
                <a:ea typeface="ＭＳ Ｐゴシック" panose="020B0600070205080204" pitchFamily="34" charset="-128"/>
              </a:rPr>
              <a:t>Only 11% in US teach music</a:t>
            </a:r>
          </a:p>
          <a:p>
            <a:pPr lvl="1" eaLnBrk="1" hangingPunct="1">
              <a:lnSpc>
                <a:spcPct val="80000"/>
              </a:lnSpc>
            </a:pPr>
            <a:r>
              <a:rPr lang="en-US" altLang="en-US" sz="2000">
                <a:ea typeface="ＭＳ Ｐゴシック" panose="020B0600070205080204" pitchFamily="34" charset="-128"/>
              </a:rPr>
              <a:t>PECTs have positive attitudes toward integration and may do it if taught how</a:t>
            </a:r>
          </a:p>
          <a:p>
            <a:pPr eaLnBrk="1" hangingPunct="1">
              <a:lnSpc>
                <a:spcPct val="80000"/>
              </a:lnSpc>
            </a:pPr>
            <a:r>
              <a:rPr lang="en-US" altLang="en-US" sz="2000"/>
              <a:t>Develop talents PECTs have rather than expect to teach new ones in a short amount of time</a:t>
            </a:r>
          </a:p>
          <a:p>
            <a:pPr lvl="1" eaLnBrk="1" hangingPunct="1">
              <a:lnSpc>
                <a:spcPct val="80000"/>
              </a:lnSpc>
            </a:pPr>
            <a:r>
              <a:rPr lang="en-US" altLang="en-US" sz="2000">
                <a:ea typeface="ＭＳ Ｐゴシック" panose="020B0600070205080204" pitchFamily="34" charset="-128"/>
              </a:rPr>
              <a:t>65% comfortable with their singing voice</a:t>
            </a:r>
          </a:p>
          <a:p>
            <a:pPr lvl="1" eaLnBrk="1" hangingPunct="1">
              <a:lnSpc>
                <a:spcPct val="80000"/>
              </a:lnSpc>
            </a:pPr>
            <a:r>
              <a:rPr lang="en-US" altLang="en-US" sz="2000">
                <a:ea typeface="ＭＳ Ｐゴシック" panose="020B0600070205080204" pitchFamily="34" charset="-128"/>
              </a:rPr>
              <a:t>46% possess the ability to play piano and/or guitar—all useful skills in leading group singing. </a:t>
            </a:r>
          </a:p>
          <a:p>
            <a:pPr lvl="1" eaLnBrk="1" hangingPunct="1">
              <a:lnSpc>
                <a:spcPct val="80000"/>
              </a:lnSpc>
            </a:pPr>
            <a:r>
              <a:rPr lang="en-US" altLang="en-US" sz="2000">
                <a:ea typeface="ＭＳ Ｐゴシック" panose="020B0600070205080204" pitchFamily="34" charset="-128"/>
              </a:rPr>
              <a:t>Other students that read music and play an instrument could easily learn to teach recorder or facilitate composition projects using Orff instruments. </a:t>
            </a:r>
          </a:p>
          <a:p>
            <a:pPr lvl="1" eaLnBrk="1" hangingPunct="1">
              <a:lnSpc>
                <a:spcPct val="80000"/>
              </a:lnSpc>
            </a:pPr>
            <a:r>
              <a:rPr lang="en-US" altLang="en-US" sz="2000">
                <a:ea typeface="ＭＳ Ｐゴシック" panose="020B0600070205080204" pitchFamily="34" charset="-128"/>
              </a:rPr>
              <a:t>PECTs with the ability to listen to music at deep levels could also use this ability to integrate recordings from a variety of genres, historical periods, and cultures into classroom instruction.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26E67F07-C947-413D-B298-2E470AE324D3}"/>
              </a:ext>
            </a:extLst>
          </p:cNvPr>
          <p:cNvSpPr>
            <a:spLocks noGrp="1"/>
          </p:cNvSpPr>
          <p:nvPr>
            <p:ph type="title"/>
          </p:nvPr>
        </p:nvSpPr>
        <p:spPr/>
        <p:txBody>
          <a:bodyPr/>
          <a:lstStyle/>
          <a:p>
            <a:pPr eaLnBrk="1" hangingPunct="1"/>
            <a:r>
              <a:rPr lang="en-US" altLang="en-US"/>
              <a:t>Conclusions/Implications</a:t>
            </a:r>
          </a:p>
        </p:txBody>
      </p:sp>
      <p:sp>
        <p:nvSpPr>
          <p:cNvPr id="69635" name="Rectangle 3">
            <a:extLst>
              <a:ext uri="{FF2B5EF4-FFF2-40B4-BE49-F238E27FC236}">
                <a16:creationId xmlns:a16="http://schemas.microsoft.com/office/drawing/2014/main" id="{D5E2F989-A395-4C96-81A3-38C0DE2ECA47}"/>
              </a:ext>
            </a:extLst>
          </p:cNvPr>
          <p:cNvSpPr>
            <a:spLocks noGrp="1"/>
          </p:cNvSpPr>
          <p:nvPr>
            <p:ph type="body" idx="1"/>
          </p:nvPr>
        </p:nvSpPr>
        <p:spPr/>
        <p:txBody>
          <a:bodyPr/>
          <a:lstStyle/>
          <a:p>
            <a:pPr eaLnBrk="1" hangingPunct="1">
              <a:lnSpc>
                <a:spcPct val="90000"/>
              </a:lnSpc>
            </a:pPr>
            <a:r>
              <a:rPr lang="en-US" altLang="en-US" sz="2800"/>
              <a:t>Perhaps colleges and universities should consider offering multiple sections of music methods classes that teach students to integrate around specific interests and abilities.</a:t>
            </a:r>
          </a:p>
          <a:p>
            <a:pPr eaLnBrk="1" hangingPunct="1">
              <a:lnSpc>
                <a:spcPct val="90000"/>
              </a:lnSpc>
            </a:pPr>
            <a:r>
              <a:rPr lang="en-US" altLang="en-US" sz="2800"/>
              <a:t>Methods classes should advocate for music education</a:t>
            </a:r>
          </a:p>
          <a:p>
            <a:pPr lvl="1" eaLnBrk="1" hangingPunct="1">
              <a:lnSpc>
                <a:spcPct val="90000"/>
              </a:lnSpc>
            </a:pPr>
            <a:r>
              <a:rPr lang="en-US" altLang="en-US" sz="2400">
                <a:ea typeface="ＭＳ Ｐゴシック" panose="020B0600070205080204" pitchFamily="34" charset="-128"/>
              </a:rPr>
              <a:t>Attempt to break down preconceived ideas from own experiences </a:t>
            </a:r>
          </a:p>
          <a:p>
            <a:pPr lvl="1" eaLnBrk="1" hangingPunct="1">
              <a:lnSpc>
                <a:spcPct val="90000"/>
              </a:lnSpc>
            </a:pPr>
            <a:r>
              <a:rPr lang="en-US" altLang="en-US" sz="2400">
                <a:ea typeface="ＭＳ Ｐゴシック" panose="020B0600070205080204" pitchFamily="34" charset="-128"/>
              </a:rPr>
              <a:t>Discuss music as a discipline w/ standards, curriula, etc.</a:t>
            </a:r>
          </a:p>
          <a:p>
            <a:pPr lvl="1" eaLnBrk="1" hangingPunct="1">
              <a:lnSpc>
                <a:spcPct val="90000"/>
              </a:lnSpc>
            </a:pPr>
            <a:r>
              <a:rPr lang="en-US" altLang="en-US" sz="2400">
                <a:ea typeface="ＭＳ Ｐゴシック" panose="020B0600070205080204" pitchFamily="34" charset="-128"/>
              </a:rPr>
              <a:t>PECTs taught multiple values of music ed.</a:t>
            </a:r>
          </a:p>
          <a:p>
            <a:pPr eaLnBrk="1" hangingPunct="1">
              <a:lnSpc>
                <a:spcPct val="90000"/>
              </a:lnSpc>
            </a:pPr>
            <a:endParaRPr lang="en-US" altLang="en-US" sz="2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37703B3F-4B4D-41E1-8939-14BA2580F922}"/>
              </a:ext>
            </a:extLst>
          </p:cNvPr>
          <p:cNvSpPr>
            <a:spLocks noGrp="1"/>
          </p:cNvSpPr>
          <p:nvPr>
            <p:ph type="title"/>
          </p:nvPr>
        </p:nvSpPr>
        <p:spPr/>
        <p:txBody>
          <a:bodyPr/>
          <a:lstStyle/>
          <a:p>
            <a:pPr eaLnBrk="1" hangingPunct="1"/>
            <a:r>
              <a:rPr lang="en-US" altLang="en-US"/>
              <a:t>Limitations of Study</a:t>
            </a:r>
          </a:p>
        </p:txBody>
      </p:sp>
      <p:sp>
        <p:nvSpPr>
          <p:cNvPr id="71683" name="Rectangle 3">
            <a:extLst>
              <a:ext uri="{FF2B5EF4-FFF2-40B4-BE49-F238E27FC236}">
                <a16:creationId xmlns:a16="http://schemas.microsoft.com/office/drawing/2014/main" id="{EBFB14C2-3280-43F1-B9F7-A5FBE09CD411}"/>
              </a:ext>
            </a:extLst>
          </p:cNvPr>
          <p:cNvSpPr>
            <a:spLocks noGrp="1"/>
          </p:cNvSpPr>
          <p:nvPr>
            <p:ph type="body" idx="1"/>
          </p:nvPr>
        </p:nvSpPr>
        <p:spPr/>
        <p:txBody>
          <a:bodyPr/>
          <a:lstStyle/>
          <a:p>
            <a:pPr eaLnBrk="1" hangingPunct="1">
              <a:lnSpc>
                <a:spcPct val="90000"/>
              </a:lnSpc>
            </a:pPr>
            <a:r>
              <a:rPr lang="en-US" altLang="en-US"/>
              <a:t>Small, nonrandomized sample</a:t>
            </a:r>
          </a:p>
          <a:p>
            <a:pPr lvl="1" eaLnBrk="1" hangingPunct="1">
              <a:lnSpc>
                <a:spcPct val="90000"/>
              </a:lnSpc>
            </a:pPr>
            <a:r>
              <a:rPr lang="en-US" altLang="en-US">
                <a:ea typeface="ＭＳ Ｐゴシック" panose="020B0600070205080204" pitchFamily="34" charset="-128"/>
              </a:rPr>
              <a:t>Participants had more music experience than other studies</a:t>
            </a:r>
          </a:p>
          <a:p>
            <a:pPr lvl="1" eaLnBrk="1" hangingPunct="1">
              <a:lnSpc>
                <a:spcPct val="90000"/>
              </a:lnSpc>
            </a:pPr>
            <a:r>
              <a:rPr lang="en-US" altLang="en-US">
                <a:ea typeface="ＭＳ Ｐゴシック" panose="020B0600070205080204" pitchFamily="34" charset="-128"/>
              </a:rPr>
              <a:t>May represent only a portion of population</a:t>
            </a:r>
          </a:p>
          <a:p>
            <a:pPr eaLnBrk="1" hangingPunct="1">
              <a:lnSpc>
                <a:spcPct val="90000"/>
              </a:lnSpc>
            </a:pPr>
            <a:r>
              <a:rPr lang="en-US" altLang="en-US"/>
              <a:t>May be possible to use “logical situational generalizability” (Schwartz, 1996, p. 7) to transfer these findings to other populations and contexts if circumstances are similar to those described here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4AA194BD-6D94-4844-9D3D-3F072211C4B2}"/>
              </a:ext>
            </a:extLst>
          </p:cNvPr>
          <p:cNvSpPr>
            <a:spLocks noGrp="1"/>
          </p:cNvSpPr>
          <p:nvPr>
            <p:ph type="title"/>
          </p:nvPr>
        </p:nvSpPr>
        <p:spPr/>
        <p:txBody>
          <a:bodyPr/>
          <a:lstStyle/>
          <a:p>
            <a:pPr eaLnBrk="1" hangingPunct="1"/>
            <a:r>
              <a:rPr lang="en-US" altLang="en-US"/>
              <a:t>Further Research Needed</a:t>
            </a:r>
          </a:p>
        </p:txBody>
      </p:sp>
      <p:sp>
        <p:nvSpPr>
          <p:cNvPr id="73731" name="Rectangle 3">
            <a:extLst>
              <a:ext uri="{FF2B5EF4-FFF2-40B4-BE49-F238E27FC236}">
                <a16:creationId xmlns:a16="http://schemas.microsoft.com/office/drawing/2014/main" id="{251F4D6D-2BDA-4BB4-A3DA-BD53FC750193}"/>
              </a:ext>
            </a:extLst>
          </p:cNvPr>
          <p:cNvSpPr>
            <a:spLocks noGrp="1"/>
          </p:cNvSpPr>
          <p:nvPr>
            <p:ph type="body" idx="1"/>
          </p:nvPr>
        </p:nvSpPr>
        <p:spPr/>
        <p:txBody>
          <a:bodyPr/>
          <a:lstStyle/>
          <a:p>
            <a:pPr eaLnBrk="1" hangingPunct="1">
              <a:lnSpc>
                <a:spcPct val="80000"/>
              </a:lnSpc>
            </a:pPr>
            <a:r>
              <a:rPr lang="en-US" altLang="en-US" sz="2000"/>
              <a:t>Further research is needed to determine the effect of a number of factors on the attitudes of PECTs towards music</a:t>
            </a:r>
          </a:p>
          <a:p>
            <a:pPr lvl="1" eaLnBrk="1" hangingPunct="1">
              <a:lnSpc>
                <a:spcPct val="80000"/>
              </a:lnSpc>
            </a:pPr>
            <a:r>
              <a:rPr lang="en-US" altLang="en-US" sz="2000">
                <a:ea typeface="ＭＳ Ｐゴシック" panose="020B0600070205080204" pitchFamily="34" charset="-128"/>
              </a:rPr>
              <a:t>experience and ability</a:t>
            </a:r>
          </a:p>
          <a:p>
            <a:pPr lvl="1" eaLnBrk="1" hangingPunct="1">
              <a:lnSpc>
                <a:spcPct val="80000"/>
              </a:lnSpc>
            </a:pPr>
            <a:r>
              <a:rPr lang="en-US" altLang="en-US" sz="2000">
                <a:ea typeface="ＭＳ Ｐゴシック" panose="020B0600070205080204" pitchFamily="34" charset="-128"/>
              </a:rPr>
              <a:t>the influence of elementary, secondary, and college music instructors</a:t>
            </a:r>
          </a:p>
          <a:p>
            <a:pPr lvl="1" eaLnBrk="1" hangingPunct="1">
              <a:lnSpc>
                <a:spcPct val="80000"/>
              </a:lnSpc>
            </a:pPr>
            <a:r>
              <a:rPr lang="en-US" altLang="en-US" sz="2000">
                <a:ea typeface="ＭＳ Ｐゴシック" panose="020B0600070205080204" pitchFamily="34" charset="-128"/>
              </a:rPr>
              <a:t>the media</a:t>
            </a:r>
          </a:p>
          <a:p>
            <a:pPr lvl="1" eaLnBrk="1" hangingPunct="1">
              <a:lnSpc>
                <a:spcPct val="80000"/>
              </a:lnSpc>
            </a:pPr>
            <a:r>
              <a:rPr lang="en-US" altLang="en-US" sz="2000">
                <a:ea typeface="ＭＳ Ｐゴシック" panose="020B0600070205080204" pitchFamily="34" charset="-128"/>
              </a:rPr>
              <a:t>enculturation experienced by novice and experienced teachers (e.g., Kagan, 1992). </a:t>
            </a:r>
          </a:p>
          <a:p>
            <a:pPr eaLnBrk="1" hangingPunct="1">
              <a:lnSpc>
                <a:spcPct val="80000"/>
              </a:lnSpc>
            </a:pPr>
            <a:r>
              <a:rPr lang="en-US" altLang="en-US" sz="2000"/>
              <a:t>Additional studies should also focus on the content and effectiveness of current music methods courses for PECTs in various colleges and universities in order to identify successful programs that may serve as models at other institutions. </a:t>
            </a:r>
          </a:p>
          <a:p>
            <a:pPr eaLnBrk="1" hangingPunct="1">
              <a:lnSpc>
                <a:spcPct val="80000"/>
              </a:lnSpc>
            </a:pPr>
            <a:r>
              <a:rPr lang="en-US" altLang="en-US" sz="2000"/>
              <a:t>Longitudinal studies would also be helpful in determining how attitudes regarding music change as PECTs become experienced educators (e.g., Abril &amp; Gault, 2005).</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98E92F-805B-4610-8AFD-7221C5C009FE}"/>
              </a:ext>
            </a:extLst>
          </p:cNvPr>
          <p:cNvSpPr>
            <a:spLocks noGrp="1"/>
          </p:cNvSpPr>
          <p:nvPr>
            <p:ph type="ctrTitle"/>
          </p:nvPr>
        </p:nvSpPr>
        <p:spPr/>
        <p:txBody>
          <a:bodyPr/>
          <a:lstStyle/>
          <a:p>
            <a:r>
              <a:rPr lang="en-US" dirty="0"/>
              <a:t>Inventories</a:t>
            </a:r>
          </a:p>
        </p:txBody>
      </p:sp>
      <p:sp>
        <p:nvSpPr>
          <p:cNvPr id="5" name="Subtitle 4">
            <a:extLst>
              <a:ext uri="{FF2B5EF4-FFF2-40B4-BE49-F238E27FC236}">
                <a16:creationId xmlns:a16="http://schemas.microsoft.com/office/drawing/2014/main" id="{BBDB4904-2978-4A93-B0F0-09B668DFC0E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044591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AF4F7-C5A6-4B39-A515-B2A00974D9BF}"/>
              </a:ext>
            </a:extLst>
          </p:cNvPr>
          <p:cNvSpPr>
            <a:spLocks noGrp="1"/>
          </p:cNvSpPr>
          <p:nvPr>
            <p:ph type="title"/>
          </p:nvPr>
        </p:nvSpPr>
        <p:spPr/>
        <p:txBody>
          <a:bodyPr/>
          <a:lstStyle/>
          <a:p>
            <a:r>
              <a:rPr lang="en-US" dirty="0"/>
              <a:t>Definition &amp; Purpose</a:t>
            </a:r>
          </a:p>
        </p:txBody>
      </p:sp>
      <p:sp>
        <p:nvSpPr>
          <p:cNvPr id="3" name="Content Placeholder 2">
            <a:extLst>
              <a:ext uri="{FF2B5EF4-FFF2-40B4-BE49-F238E27FC236}">
                <a16:creationId xmlns:a16="http://schemas.microsoft.com/office/drawing/2014/main" id="{E6CFCA04-8D96-4267-B4BE-AA47B50D83E2}"/>
              </a:ext>
            </a:extLst>
          </p:cNvPr>
          <p:cNvSpPr>
            <a:spLocks noGrp="1"/>
          </p:cNvSpPr>
          <p:nvPr>
            <p:ph idx="1"/>
          </p:nvPr>
        </p:nvSpPr>
        <p:spPr/>
        <p:txBody>
          <a:bodyPr/>
          <a:lstStyle/>
          <a:p>
            <a:r>
              <a:rPr lang="en-US" dirty="0"/>
              <a:t>Measure a </a:t>
            </a:r>
            <a:r>
              <a:rPr lang="en-US" u="sng" dirty="0"/>
              <a:t>latent variable</a:t>
            </a:r>
            <a:r>
              <a:rPr lang="en-US" dirty="0"/>
              <a:t>: hidden vs observable. Variables that are not directly observed but are rather inferred (through a mathematical model) from other variables (items, questions) that are observed (directly measured).</a:t>
            </a:r>
          </a:p>
          <a:p>
            <a:r>
              <a:rPr lang="en-US" dirty="0"/>
              <a:t>Psychological measures (IQ, self concept, performance anxiety, music preference)</a:t>
            </a:r>
          </a:p>
          <a:p>
            <a:pPr lvl="1"/>
            <a:r>
              <a:rPr lang="en-US" dirty="0"/>
              <a:t>Additional examples: </a:t>
            </a:r>
            <a:r>
              <a:rPr lang="en-US" sz="1400" dirty="0">
                <a:hlinkClick r:id="rId2"/>
              </a:rPr>
              <a:t>http://www.assessmentpsychology.com/testlist.htm</a:t>
            </a:r>
            <a:r>
              <a:rPr lang="en-US" sz="1400" dirty="0"/>
              <a:t> </a:t>
            </a:r>
            <a:endParaRPr lang="en-US" dirty="0"/>
          </a:p>
        </p:txBody>
      </p:sp>
    </p:spTree>
    <p:extLst>
      <p:ext uri="{BB962C8B-B14F-4D97-AF65-F5344CB8AC3E}">
        <p14:creationId xmlns:p14="http://schemas.microsoft.com/office/powerpoint/2010/main" val="3551583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714D6-1823-467B-9D37-3A672A862ABF}"/>
              </a:ext>
            </a:extLst>
          </p:cNvPr>
          <p:cNvSpPr>
            <a:spLocks noGrp="1"/>
          </p:cNvSpPr>
          <p:nvPr>
            <p:ph type="title"/>
          </p:nvPr>
        </p:nvSpPr>
        <p:spPr/>
        <p:txBody>
          <a:bodyPr/>
          <a:lstStyle/>
          <a:p>
            <a:r>
              <a:rPr lang="en-US" dirty="0"/>
              <a:t>Content Analysis Process</a:t>
            </a:r>
          </a:p>
        </p:txBody>
      </p:sp>
      <p:sp>
        <p:nvSpPr>
          <p:cNvPr id="3" name="Content Placeholder 2">
            <a:extLst>
              <a:ext uri="{FF2B5EF4-FFF2-40B4-BE49-F238E27FC236}">
                <a16:creationId xmlns:a16="http://schemas.microsoft.com/office/drawing/2014/main" id="{A8BAB5FC-20C9-4FBF-A093-DB98C1DD6AB6}"/>
              </a:ext>
            </a:extLst>
          </p:cNvPr>
          <p:cNvSpPr>
            <a:spLocks noGrp="1"/>
          </p:cNvSpPr>
          <p:nvPr>
            <p:ph sz="half" idx="1"/>
          </p:nvPr>
        </p:nvSpPr>
        <p:spPr/>
        <p:txBody>
          <a:bodyPr/>
          <a:lstStyle/>
          <a:p>
            <a:r>
              <a:rPr lang="en-US" dirty="0"/>
              <a:t>Determine research questions</a:t>
            </a:r>
          </a:p>
          <a:p>
            <a:pPr lvl="1"/>
            <a:r>
              <a:rPr lang="en-US" dirty="0"/>
              <a:t>Specific focus vs. “let’s see what’s in here”</a:t>
            </a:r>
          </a:p>
          <a:p>
            <a:r>
              <a:rPr lang="en-US" dirty="0"/>
              <a:t>ID materials to analyze</a:t>
            </a:r>
          </a:p>
          <a:p>
            <a:r>
              <a:rPr lang="en-US" dirty="0"/>
              <a:t>ID &amp; classify relevant content</a:t>
            </a:r>
          </a:p>
          <a:p>
            <a:r>
              <a:rPr lang="en-US" dirty="0"/>
              <a:t>Determine how to analyze (quantitative or qualitative)</a:t>
            </a:r>
          </a:p>
        </p:txBody>
      </p:sp>
      <p:sp>
        <p:nvSpPr>
          <p:cNvPr id="4" name="Content Placeholder 3">
            <a:extLst>
              <a:ext uri="{FF2B5EF4-FFF2-40B4-BE49-F238E27FC236}">
                <a16:creationId xmlns:a16="http://schemas.microsoft.com/office/drawing/2014/main" id="{F3A06EA7-6E6A-4DC2-ABC2-0E742E3428C9}"/>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5925963F-B864-4E23-A0ED-39C891CC8DBD}"/>
              </a:ext>
            </a:extLst>
          </p:cNvPr>
          <p:cNvPicPr>
            <a:picLocks noChangeAspect="1"/>
          </p:cNvPicPr>
          <p:nvPr/>
        </p:nvPicPr>
        <p:blipFill rotWithShape="1">
          <a:blip r:embed="rId2"/>
          <a:srcRect r="7317"/>
          <a:stretch/>
        </p:blipFill>
        <p:spPr>
          <a:xfrm>
            <a:off x="5219700" y="2133600"/>
            <a:ext cx="2895600" cy="3124200"/>
          </a:xfrm>
          <a:prstGeom prst="rect">
            <a:avLst/>
          </a:prstGeom>
        </p:spPr>
      </p:pic>
    </p:spTree>
    <p:extLst>
      <p:ext uri="{BB962C8B-B14F-4D97-AF65-F5344CB8AC3E}">
        <p14:creationId xmlns:p14="http://schemas.microsoft.com/office/powerpoint/2010/main" val="88431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Development and Validation of a Music Self-Concept Inventory for College Students</a:t>
            </a:r>
          </a:p>
        </p:txBody>
      </p:sp>
      <p:sp>
        <p:nvSpPr>
          <p:cNvPr id="3" name="Subtitle 2"/>
          <p:cNvSpPr>
            <a:spLocks noGrp="1"/>
          </p:cNvSpPr>
          <p:nvPr>
            <p:ph type="subTitle" idx="1"/>
          </p:nvPr>
        </p:nvSpPr>
        <p:spPr>
          <a:xfrm>
            <a:off x="1143000" y="4002043"/>
            <a:ext cx="6858000" cy="1186250"/>
          </a:xfrm>
        </p:spPr>
        <p:txBody>
          <a:bodyPr>
            <a:normAutofit fontScale="55000" lnSpcReduction="20000"/>
          </a:bodyPr>
          <a:lstStyle/>
          <a:p>
            <a:r>
              <a:rPr lang="en-US" dirty="0"/>
              <a:t>Phillip M. Hash</a:t>
            </a:r>
          </a:p>
          <a:p>
            <a:r>
              <a:rPr lang="en-US" dirty="0"/>
              <a:t>Calvin College</a:t>
            </a:r>
          </a:p>
          <a:p>
            <a:r>
              <a:rPr lang="en-US" dirty="0"/>
              <a:t>Grand Rapids, Michigan</a:t>
            </a:r>
          </a:p>
          <a:p>
            <a:r>
              <a:rPr lang="en-US" u="sng" dirty="0">
                <a:hlinkClick r:id="rId2"/>
              </a:rPr>
              <a:t>pmh3@calvin.edu</a:t>
            </a:r>
            <a:endParaRPr lang="en-US" dirty="0"/>
          </a:p>
          <a:p>
            <a:endParaRPr lang="en-US" dirty="0"/>
          </a:p>
        </p:txBody>
      </p:sp>
      <p:pic>
        <p:nvPicPr>
          <p:cNvPr id="1034" name="Picture 10" descr="http://www.calvin.edu/dotAsset/52c6ce4d-c19d-448b-b2a5-a4eb461bf2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57250"/>
            <a:ext cx="1059592" cy="1059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0224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sz="half" idx="1"/>
          </p:nvPr>
        </p:nvSpPr>
        <p:spPr/>
        <p:txBody>
          <a:bodyPr>
            <a:normAutofit fontScale="77500" lnSpcReduction="20000"/>
          </a:bodyPr>
          <a:lstStyle/>
          <a:p>
            <a:pPr algn="just"/>
            <a:r>
              <a:rPr lang="en-US" dirty="0"/>
              <a:t>The purpose of this study was to develop a brief music self-concept inventory for college students that is easy to administer, tests the three-factor model defined by Austin (1990), and demonstrates acceptable internal reliability of α ≥ .80 (e.g., Carmines &amp; Zeller, 1979; </a:t>
            </a:r>
            <a:r>
              <a:rPr lang="en-US" dirty="0" err="1"/>
              <a:t>Krippendorff</a:t>
            </a:r>
            <a:r>
              <a:rPr lang="en-US" dirty="0"/>
              <a:t>, 2004).  </a:t>
            </a:r>
          </a:p>
          <a:p>
            <a:pPr algn="just"/>
            <a:r>
              <a:rPr lang="en-US" dirty="0"/>
              <a:t>Inventory will be useful to researchers and college professors who want to measure music self-concept among their students.</a:t>
            </a:r>
          </a:p>
          <a:p>
            <a:endParaRPr lang="en-US" dirty="0"/>
          </a:p>
        </p:txBody>
      </p:sp>
      <p:sp>
        <p:nvSpPr>
          <p:cNvPr id="5" name="Content Placeholder 4"/>
          <p:cNvSpPr>
            <a:spLocks noGrp="1"/>
          </p:cNvSpPr>
          <p:nvPr>
            <p:ph sz="half" idx="2"/>
          </p:nvPr>
        </p:nvSpPr>
        <p:spPr/>
        <p:txBody>
          <a:bodyPr>
            <a:normAutofit/>
          </a:bodyPr>
          <a:lstStyle/>
          <a:p>
            <a:endParaRPr lang="en-US"/>
          </a:p>
        </p:txBody>
      </p:sp>
      <p:pic>
        <p:nvPicPr>
          <p:cNvPr id="2050" name="Picture 2" descr="http://musicpsychology.co.uk/wp-content/uploads/2013/12/51yajgwLnDL._.jpg"/>
          <p:cNvPicPr>
            <a:picLocks noChangeAspect="1" noChangeArrowheads="1"/>
          </p:cNvPicPr>
          <p:nvPr/>
        </p:nvPicPr>
        <p:blipFill rotWithShape="1">
          <a:blip r:embed="rId2">
            <a:extLst>
              <a:ext uri="{28A0092B-C50C-407E-A947-70E740481C1C}">
                <a14:useLocalDpi xmlns:a14="http://schemas.microsoft.com/office/drawing/2010/main" val="0"/>
              </a:ext>
            </a:extLst>
          </a:blip>
          <a:srcRect l="19192" t="12333" r="14520" b="24186"/>
          <a:stretch/>
        </p:blipFill>
        <p:spPr bwMode="auto">
          <a:xfrm>
            <a:off x="5844746" y="2226469"/>
            <a:ext cx="2100649" cy="3011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2081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normAutofit fontScale="77500" lnSpcReduction="20000"/>
          </a:bodyPr>
          <a:lstStyle/>
          <a:p>
            <a:pPr algn="just"/>
            <a:r>
              <a:rPr lang="en-US" b="1" dirty="0"/>
              <a:t>Self-concept:</a:t>
            </a:r>
            <a:r>
              <a:rPr lang="en-US" dirty="0"/>
              <a:t> Beliefs, hypotheses, and assumptions that the individual has about himself.  It is the person's view of himself as conceived and organized from his inner vantage…[and] includes the person's ideas of the kind of person he is, the characteristics that he possesses, and his most important and striking traits. (</a:t>
            </a:r>
            <a:r>
              <a:rPr lang="en-US" dirty="0" err="1"/>
              <a:t>Coopersmith</a:t>
            </a:r>
            <a:r>
              <a:rPr lang="en-US" dirty="0"/>
              <a:t> &amp; Feldman, 1974, p. 199) [Global – “Am I musical?”]</a:t>
            </a:r>
          </a:p>
          <a:p>
            <a:pPr algn="just"/>
            <a:r>
              <a:rPr lang="en-US" b="1" dirty="0"/>
              <a:t>Self-efficacy:</a:t>
            </a:r>
            <a:r>
              <a:rPr lang="en-US" dirty="0"/>
              <a:t> One’s confidence in their ability to accomplish a task or succeed at a particular activity (</a:t>
            </a:r>
            <a:r>
              <a:rPr lang="en-US" dirty="0" err="1"/>
              <a:t>Pajares</a:t>
            </a:r>
            <a:r>
              <a:rPr lang="en-US" dirty="0"/>
              <a:t> &amp; </a:t>
            </a:r>
            <a:r>
              <a:rPr lang="en-US" dirty="0" err="1"/>
              <a:t>Schunk</a:t>
            </a:r>
            <a:r>
              <a:rPr lang="en-US" dirty="0"/>
              <a:t>, 2001). [Specific – “Can I play the trumpet?”]</a:t>
            </a:r>
          </a:p>
          <a:p>
            <a:pPr algn="just"/>
            <a:r>
              <a:rPr lang="en-US" b="1" dirty="0"/>
              <a:t>Self-esteem: </a:t>
            </a:r>
            <a:r>
              <a:rPr lang="en-US" dirty="0"/>
              <a:t>Positive or negative feelings a person holds in relation to their self-concept (</a:t>
            </a:r>
            <a:r>
              <a:rPr lang="en-US" dirty="0" err="1"/>
              <a:t>Pajares</a:t>
            </a:r>
            <a:r>
              <a:rPr lang="en-US" dirty="0"/>
              <a:t> &amp; </a:t>
            </a:r>
            <a:r>
              <a:rPr lang="en-US" dirty="0" err="1"/>
              <a:t>Schunk</a:t>
            </a:r>
            <a:r>
              <a:rPr lang="en-US" dirty="0"/>
              <a:t>, 2001).  [Evaluative - “Am I a good musician compared to my peers or a professional in a major symphony orchestra?”]</a:t>
            </a:r>
          </a:p>
          <a:p>
            <a:endParaRPr lang="en-US" dirty="0"/>
          </a:p>
        </p:txBody>
      </p:sp>
    </p:spTree>
    <p:extLst>
      <p:ext uri="{BB962C8B-B14F-4D97-AF65-F5344CB8AC3E}">
        <p14:creationId xmlns:p14="http://schemas.microsoft.com/office/powerpoint/2010/main" val="10843229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Concept</a:t>
            </a:r>
          </a:p>
        </p:txBody>
      </p:sp>
      <p:sp>
        <p:nvSpPr>
          <p:cNvPr id="4" name="Content Placeholder 3"/>
          <p:cNvSpPr>
            <a:spLocks noGrp="1"/>
          </p:cNvSpPr>
          <p:nvPr>
            <p:ph idx="1"/>
          </p:nvPr>
        </p:nvSpPr>
        <p:spPr/>
        <p:txBody>
          <a:bodyPr>
            <a:normAutofit fontScale="77500" lnSpcReduction="20000"/>
          </a:bodyPr>
          <a:lstStyle/>
          <a:p>
            <a:pPr algn="just"/>
            <a:r>
              <a:rPr lang="en-US" dirty="0"/>
              <a:t>Self-concept is </a:t>
            </a:r>
            <a:r>
              <a:rPr lang="en-US" u="sng" dirty="0"/>
              <a:t>hierarchical</a:t>
            </a:r>
            <a:r>
              <a:rPr lang="en-US" dirty="0"/>
              <a:t>. Individuals hold both global self-perceptions and more specific perceptions about different areas or domains in their lives.  </a:t>
            </a:r>
          </a:p>
          <a:p>
            <a:pPr algn="just"/>
            <a:r>
              <a:rPr lang="en-US" dirty="0"/>
              <a:t>The hierarchy can progressively narrow from beliefs regarding academic, social, emotional, or physical facets into more discreet types of self-concepts such as those related to specific academic areas (e.g., language arts, music), social relationships (e.g., family, peers), or physical traits (e.g., height, complexion) (</a:t>
            </a:r>
            <a:r>
              <a:rPr lang="en-US" dirty="0" err="1"/>
              <a:t>Pajares</a:t>
            </a:r>
            <a:r>
              <a:rPr lang="en-US" dirty="0"/>
              <a:t> &amp; </a:t>
            </a:r>
            <a:r>
              <a:rPr lang="en-US" dirty="0" err="1"/>
              <a:t>Schunk</a:t>
            </a:r>
            <a:r>
              <a:rPr lang="en-US" dirty="0"/>
              <a:t>, 2001).</a:t>
            </a:r>
          </a:p>
          <a:p>
            <a:pPr algn="just"/>
            <a:r>
              <a:rPr lang="en-US" dirty="0"/>
              <a:t>Self-concept can influence achievement, motivation, self-regulation, perseverance, and participation (Reynolds, 1992). </a:t>
            </a:r>
          </a:p>
        </p:txBody>
      </p:sp>
    </p:spTree>
    <p:extLst>
      <p:ext uri="{BB962C8B-B14F-4D97-AF65-F5344CB8AC3E}">
        <p14:creationId xmlns:p14="http://schemas.microsoft.com/office/powerpoint/2010/main" val="9428099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Three- Factor Model of Music Self-Concept </a:t>
            </a:r>
            <a:br>
              <a:rPr lang="en-US" dirty="0"/>
            </a:br>
            <a:r>
              <a:rPr lang="en-US" sz="1800" dirty="0"/>
              <a:t>(Schmitt, 1979; Austin, 1990)</a:t>
            </a:r>
            <a:endParaRPr lang="en-US" dirty="0"/>
          </a:p>
        </p:txBody>
      </p:sp>
      <p:sp>
        <p:nvSpPr>
          <p:cNvPr id="16" name="Oval 15"/>
          <p:cNvSpPr/>
          <p:nvPr/>
        </p:nvSpPr>
        <p:spPr>
          <a:xfrm>
            <a:off x="3746291" y="2631139"/>
            <a:ext cx="1511509" cy="14759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MUSIC SELF CONCEPT</a:t>
            </a:r>
          </a:p>
        </p:txBody>
      </p:sp>
      <p:sp>
        <p:nvSpPr>
          <p:cNvPr id="17" name="Oval 16"/>
          <p:cNvSpPr/>
          <p:nvPr/>
        </p:nvSpPr>
        <p:spPr>
          <a:xfrm>
            <a:off x="1981200" y="2057400"/>
            <a:ext cx="1237734" cy="10796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Support/ Recognition from Others</a:t>
            </a:r>
          </a:p>
        </p:txBody>
      </p:sp>
      <p:sp>
        <p:nvSpPr>
          <p:cNvPr id="18" name="Oval 17"/>
          <p:cNvSpPr/>
          <p:nvPr/>
        </p:nvSpPr>
        <p:spPr>
          <a:xfrm>
            <a:off x="5889884" y="2057400"/>
            <a:ext cx="1120515" cy="10796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Personal Interest/ Desire</a:t>
            </a:r>
          </a:p>
        </p:txBody>
      </p:sp>
      <p:sp>
        <p:nvSpPr>
          <p:cNvPr id="20" name="Oval 19"/>
          <p:cNvSpPr/>
          <p:nvPr/>
        </p:nvSpPr>
        <p:spPr>
          <a:xfrm>
            <a:off x="3892379" y="4749629"/>
            <a:ext cx="1165009" cy="11178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Perception of Music Ability</a:t>
            </a:r>
          </a:p>
        </p:txBody>
      </p:sp>
      <p:sp>
        <p:nvSpPr>
          <p:cNvPr id="21" name="Right Arrow 20"/>
          <p:cNvSpPr/>
          <p:nvPr/>
        </p:nvSpPr>
        <p:spPr>
          <a:xfrm rot="1753822">
            <a:off x="3163328" y="2919382"/>
            <a:ext cx="624400" cy="2656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9095395">
            <a:off x="5192326" y="2866951"/>
            <a:ext cx="706247" cy="3039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6200000">
            <a:off x="4207859" y="4291337"/>
            <a:ext cx="531341" cy="274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2936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F7885F-97DF-4CE5-8CFE-071FF9B8BB66}"/>
              </a:ext>
            </a:extLst>
          </p:cNvPr>
          <p:cNvSpPr>
            <a:spLocks noGrp="1"/>
          </p:cNvSpPr>
          <p:nvPr>
            <p:ph type="title"/>
          </p:nvPr>
        </p:nvSpPr>
        <p:spPr/>
        <p:txBody>
          <a:bodyPr/>
          <a:lstStyle/>
          <a:p>
            <a:r>
              <a:rPr lang="en-US" dirty="0"/>
              <a:t>Instrument Development</a:t>
            </a:r>
          </a:p>
        </p:txBody>
      </p:sp>
      <p:sp>
        <p:nvSpPr>
          <p:cNvPr id="4" name="Content Placeholder 3">
            <a:extLst>
              <a:ext uri="{FF2B5EF4-FFF2-40B4-BE49-F238E27FC236}">
                <a16:creationId xmlns:a16="http://schemas.microsoft.com/office/drawing/2014/main" id="{21A591C5-1BF1-4256-8C0A-E413C20A56C6}"/>
              </a:ext>
            </a:extLst>
          </p:cNvPr>
          <p:cNvSpPr>
            <a:spLocks noGrp="1"/>
          </p:cNvSpPr>
          <p:nvPr>
            <p:ph idx="1"/>
          </p:nvPr>
        </p:nvSpPr>
        <p:spPr/>
        <p:txBody>
          <a:bodyPr/>
          <a:lstStyle/>
          <a:p>
            <a:r>
              <a:rPr lang="en-US" dirty="0"/>
              <a:t>Items selected from other music self-concept inventories</a:t>
            </a:r>
          </a:p>
          <a:p>
            <a:pPr lvl="1"/>
            <a:r>
              <a:rPr lang="en-US" dirty="0"/>
              <a:t>Fit into one of the theoretical subscales</a:t>
            </a:r>
          </a:p>
          <a:p>
            <a:pPr lvl="1"/>
            <a:r>
              <a:rPr lang="en-US" dirty="0"/>
              <a:t>Focused on self-concept vs. efficacy</a:t>
            </a:r>
          </a:p>
          <a:p>
            <a:pPr lvl="1"/>
            <a:r>
              <a:rPr lang="en-US" dirty="0"/>
              <a:t>Rewritten for clarity and age group if needed</a:t>
            </a:r>
          </a:p>
          <a:p>
            <a:r>
              <a:rPr lang="en-US" dirty="0"/>
              <a:t>Refined w/ several </a:t>
            </a:r>
            <a:r>
              <a:rPr lang="en-US" u="sng" dirty="0"/>
              <a:t>pilot tests </a:t>
            </a:r>
            <a:r>
              <a:rPr lang="en-US" dirty="0"/>
              <a:t>(</a:t>
            </a:r>
            <a:r>
              <a:rPr lang="en-US" i="1" dirty="0"/>
              <a:t>N</a:t>
            </a:r>
            <a:r>
              <a:rPr lang="en-US" dirty="0"/>
              <a:t> @ 20)</a:t>
            </a:r>
          </a:p>
        </p:txBody>
      </p:sp>
    </p:spTree>
    <p:extLst>
      <p:ext uri="{BB962C8B-B14F-4D97-AF65-F5344CB8AC3E}">
        <p14:creationId xmlns:p14="http://schemas.microsoft.com/office/powerpoint/2010/main" val="41791050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Version</a:t>
            </a:r>
          </a:p>
        </p:txBody>
      </p:sp>
      <p:sp>
        <p:nvSpPr>
          <p:cNvPr id="3" name="Content Placeholder 2"/>
          <p:cNvSpPr>
            <a:spLocks noGrp="1"/>
          </p:cNvSpPr>
          <p:nvPr>
            <p:ph idx="1"/>
          </p:nvPr>
        </p:nvSpPr>
        <p:spPr/>
        <p:txBody>
          <a:bodyPr>
            <a:normAutofit fontScale="85000" lnSpcReduction="20000"/>
          </a:bodyPr>
          <a:lstStyle/>
          <a:p>
            <a:pPr algn="just"/>
            <a:r>
              <a:rPr lang="en-US" dirty="0"/>
              <a:t>Thirteen items. </a:t>
            </a:r>
          </a:p>
          <a:p>
            <a:pPr algn="just"/>
            <a:r>
              <a:rPr lang="en-US" dirty="0"/>
              <a:t>Reliability - Total scale: α = .94; Subscales α = .92 - .83. </a:t>
            </a:r>
          </a:p>
          <a:p>
            <a:pPr algn="just"/>
            <a:r>
              <a:rPr lang="en-US" dirty="0"/>
              <a:t>Factor analysis explained 63.6% of the variance. </a:t>
            </a:r>
          </a:p>
          <a:p>
            <a:pPr lvl="1" algn="just"/>
            <a:r>
              <a:rPr lang="en-US" dirty="0"/>
              <a:t>Influence of others (54.1%), interest (5.7%), and ability (3.7%).  </a:t>
            </a:r>
          </a:p>
          <a:p>
            <a:pPr algn="just"/>
            <a:r>
              <a:rPr lang="en-US" dirty="0"/>
              <a:t>All but one of the rotated factor loadings exceeded .50.</a:t>
            </a:r>
          </a:p>
          <a:p>
            <a:pPr algn="just"/>
            <a:r>
              <a:rPr lang="en-US" dirty="0"/>
              <a:t>Eigenvalues = 7.37 (others), 1.17 (interest), and 0.84 (abilities). </a:t>
            </a:r>
          </a:p>
          <a:p>
            <a:pPr algn="just"/>
            <a:r>
              <a:rPr lang="en-US" dirty="0"/>
              <a:t>Bartlett’s test</a:t>
            </a:r>
            <a:r>
              <a:rPr lang="en-US" i="1" dirty="0"/>
              <a:t> </a:t>
            </a:r>
            <a:r>
              <a:rPr lang="en-US" dirty="0"/>
              <a:t>(</a:t>
            </a:r>
            <a:r>
              <a:rPr lang="en-US" i="1" dirty="0"/>
              <a:t>χ</a:t>
            </a:r>
            <a:r>
              <a:rPr lang="en-US" baseline="30000" dirty="0"/>
              <a:t>2</a:t>
            </a:r>
            <a:r>
              <a:rPr lang="en-US" dirty="0"/>
              <a:t> = 2077.78, </a:t>
            </a:r>
            <a:r>
              <a:rPr lang="en-US" i="1" dirty="0"/>
              <a:t>p</a:t>
            </a:r>
            <a:r>
              <a:rPr lang="en-US" dirty="0"/>
              <a:t> &lt; .001) and the </a:t>
            </a:r>
            <a:r>
              <a:rPr lang="en-US" dirty="0" err="1"/>
              <a:t>KMO</a:t>
            </a:r>
            <a:r>
              <a:rPr lang="en-US" dirty="0"/>
              <a:t> measure (.94) indicated adequate sample size. </a:t>
            </a:r>
          </a:p>
          <a:p>
            <a:pPr algn="just"/>
            <a:r>
              <a:rPr lang="en-US" dirty="0"/>
              <a:t>Subject-to-variable ratio equaled 18.2:1.</a:t>
            </a:r>
          </a:p>
          <a:p>
            <a:endParaRPr lang="en-US" dirty="0"/>
          </a:p>
        </p:txBody>
      </p:sp>
    </p:spTree>
    <p:extLst>
      <p:ext uri="{BB962C8B-B14F-4D97-AF65-F5344CB8AC3E}">
        <p14:creationId xmlns:p14="http://schemas.microsoft.com/office/powerpoint/2010/main" val="22595681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200" dirty="0"/>
              <a:t>Pattern Matrix for Principal Factor Analysis with </a:t>
            </a:r>
            <a:r>
              <a:rPr lang="en-US" sz="3200" dirty="0" err="1"/>
              <a:t>Promax</a:t>
            </a:r>
            <a:r>
              <a:rPr lang="en-US" sz="3200" dirty="0"/>
              <a:t> Rotation of the </a:t>
            </a:r>
            <a:r>
              <a:rPr lang="en-US" sz="3200" dirty="0" err="1"/>
              <a:t>MSCI</a:t>
            </a:r>
            <a:r>
              <a:rPr lang="en-US" sz="3200" dirty="0"/>
              <a:t> (final version)</a:t>
            </a:r>
          </a:p>
        </p:txBody>
      </p:sp>
      <p:graphicFrame>
        <p:nvGraphicFramePr>
          <p:cNvPr id="9" name="Content Placeholder 8"/>
          <p:cNvGraphicFramePr>
            <a:graphicFrameLocks noGrp="1"/>
          </p:cNvGraphicFramePr>
          <p:nvPr>
            <p:ph idx="1"/>
            <p:extLst/>
          </p:nvPr>
        </p:nvGraphicFramePr>
        <p:xfrm>
          <a:off x="1631092" y="2290635"/>
          <a:ext cx="5455508" cy="3422817"/>
        </p:xfrm>
        <a:graphic>
          <a:graphicData uri="http://schemas.openxmlformats.org/drawingml/2006/table">
            <a:tbl>
              <a:tblPr/>
              <a:tblGrid>
                <a:gridCol w="3487539">
                  <a:extLst>
                    <a:ext uri="{9D8B030D-6E8A-4147-A177-3AD203B41FA5}">
                      <a16:colId xmlns:a16="http://schemas.microsoft.com/office/drawing/2014/main" val="20000"/>
                    </a:ext>
                  </a:extLst>
                </a:gridCol>
                <a:gridCol w="174377">
                  <a:extLst>
                    <a:ext uri="{9D8B030D-6E8A-4147-A177-3AD203B41FA5}">
                      <a16:colId xmlns:a16="http://schemas.microsoft.com/office/drawing/2014/main" val="20001"/>
                    </a:ext>
                  </a:extLst>
                </a:gridCol>
                <a:gridCol w="597864">
                  <a:extLst>
                    <a:ext uri="{9D8B030D-6E8A-4147-A177-3AD203B41FA5}">
                      <a16:colId xmlns:a16="http://schemas.microsoft.com/office/drawing/2014/main" val="20002"/>
                    </a:ext>
                  </a:extLst>
                </a:gridCol>
                <a:gridCol w="597864">
                  <a:extLst>
                    <a:ext uri="{9D8B030D-6E8A-4147-A177-3AD203B41FA5}">
                      <a16:colId xmlns:a16="http://schemas.microsoft.com/office/drawing/2014/main" val="20003"/>
                    </a:ext>
                  </a:extLst>
                </a:gridCol>
                <a:gridCol w="597864">
                  <a:extLst>
                    <a:ext uri="{9D8B030D-6E8A-4147-A177-3AD203B41FA5}">
                      <a16:colId xmlns:a16="http://schemas.microsoft.com/office/drawing/2014/main" val="20004"/>
                    </a:ext>
                  </a:extLst>
                </a:gridCol>
              </a:tblGrid>
              <a:tr h="213926">
                <a:tc>
                  <a:txBody>
                    <a:bodyPr/>
                    <a:lstStyle/>
                    <a:p>
                      <a:pPr marL="0" marR="0">
                        <a:lnSpc>
                          <a:spcPct val="107000"/>
                        </a:lnSpc>
                        <a:spcBef>
                          <a:spcPts val="0"/>
                        </a:spcBef>
                        <a:spcAft>
                          <a:spcPts val="8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3">
                  <a:txBody>
                    <a:bodyPr/>
                    <a:lstStyle/>
                    <a:p>
                      <a:pPr marL="38100" marR="38100" algn="ctr">
                        <a:lnSpc>
                          <a:spcPts val="1600"/>
                        </a:lnSpc>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Factors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7853">
                <a:tc>
                  <a:txBody>
                    <a:bodyPr/>
                    <a:lstStyle/>
                    <a:p>
                      <a:pPr marL="0" marR="0">
                        <a:lnSpc>
                          <a:spcPct val="107000"/>
                        </a:lnSpc>
                        <a:spcBef>
                          <a:spcPts val="0"/>
                        </a:spcBef>
                        <a:spcAft>
                          <a:spcPts val="8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Item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8100" marR="38100" algn="ctr">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Others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8100" marR="38100" algn="ctr">
                        <a:lnSpc>
                          <a:spcPts val="1600"/>
                        </a:lnSpc>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Interest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III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8100" marR="38100" algn="ctr">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Abilities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3926">
                <a:tc>
                  <a:txBody>
                    <a:bodyPr/>
                    <a:lstStyle/>
                    <a:p>
                      <a:pPr marL="0" marR="0">
                        <a:lnSpc>
                          <a:spcPct val="107000"/>
                        </a:lnSpc>
                        <a:spcBef>
                          <a:spcPts val="0"/>
                        </a:spcBef>
                        <a:spcAft>
                          <a:spcPts val="8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My family encouraged me to participate in music.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ts val="1600"/>
                        </a:lnSpc>
                        <a:spcBef>
                          <a:spcPts val="0"/>
                        </a:spcBef>
                        <a:spcAft>
                          <a:spcPts val="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ts val="1600"/>
                        </a:lnSpc>
                        <a:spcBef>
                          <a:spcPts val="0"/>
                        </a:spcBef>
                        <a:spcAft>
                          <a:spcPts val="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213926">
                <a:tc>
                  <a:txBody>
                    <a:bodyPr/>
                    <a:lstStyle/>
                    <a:p>
                      <a:pPr marL="0" marR="0">
                        <a:lnSpc>
                          <a:spcPct val="107000"/>
                        </a:lnSpc>
                        <a:spcBef>
                          <a:spcPts val="0"/>
                        </a:spcBef>
                        <a:spcAft>
                          <a:spcPts val="8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 have received praise or recognition for my musical abilities.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03"/>
                  </a:ext>
                </a:extLst>
              </a:tr>
              <a:tr h="213926">
                <a:tc>
                  <a:txBody>
                    <a:bodyPr/>
                    <a:lstStyle/>
                    <a:p>
                      <a:pPr marL="0" marR="0">
                        <a:lnSpc>
                          <a:spcPct val="107000"/>
                        </a:lnSpc>
                        <a:spcBef>
                          <a:spcPts val="0"/>
                        </a:spcBef>
                        <a:spcAft>
                          <a:spcPts val="8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Teachers have told me I have musical potential.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04"/>
                  </a:ext>
                </a:extLst>
              </a:tr>
              <a:tr h="213926">
                <a:tc>
                  <a:txBody>
                    <a:bodyPr/>
                    <a:lstStyle/>
                    <a:p>
                      <a:pPr marL="0" marR="0">
                        <a:lnSpc>
                          <a:spcPct val="107000"/>
                        </a:lnSpc>
                        <a:spcBef>
                          <a:spcPts val="0"/>
                        </a:spcBef>
                        <a:spcAft>
                          <a:spcPts val="8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My friends think I have musical talent.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05"/>
                  </a:ext>
                </a:extLst>
              </a:tr>
              <a:tr h="213926">
                <a:tc>
                  <a:txBody>
                    <a:bodyPr/>
                    <a:lstStyle/>
                    <a:p>
                      <a:pPr marL="0" marR="0">
                        <a:lnSpc>
                          <a:spcPct val="107000"/>
                        </a:lnSpc>
                        <a:spcBef>
                          <a:spcPts val="0"/>
                        </a:spcBef>
                        <a:spcAft>
                          <a:spcPts val="8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Other people like to make music with 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06"/>
                  </a:ext>
                </a:extLst>
              </a:tr>
              <a:tr h="213926">
                <a:tc>
                  <a:txBody>
                    <a:bodyPr/>
                    <a:lstStyle/>
                    <a:p>
                      <a:pPr marL="0" marR="0">
                        <a:lnSpc>
                          <a:spcPct val="107000"/>
                        </a:lnSpc>
                        <a:spcBef>
                          <a:spcPts val="0"/>
                        </a:spcBef>
                        <a:spcAft>
                          <a:spcPts val="8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 like to sing or play music for my own enjoyment.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07"/>
                  </a:ext>
                </a:extLst>
              </a:tr>
              <a:tr h="213926">
                <a:tc>
                  <a:txBody>
                    <a:bodyPr/>
                    <a:lstStyle/>
                    <a:p>
                      <a:pPr marL="0" marR="0">
                        <a:lnSpc>
                          <a:spcPct val="107000"/>
                        </a:lnSpc>
                        <a:spcBef>
                          <a:spcPts val="0"/>
                        </a:spcBef>
                        <a:spcAft>
                          <a:spcPts val="8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Music is an important part of my life.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08"/>
                  </a:ext>
                </a:extLst>
              </a:tr>
              <a:tr h="213926">
                <a:tc>
                  <a:txBody>
                    <a:bodyPr/>
                    <a:lstStyle/>
                    <a:p>
                      <a:pPr marL="0" marR="0">
                        <a:lnSpc>
                          <a:spcPct val="107000"/>
                        </a:lnSpc>
                        <a:spcBef>
                          <a:spcPts val="0"/>
                        </a:spcBef>
                        <a:spcAft>
                          <a:spcPts val="8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 want to improve my musical skills.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09"/>
                  </a:ext>
                </a:extLst>
              </a:tr>
              <a:tr h="213926">
                <a:tc>
                  <a:txBody>
                    <a:bodyPr/>
                    <a:lstStyle/>
                    <a:p>
                      <a:pPr marL="0" marR="0">
                        <a:lnSpc>
                          <a:spcPct val="107000"/>
                        </a:lnSpc>
                        <a:spcBef>
                          <a:spcPts val="0"/>
                        </a:spcBef>
                        <a:spcAft>
                          <a:spcPts val="8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 enjoy singing or playing music in a group.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10"/>
                  </a:ext>
                </a:extLst>
              </a:tr>
              <a:tr h="213926">
                <a:tc>
                  <a:txBody>
                    <a:bodyPr/>
                    <a:lstStyle/>
                    <a:p>
                      <a:pPr marL="0" marR="0">
                        <a:lnSpc>
                          <a:spcPct val="107000"/>
                        </a:lnSpc>
                        <a:spcBef>
                          <a:spcPts val="0"/>
                        </a:spcBef>
                        <a:spcAft>
                          <a:spcPts val="8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 like to sing or play music for other people.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11"/>
                  </a:ext>
                </a:extLst>
              </a:tr>
              <a:tr h="213926">
                <a:tc>
                  <a:txBody>
                    <a:bodyPr/>
                    <a:lstStyle/>
                    <a:p>
                      <a:pPr marL="0" marR="0">
                        <a:lnSpc>
                          <a:spcPct val="107000"/>
                        </a:lnSpc>
                        <a:spcBef>
                          <a:spcPts val="0"/>
                        </a:spcBef>
                        <a:spcAft>
                          <a:spcPts val="8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 can hear subtle differences or changes in musical sounds.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nSpc>
                          <a:spcPts val="1600"/>
                        </a:lnSpc>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12"/>
                  </a:ext>
                </a:extLst>
              </a:tr>
              <a:tr h="213926">
                <a:tc>
                  <a:txBody>
                    <a:bodyPr/>
                    <a:lstStyle/>
                    <a:p>
                      <a:pPr marL="0" marR="0">
                        <a:lnSpc>
                          <a:spcPct val="107000"/>
                        </a:lnSpc>
                        <a:spcBef>
                          <a:spcPts val="0"/>
                        </a:spcBef>
                        <a:spcAft>
                          <a:spcPts val="8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I have a good sense of rhythm.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38100" marR="38100">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tc>
                  <a:txBody>
                    <a:bodyPr/>
                    <a:lstStyle/>
                    <a:p>
                      <a:pPr marL="38100" marR="38100" algn="ctr">
                        <a:lnSpc>
                          <a:spcPts val="1600"/>
                        </a:lnSpc>
                        <a:spcBef>
                          <a:spcPts val="0"/>
                        </a:spcBef>
                        <a:spcAft>
                          <a:spcPts val="0"/>
                        </a:spcAft>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13"/>
                  </a:ext>
                </a:extLst>
              </a:tr>
              <a:tr h="213926">
                <a:tc>
                  <a:txBody>
                    <a:bodyPr/>
                    <a:lstStyle/>
                    <a:p>
                      <a:pPr marL="0" marR="0">
                        <a:lnSpc>
                          <a:spcPct val="107000"/>
                        </a:lnSpc>
                        <a:spcBef>
                          <a:spcPts val="0"/>
                        </a:spcBef>
                        <a:spcAft>
                          <a:spcPts val="8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Learning new musical skills would be easy for 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2032213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fontScale="70000" lnSpcReduction="20000"/>
          </a:bodyPr>
          <a:lstStyle/>
          <a:p>
            <a:pPr algn="just"/>
            <a:r>
              <a:rPr lang="en-US" dirty="0"/>
              <a:t>The </a:t>
            </a:r>
            <a:r>
              <a:rPr lang="en-US" dirty="0" err="1"/>
              <a:t>MSCI</a:t>
            </a:r>
            <a:r>
              <a:rPr lang="en-US" dirty="0"/>
              <a:t> is an effective measure of music self-concept as described by (a) support or recognition from others, (b) personal interest or desire, and (c) perception of music ability (Austin, 1990). </a:t>
            </a:r>
          </a:p>
          <a:p>
            <a:pPr algn="just"/>
            <a:r>
              <a:rPr lang="en-US" dirty="0"/>
              <a:t>Use the </a:t>
            </a:r>
            <a:r>
              <a:rPr lang="en-US" dirty="0" err="1"/>
              <a:t>MSCI</a:t>
            </a:r>
            <a:r>
              <a:rPr lang="en-US" dirty="0"/>
              <a:t> to (a) assess change or development in music self-concept, (b) identify differences in various aspects of music self-concept, (c) compare music self-concept among different populations, or (d) examine relationships between music self-concept and other variables. </a:t>
            </a:r>
          </a:p>
          <a:p>
            <a:pPr algn="just"/>
            <a:r>
              <a:rPr lang="en-US" dirty="0"/>
              <a:t>Instructors of music courses for elementary classroom teachers or the general college population might use </a:t>
            </a:r>
            <a:r>
              <a:rPr lang="en-US" dirty="0" err="1"/>
              <a:t>MSCI</a:t>
            </a:r>
            <a:r>
              <a:rPr lang="en-US" dirty="0"/>
              <a:t> scores to (a) assess students’ attitudes towards their musical potential and accomplishment, (b) select leaders for small group work, or (c) identify students who might require extra support.</a:t>
            </a:r>
          </a:p>
        </p:txBody>
      </p:sp>
    </p:spTree>
    <p:extLst>
      <p:ext uri="{BB962C8B-B14F-4D97-AF65-F5344CB8AC3E}">
        <p14:creationId xmlns:p14="http://schemas.microsoft.com/office/powerpoint/2010/main" val="7729637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fontScale="85000" lnSpcReduction="20000"/>
          </a:bodyPr>
          <a:lstStyle/>
          <a:p>
            <a:pPr algn="just"/>
            <a:r>
              <a:rPr lang="en-US" dirty="0"/>
              <a:t>The </a:t>
            </a:r>
            <a:r>
              <a:rPr lang="en-US" dirty="0" err="1"/>
              <a:t>MSCI</a:t>
            </a:r>
            <a:r>
              <a:rPr lang="en-US" dirty="0"/>
              <a:t> might be useful for students below the college level.   </a:t>
            </a:r>
          </a:p>
          <a:p>
            <a:pPr lvl="1" algn="just"/>
            <a:r>
              <a:rPr lang="en-US" dirty="0"/>
              <a:t>The structure of music self-concept likely does not change between junior high school and college (</a:t>
            </a:r>
            <a:r>
              <a:rPr lang="en-US" dirty="0" err="1"/>
              <a:t>Vispoel</a:t>
            </a:r>
            <a:r>
              <a:rPr lang="en-US" dirty="0"/>
              <a:t>, 2003).</a:t>
            </a:r>
          </a:p>
          <a:p>
            <a:pPr lvl="1" algn="just"/>
            <a:r>
              <a:rPr lang="en-US" dirty="0"/>
              <a:t>Flesch-Kincaid Reading Ease score of 67.3.</a:t>
            </a:r>
          </a:p>
          <a:p>
            <a:pPr lvl="1" algn="just"/>
            <a:r>
              <a:rPr lang="en-US" dirty="0"/>
              <a:t>Average grade level reading score of 7.0 (Readability-Score.com). </a:t>
            </a:r>
          </a:p>
          <a:p>
            <a:pPr lvl="1" algn="just"/>
            <a:r>
              <a:rPr lang="en-US" dirty="0" err="1"/>
              <a:t>MSCI</a:t>
            </a:r>
            <a:r>
              <a:rPr lang="en-US" dirty="0"/>
              <a:t> might be effective with students as young as middle school.</a:t>
            </a:r>
          </a:p>
          <a:p>
            <a:pPr algn="just"/>
            <a:r>
              <a:rPr lang="en-US" dirty="0"/>
              <a:t>Future studies should test the </a:t>
            </a:r>
            <a:r>
              <a:rPr lang="en-US" dirty="0" err="1"/>
              <a:t>MSCI</a:t>
            </a:r>
            <a:r>
              <a:rPr lang="en-US" dirty="0"/>
              <a:t> among people of varying ages and backgrounds, and examine additional variables, models, and theories that might explain this construct (e.g., </a:t>
            </a:r>
            <a:r>
              <a:rPr lang="en-US" dirty="0" err="1"/>
              <a:t>Schnare</a:t>
            </a:r>
            <a:r>
              <a:rPr lang="en-US" dirty="0"/>
              <a:t>, </a:t>
            </a:r>
            <a:r>
              <a:rPr lang="en-US" dirty="0" err="1"/>
              <a:t>MacIntyre</a:t>
            </a:r>
            <a:r>
              <a:rPr lang="en-US" dirty="0"/>
              <a:t>, &amp; </a:t>
            </a:r>
            <a:r>
              <a:rPr lang="en-US" dirty="0" err="1"/>
              <a:t>Doucett</a:t>
            </a:r>
            <a:r>
              <a:rPr lang="en-US" dirty="0"/>
              <a:t>, 2012).</a:t>
            </a:r>
          </a:p>
        </p:txBody>
      </p:sp>
    </p:spTree>
    <p:extLst>
      <p:ext uri="{BB962C8B-B14F-4D97-AF65-F5344CB8AC3E}">
        <p14:creationId xmlns:p14="http://schemas.microsoft.com/office/powerpoint/2010/main" val="4018884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1BD9C5-0B65-4001-9A9B-8C523C8466CE}"/>
              </a:ext>
            </a:extLst>
          </p:cNvPr>
          <p:cNvSpPr>
            <a:spLocks noGrp="1"/>
          </p:cNvSpPr>
          <p:nvPr>
            <p:ph type="title"/>
          </p:nvPr>
        </p:nvSpPr>
        <p:spPr/>
        <p:txBody>
          <a:bodyPr/>
          <a:lstStyle/>
          <a:p>
            <a:r>
              <a:rPr lang="en-US" sz="2400" b="1" dirty="0"/>
              <a:t>20 Years of the </a:t>
            </a:r>
            <a:r>
              <a:rPr lang="en-US" sz="2400" b="1" dirty="0" err="1"/>
              <a:t>MENC</a:t>
            </a:r>
            <a:r>
              <a:rPr lang="en-US" sz="2400" b="1" dirty="0"/>
              <a:t> Biennial Conference A Content Analysis </a:t>
            </a:r>
            <a:br>
              <a:rPr lang="en-US" sz="2400" b="1" dirty="0"/>
            </a:br>
            <a:r>
              <a:rPr lang="en-US" sz="2400" dirty="0"/>
              <a:t>Joshua Palkki, Daniel J. Albert, Stuart Chapman Hill, Ryan D. Shaw</a:t>
            </a:r>
            <a:br>
              <a:rPr lang="en-US" sz="2400" dirty="0"/>
            </a:br>
            <a:r>
              <a:rPr lang="en-US" sz="2400" i="1" dirty="0"/>
              <a:t>JRME</a:t>
            </a:r>
            <a:r>
              <a:rPr lang="en-US" sz="2400" dirty="0"/>
              <a:t> Vol 64(1), 2016 </a:t>
            </a:r>
          </a:p>
        </p:txBody>
      </p:sp>
      <p:sp>
        <p:nvSpPr>
          <p:cNvPr id="6" name="Content Placeholder 5">
            <a:extLst>
              <a:ext uri="{FF2B5EF4-FFF2-40B4-BE49-F238E27FC236}">
                <a16:creationId xmlns:a16="http://schemas.microsoft.com/office/drawing/2014/main" id="{8C172111-2469-4846-9839-186AEC71DEFA}"/>
              </a:ext>
            </a:extLst>
          </p:cNvPr>
          <p:cNvSpPr>
            <a:spLocks noGrp="1"/>
          </p:cNvSpPr>
          <p:nvPr>
            <p:ph idx="1"/>
          </p:nvPr>
        </p:nvSpPr>
        <p:spPr>
          <a:xfrm>
            <a:off x="457200" y="1600200"/>
            <a:ext cx="8229600" cy="4876800"/>
          </a:xfrm>
        </p:spPr>
        <p:txBody>
          <a:bodyPr/>
          <a:lstStyle/>
          <a:p>
            <a:pPr marL="0" indent="0" algn="just">
              <a:buNone/>
            </a:pPr>
            <a:r>
              <a:rPr lang="en-US" sz="1800" dirty="0"/>
              <a:t>The purpose of this study was to investigate the content and intended audiences for educational sessions offered at </a:t>
            </a:r>
            <a:r>
              <a:rPr lang="en-US" sz="1800" dirty="0" err="1"/>
              <a:t>MENC</a:t>
            </a:r>
            <a:r>
              <a:rPr lang="en-US" sz="1800" dirty="0"/>
              <a:t> biennial conferences in order to illuminate trends and topics in professional development. The researchers performed a content analysis of each session (N = 2,593) using program booklets from conferences between 1988 and 2008, creating a coding scheme with separate codes for audience focus and session content. After establishing sufficient </a:t>
            </a:r>
            <a:r>
              <a:rPr lang="en-US" sz="1800" dirty="0" err="1"/>
              <a:t>interjudge</a:t>
            </a:r>
            <a:r>
              <a:rPr lang="en-US" sz="1800" dirty="0"/>
              <a:t> agreement, the researchers coded all educational sessions offered at the conferences from 1988 to 2008. Results indicated that the number of sessions targeted at specific audiences (e.g., choral teachers only) remained small relative to those targeting broader audiences. Content coding revealed large increases in the number of sessions focused on technology and a slight decrease in the number of sessions focused on traditional large ensembles. Session content sometimes followed professional trends (e.g., the inception of the National Standards in 1994) but did not reflect increased attention in the profession to topics such as creativity and students with exceptionalities. These findings have important implications for those planning state and national music education conferences and for music educators who attend these professional development events.</a:t>
            </a:r>
          </a:p>
        </p:txBody>
      </p:sp>
    </p:spTree>
    <p:extLst>
      <p:ext uri="{BB962C8B-B14F-4D97-AF65-F5344CB8AC3E}">
        <p14:creationId xmlns:p14="http://schemas.microsoft.com/office/powerpoint/2010/main" val="5842965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6051-7801-4F4D-8B7C-4F7A7CC58D21}"/>
              </a:ext>
            </a:extLst>
          </p:cNvPr>
          <p:cNvSpPr>
            <a:spLocks noGrp="1"/>
          </p:cNvSpPr>
          <p:nvPr>
            <p:ph type="title"/>
          </p:nvPr>
        </p:nvSpPr>
        <p:spPr>
          <a:xfrm>
            <a:off x="457200" y="274638"/>
            <a:ext cx="2971800" cy="1143000"/>
          </a:xfrm>
        </p:spPr>
        <p:txBody>
          <a:bodyPr/>
          <a:lstStyle/>
          <a:p>
            <a:r>
              <a:rPr lang="en-US" dirty="0"/>
              <a:t>Austin (1990)</a:t>
            </a:r>
          </a:p>
        </p:txBody>
      </p:sp>
      <p:sp>
        <p:nvSpPr>
          <p:cNvPr id="3" name="Content Placeholder 2">
            <a:extLst>
              <a:ext uri="{FF2B5EF4-FFF2-40B4-BE49-F238E27FC236}">
                <a16:creationId xmlns:a16="http://schemas.microsoft.com/office/drawing/2014/main" id="{89A21168-D3BD-4CCD-A326-762B1A4BED7D}"/>
              </a:ext>
            </a:extLst>
          </p:cNvPr>
          <p:cNvSpPr>
            <a:spLocks noGrp="1"/>
          </p:cNvSpPr>
          <p:nvPr>
            <p:ph idx="1"/>
          </p:nvPr>
        </p:nvSpPr>
        <p:spPr>
          <a:xfrm>
            <a:off x="457200" y="1600200"/>
            <a:ext cx="3048000" cy="4525963"/>
          </a:xfrm>
        </p:spPr>
        <p:txBody>
          <a:bodyPr/>
          <a:lstStyle/>
          <a:p>
            <a:r>
              <a:rPr lang="en-US" sz="2800" dirty="0"/>
              <a:t>Shortened version of the Self-Esteem of Music Ability (Schmitt, 1979)</a:t>
            </a:r>
          </a:p>
          <a:p>
            <a:r>
              <a:rPr lang="en-US" sz="2800" dirty="0"/>
              <a:t>Correlation b/w full and short version </a:t>
            </a:r>
            <a:r>
              <a:rPr lang="en-US" sz="2800" i="1" dirty="0"/>
              <a:t>r</a:t>
            </a:r>
            <a:r>
              <a:rPr lang="en-US" sz="2800" dirty="0"/>
              <a:t> = . 95 </a:t>
            </a:r>
          </a:p>
        </p:txBody>
      </p:sp>
      <p:pic>
        <p:nvPicPr>
          <p:cNvPr id="5" name="Picture 4">
            <a:extLst>
              <a:ext uri="{FF2B5EF4-FFF2-40B4-BE49-F238E27FC236}">
                <a16:creationId xmlns:a16="http://schemas.microsoft.com/office/drawing/2014/main" id="{80D3087B-8735-4C88-8426-84EB8E2BF5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860" r="4788" b="2903"/>
          <a:stretch/>
        </p:blipFill>
        <p:spPr>
          <a:xfrm>
            <a:off x="3505200" y="281296"/>
            <a:ext cx="5410200" cy="6354762"/>
          </a:xfrm>
          <a:prstGeom prst="rect">
            <a:avLst/>
          </a:prstGeom>
        </p:spPr>
      </p:pic>
    </p:spTree>
    <p:extLst>
      <p:ext uri="{BB962C8B-B14F-4D97-AF65-F5344CB8AC3E}">
        <p14:creationId xmlns:p14="http://schemas.microsoft.com/office/powerpoint/2010/main" val="30082210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6039C-9473-4642-80E4-D27959725547}"/>
              </a:ext>
            </a:extLst>
          </p:cNvPr>
          <p:cNvSpPr>
            <a:spLocks noGrp="1"/>
          </p:cNvSpPr>
          <p:nvPr>
            <p:ph type="ctrTitle"/>
          </p:nvPr>
        </p:nvSpPr>
        <p:spPr/>
        <p:txBody>
          <a:bodyPr/>
          <a:lstStyle/>
          <a:p>
            <a:r>
              <a:rPr lang="en-US" dirty="0"/>
              <a:t>Data Analysis</a:t>
            </a:r>
          </a:p>
        </p:txBody>
      </p:sp>
      <p:sp>
        <p:nvSpPr>
          <p:cNvPr id="5" name="Subtitle 4">
            <a:extLst>
              <a:ext uri="{FF2B5EF4-FFF2-40B4-BE49-F238E27FC236}">
                <a16:creationId xmlns:a16="http://schemas.microsoft.com/office/drawing/2014/main" id="{501A1C0D-3D2B-42D4-AD59-2940B412263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149623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C6C6A64-E6C9-44C8-986A-E6E2F2E73778}"/>
              </a:ext>
            </a:extLst>
          </p:cNvPr>
          <p:cNvSpPr>
            <a:spLocks noGrp="1"/>
          </p:cNvSpPr>
          <p:nvPr>
            <p:ph type="title"/>
          </p:nvPr>
        </p:nvSpPr>
        <p:spPr/>
        <p:txBody>
          <a:bodyPr/>
          <a:lstStyle/>
          <a:p>
            <a:pPr eaLnBrk="1" hangingPunct="1"/>
            <a:r>
              <a:rPr lang="en-US" altLang="en-US"/>
              <a:t>Types of Data Analysis</a:t>
            </a:r>
          </a:p>
        </p:txBody>
      </p:sp>
      <p:sp>
        <p:nvSpPr>
          <p:cNvPr id="27651" name="Content Placeholder 2">
            <a:extLst>
              <a:ext uri="{FF2B5EF4-FFF2-40B4-BE49-F238E27FC236}">
                <a16:creationId xmlns:a16="http://schemas.microsoft.com/office/drawing/2014/main" id="{67B109B5-6203-4811-BC82-2C9CC8B6C133}"/>
              </a:ext>
            </a:extLst>
          </p:cNvPr>
          <p:cNvSpPr>
            <a:spLocks noGrp="1"/>
          </p:cNvSpPr>
          <p:nvPr>
            <p:ph idx="1"/>
          </p:nvPr>
        </p:nvSpPr>
        <p:spPr/>
        <p:txBody>
          <a:bodyPr/>
          <a:lstStyle/>
          <a:p>
            <a:pPr eaLnBrk="1" hangingPunct="1"/>
            <a:r>
              <a:rPr lang="en-US" altLang="en-US"/>
              <a:t>Descriptive</a:t>
            </a:r>
          </a:p>
          <a:p>
            <a:pPr lvl="1" eaLnBrk="1" hangingPunct="1"/>
            <a:r>
              <a:rPr lang="en-US" altLang="en-US"/>
              <a:t>Describes data</a:t>
            </a:r>
          </a:p>
          <a:p>
            <a:pPr eaLnBrk="1" hangingPunct="1"/>
            <a:r>
              <a:rPr lang="en-US" altLang="en-US"/>
              <a:t>Relational (correlation)</a:t>
            </a:r>
          </a:p>
          <a:p>
            <a:pPr lvl="1" eaLnBrk="1" hangingPunct="1"/>
            <a:r>
              <a:rPr lang="en-US" altLang="en-US"/>
              <a:t>Relationships b/w variables within data</a:t>
            </a:r>
          </a:p>
          <a:p>
            <a:pPr eaLnBrk="1" hangingPunct="1"/>
            <a:r>
              <a:rPr lang="en-US" altLang="en-US"/>
              <a:t>Differences (inferential statistics)</a:t>
            </a:r>
          </a:p>
          <a:p>
            <a:pPr lvl="1" eaLnBrk="1" hangingPunct="1"/>
            <a:r>
              <a:rPr lang="en-US" altLang="en-US"/>
              <a:t>b/w groups</a:t>
            </a:r>
          </a:p>
        </p:txBody>
      </p:sp>
    </p:spTree>
    <p:extLst>
      <p:ext uri="{BB962C8B-B14F-4D97-AF65-F5344CB8AC3E}">
        <p14:creationId xmlns:p14="http://schemas.microsoft.com/office/powerpoint/2010/main" val="3137756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B0E40B4-88DE-468B-8691-1EF5A0E731A2}"/>
              </a:ext>
            </a:extLst>
          </p:cNvPr>
          <p:cNvSpPr>
            <a:spLocks noGrp="1" noChangeArrowheads="1"/>
          </p:cNvSpPr>
          <p:nvPr>
            <p:ph type="title" idx="4294967295"/>
          </p:nvPr>
        </p:nvSpPr>
        <p:spPr/>
        <p:txBody>
          <a:bodyPr/>
          <a:lstStyle/>
          <a:p>
            <a:pPr eaLnBrk="1" hangingPunct="1"/>
            <a:r>
              <a:rPr lang="en-US" altLang="en-US"/>
              <a:t>Measurement Scales</a:t>
            </a:r>
            <a:br>
              <a:rPr lang="en-US" altLang="en-US"/>
            </a:br>
            <a:r>
              <a:rPr lang="en-US" altLang="en-US"/>
              <a:t>Levels of Measurement</a:t>
            </a:r>
          </a:p>
        </p:txBody>
      </p:sp>
      <p:sp>
        <p:nvSpPr>
          <p:cNvPr id="29699" name="Rectangle 3">
            <a:extLst>
              <a:ext uri="{FF2B5EF4-FFF2-40B4-BE49-F238E27FC236}">
                <a16:creationId xmlns:a16="http://schemas.microsoft.com/office/drawing/2014/main" id="{EB8B4924-FD51-4E73-BE0A-B37066491C77}"/>
              </a:ext>
            </a:extLst>
          </p:cNvPr>
          <p:cNvSpPr>
            <a:spLocks noGrp="1" noChangeArrowheads="1"/>
          </p:cNvSpPr>
          <p:nvPr>
            <p:ph type="body" idx="4294967295"/>
          </p:nvPr>
        </p:nvSpPr>
        <p:spPr/>
        <p:txBody>
          <a:bodyPr/>
          <a:lstStyle/>
          <a:p>
            <a:pPr eaLnBrk="1" hangingPunct="1">
              <a:lnSpc>
                <a:spcPct val="90000"/>
              </a:lnSpc>
            </a:pPr>
            <a:r>
              <a:rPr lang="en-US" altLang="en-US" sz="2400"/>
              <a:t>[NOIR]</a:t>
            </a:r>
          </a:p>
          <a:p>
            <a:pPr eaLnBrk="1" hangingPunct="1">
              <a:lnSpc>
                <a:spcPct val="90000"/>
              </a:lnSpc>
            </a:pPr>
            <a:r>
              <a:rPr lang="en-US" altLang="en-US" sz="2400"/>
              <a:t>Nominal</a:t>
            </a:r>
          </a:p>
          <a:p>
            <a:pPr lvl="1" eaLnBrk="1" hangingPunct="1">
              <a:lnSpc>
                <a:spcPct val="90000"/>
              </a:lnSpc>
            </a:pPr>
            <a:r>
              <a:rPr lang="en-US" altLang="en-US" sz="2000"/>
              <a:t>Categorical, frequency counts (gender, color, yes/no, etc.)</a:t>
            </a:r>
          </a:p>
          <a:p>
            <a:pPr eaLnBrk="1" hangingPunct="1">
              <a:lnSpc>
                <a:spcPct val="90000"/>
              </a:lnSpc>
            </a:pPr>
            <a:r>
              <a:rPr lang="en-US" altLang="en-US" sz="2400"/>
              <a:t>Ordinal</a:t>
            </a:r>
          </a:p>
          <a:p>
            <a:pPr lvl="1" eaLnBrk="1" hangingPunct="1">
              <a:lnSpc>
                <a:spcPct val="90000"/>
              </a:lnSpc>
            </a:pPr>
            <a:r>
              <a:rPr lang="en-US" altLang="en-US" sz="2000"/>
              <a:t>Rank-order (Contest Ratings, Likert data??)</a:t>
            </a:r>
          </a:p>
          <a:p>
            <a:pPr eaLnBrk="1" hangingPunct="1">
              <a:lnSpc>
                <a:spcPct val="90000"/>
              </a:lnSpc>
            </a:pPr>
            <a:r>
              <a:rPr lang="en-US" altLang="en-US" sz="2400"/>
              <a:t>Interval</a:t>
            </a:r>
          </a:p>
          <a:p>
            <a:pPr lvl="1" eaLnBrk="1" hangingPunct="1">
              <a:lnSpc>
                <a:spcPct val="90000"/>
              </a:lnSpc>
            </a:pPr>
            <a:r>
              <a:rPr lang="en-US" altLang="en-US" sz="2000"/>
              <a:t>Continuous scale with consistent distances between points. No meaningful absolute zero (test scores, singing range, temperature, knowledge).</a:t>
            </a:r>
          </a:p>
          <a:p>
            <a:pPr eaLnBrk="1" hangingPunct="1">
              <a:lnSpc>
                <a:spcPct val="90000"/>
              </a:lnSpc>
            </a:pPr>
            <a:r>
              <a:rPr lang="en-US" altLang="en-US" sz="2400"/>
              <a:t>Ratio</a:t>
            </a:r>
          </a:p>
          <a:p>
            <a:pPr lvl="1" eaLnBrk="1" hangingPunct="1">
              <a:lnSpc>
                <a:spcPct val="90000"/>
              </a:lnSpc>
            </a:pPr>
            <a:r>
              <a:rPr lang="en-US" altLang="en-US" sz="2000"/>
              <a:t>Continuous scale with consistent distances between points and an absolute zero (decibels, money) </a:t>
            </a:r>
          </a:p>
          <a:p>
            <a:pPr eaLnBrk="1" hangingPunct="1">
              <a:lnSpc>
                <a:spcPct val="90000"/>
              </a:lnSpc>
            </a:pPr>
            <a:r>
              <a:rPr lang="en-US" altLang="en-US" sz="2400"/>
              <a:t>N-choir robes; O – div. 1 at contest; I – 96/100 score; R – festival score twice as high as last year.</a:t>
            </a:r>
          </a:p>
        </p:txBody>
      </p:sp>
    </p:spTree>
    <p:extLst>
      <p:ext uri="{BB962C8B-B14F-4D97-AF65-F5344CB8AC3E}">
        <p14:creationId xmlns:p14="http://schemas.microsoft.com/office/powerpoint/2010/main" val="24178406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DAA80607-11AA-4E33-A583-6649478E21A6}"/>
              </a:ext>
            </a:extLst>
          </p:cNvPr>
          <p:cNvSpPr>
            <a:spLocks noGrp="1"/>
          </p:cNvSpPr>
          <p:nvPr>
            <p:ph type="title"/>
          </p:nvPr>
        </p:nvSpPr>
        <p:spPr/>
        <p:txBody>
          <a:bodyPr/>
          <a:lstStyle/>
          <a:p>
            <a:pPr algn="l" eaLnBrk="1" hangingPunct="1"/>
            <a:r>
              <a:rPr lang="en-US" altLang="en-US"/>
              <a:t>Other Terms</a:t>
            </a:r>
          </a:p>
        </p:txBody>
      </p:sp>
      <p:sp>
        <p:nvSpPr>
          <p:cNvPr id="31747" name="Content Placeholder 2">
            <a:extLst>
              <a:ext uri="{FF2B5EF4-FFF2-40B4-BE49-F238E27FC236}">
                <a16:creationId xmlns:a16="http://schemas.microsoft.com/office/drawing/2014/main" id="{639D21F1-87D0-435D-AB8A-511423EBD3D0}"/>
              </a:ext>
            </a:extLst>
          </p:cNvPr>
          <p:cNvSpPr>
            <a:spLocks noGrp="1"/>
          </p:cNvSpPr>
          <p:nvPr>
            <p:ph idx="1"/>
          </p:nvPr>
        </p:nvSpPr>
        <p:spPr>
          <a:xfrm>
            <a:off x="457200" y="2133600"/>
            <a:ext cx="8229600" cy="3992563"/>
          </a:xfrm>
        </p:spPr>
        <p:txBody>
          <a:bodyPr/>
          <a:lstStyle/>
          <a:p>
            <a:pPr eaLnBrk="1" hangingPunct="1"/>
            <a:r>
              <a:rPr lang="en-US" altLang="en-US" sz="2400" u="sng"/>
              <a:t>Reliability</a:t>
            </a:r>
            <a:r>
              <a:rPr lang="en-US" altLang="en-US" sz="2400"/>
              <a:t> = Consistency</a:t>
            </a:r>
          </a:p>
          <a:p>
            <a:pPr lvl="1" eaLnBrk="1" hangingPunct="1"/>
            <a:r>
              <a:rPr lang="en-US" altLang="en-US" sz="2000"/>
              <a:t>Test/retest (regardless of yr., location, etc.)</a:t>
            </a:r>
          </a:p>
          <a:p>
            <a:pPr lvl="1" eaLnBrk="1" hangingPunct="1"/>
            <a:r>
              <a:rPr lang="en-US" altLang="en-US" sz="2000"/>
              <a:t>Interrater (every judge the same)</a:t>
            </a:r>
          </a:p>
          <a:p>
            <a:pPr eaLnBrk="1" hangingPunct="1"/>
            <a:r>
              <a:rPr lang="en-US" altLang="en-US" sz="2400" u="sng"/>
              <a:t>Validity</a:t>
            </a:r>
            <a:r>
              <a:rPr lang="en-US" altLang="en-US" sz="2400"/>
              <a:t> = the extent to which an assessment or survey measures what they purport to measure</a:t>
            </a:r>
          </a:p>
          <a:p>
            <a:pPr eaLnBrk="1" hangingPunct="1"/>
            <a:r>
              <a:rPr lang="en-US" altLang="en-US" sz="2400" u="sng"/>
              <a:t>Independent Variable </a:t>
            </a:r>
            <a:r>
              <a:rPr lang="en-US" altLang="en-US" sz="2400"/>
              <a:t>– factors manipulated by researcher </a:t>
            </a:r>
          </a:p>
          <a:p>
            <a:pPr eaLnBrk="1" hangingPunct="1"/>
            <a:r>
              <a:rPr lang="en-US" altLang="en-US" sz="2400" u="sng"/>
              <a:t>Dependent Variable </a:t>
            </a:r>
            <a:r>
              <a:rPr lang="en-US" altLang="en-US" sz="2400"/>
              <a:t>– the test to determine outcome</a:t>
            </a:r>
          </a:p>
          <a:p>
            <a:pPr eaLnBrk="1" hangingPunct="1"/>
            <a:r>
              <a:rPr lang="en-US" altLang="en-US" sz="2400" u="sng"/>
              <a:t>Significant</a:t>
            </a:r>
            <a:r>
              <a:rPr lang="en-US" altLang="en-US" sz="2400"/>
              <a:t> – Results did not occur by chance. Based on statistical calculation – not opinion.</a:t>
            </a:r>
          </a:p>
        </p:txBody>
      </p:sp>
      <p:pic>
        <p:nvPicPr>
          <p:cNvPr id="31748" name="Picture 4">
            <a:extLst>
              <a:ext uri="{FF2B5EF4-FFF2-40B4-BE49-F238E27FC236}">
                <a16:creationId xmlns:a16="http://schemas.microsoft.com/office/drawing/2014/main" id="{D4B6FD9E-2B03-4744-9564-7161556E5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52400"/>
            <a:ext cx="27003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9478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a:extLst>
              <a:ext uri="{FF2B5EF4-FFF2-40B4-BE49-F238E27FC236}">
                <a16:creationId xmlns:a16="http://schemas.microsoft.com/office/drawing/2014/main" id="{CE2BB98D-ECC2-413D-8B78-47B6EAA5DF58}"/>
              </a:ext>
            </a:extLst>
          </p:cNvPr>
          <p:cNvSpPr>
            <a:spLocks noGrp="1"/>
          </p:cNvSpPr>
          <p:nvPr>
            <p:ph type="ctrTitle"/>
          </p:nvPr>
        </p:nvSpPr>
        <p:spPr/>
        <p:txBody>
          <a:bodyPr/>
          <a:lstStyle/>
          <a:p>
            <a:pPr eaLnBrk="1" hangingPunct="1"/>
            <a:r>
              <a:rPr lang="en-US" altLang="en-US"/>
              <a:t>Descriptive Statistics</a:t>
            </a:r>
          </a:p>
        </p:txBody>
      </p:sp>
      <p:sp>
        <p:nvSpPr>
          <p:cNvPr id="5" name="Subtitle 4">
            <a:extLst>
              <a:ext uri="{FF2B5EF4-FFF2-40B4-BE49-F238E27FC236}">
                <a16:creationId xmlns:a16="http://schemas.microsoft.com/office/drawing/2014/main" id="{962753CF-2FF0-48F5-8018-4A64E6376AD4}"/>
              </a:ext>
            </a:extLst>
          </p:cNvPr>
          <p:cNvSpPr>
            <a:spLocks noGrp="1"/>
          </p:cNvSpPr>
          <p:nvPr>
            <p:ph type="subTitle" idx="1"/>
          </p:nvPr>
        </p:nvSpPr>
        <p:spPr/>
        <p:txBody>
          <a:bodyPr rtlCol="0">
            <a:normAutofit/>
          </a:bodyPr>
          <a:lstStyle/>
          <a:p>
            <a:pPr eaLnBrk="1" fontAlgn="auto" hangingPunct="1">
              <a:spcAft>
                <a:spcPts val="0"/>
              </a:spcAft>
              <a:defRPr/>
            </a:pPr>
            <a:endParaRPr lang="en-US"/>
          </a:p>
        </p:txBody>
      </p:sp>
    </p:spTree>
    <p:extLst>
      <p:ext uri="{BB962C8B-B14F-4D97-AF65-F5344CB8AC3E}">
        <p14:creationId xmlns:p14="http://schemas.microsoft.com/office/powerpoint/2010/main" val="8755035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B885B34-C84B-4E1F-B4D8-2A81A351429A}"/>
              </a:ext>
            </a:extLst>
          </p:cNvPr>
          <p:cNvSpPr>
            <a:spLocks noGrp="1" noChangeArrowheads="1"/>
          </p:cNvSpPr>
          <p:nvPr>
            <p:ph type="title"/>
          </p:nvPr>
        </p:nvSpPr>
        <p:spPr/>
        <p:txBody>
          <a:bodyPr/>
          <a:lstStyle/>
          <a:p>
            <a:pPr eaLnBrk="1" hangingPunct="1"/>
            <a:r>
              <a:rPr lang="en-US" altLang="en-US"/>
              <a:t>Basics</a:t>
            </a:r>
          </a:p>
        </p:txBody>
      </p:sp>
      <p:sp>
        <p:nvSpPr>
          <p:cNvPr id="35843" name="Rectangle 3">
            <a:extLst>
              <a:ext uri="{FF2B5EF4-FFF2-40B4-BE49-F238E27FC236}">
                <a16:creationId xmlns:a16="http://schemas.microsoft.com/office/drawing/2014/main" id="{E3F45FEA-F786-4FBE-9811-7EFB88CAEF50}"/>
              </a:ext>
            </a:extLst>
          </p:cNvPr>
          <p:cNvSpPr>
            <a:spLocks noGrp="1" noChangeArrowheads="1"/>
          </p:cNvSpPr>
          <p:nvPr>
            <p:ph type="body" idx="1"/>
          </p:nvPr>
        </p:nvSpPr>
        <p:spPr/>
        <p:txBody>
          <a:bodyPr/>
          <a:lstStyle/>
          <a:p>
            <a:pPr eaLnBrk="1" hangingPunct="1"/>
            <a:r>
              <a:rPr lang="en-US" altLang="en-US"/>
              <a:t>Descriptive stats </a:t>
            </a:r>
            <a:r>
              <a:rPr lang="en-US" altLang="en-US" u="sng"/>
              <a:t>describe</a:t>
            </a:r>
            <a:r>
              <a:rPr lang="en-US" altLang="en-US"/>
              <a:t> population</a:t>
            </a:r>
          </a:p>
          <a:p>
            <a:pPr lvl="1" eaLnBrk="1" hangingPunct="1"/>
            <a:r>
              <a:rPr lang="en-US" altLang="en-US"/>
              <a:t>Central Tendency </a:t>
            </a:r>
          </a:p>
          <a:p>
            <a:pPr lvl="2" eaLnBrk="1" hangingPunct="1"/>
            <a:r>
              <a:rPr lang="en-US" altLang="en-US"/>
              <a:t>Mean (</a:t>
            </a:r>
            <a:r>
              <a:rPr lang="en-US" altLang="en-US" i="1"/>
              <a:t>M</a:t>
            </a:r>
            <a:r>
              <a:rPr lang="en-US" altLang="en-US"/>
              <a:t>)</a:t>
            </a:r>
          </a:p>
          <a:p>
            <a:pPr lvl="2" eaLnBrk="1" hangingPunct="1"/>
            <a:r>
              <a:rPr lang="en-US" altLang="en-US"/>
              <a:t>Mode (</a:t>
            </a:r>
            <a:r>
              <a:rPr lang="en-US" altLang="en-US" i="1"/>
              <a:t>Mo</a:t>
            </a:r>
            <a:r>
              <a:rPr lang="en-US" altLang="en-US"/>
              <a:t>)</a:t>
            </a:r>
          </a:p>
          <a:p>
            <a:pPr lvl="2" eaLnBrk="1" hangingPunct="1"/>
            <a:r>
              <a:rPr lang="en-US" altLang="en-US"/>
              <a:t>Median (</a:t>
            </a:r>
            <a:r>
              <a:rPr lang="en-US" altLang="en-US" i="1"/>
              <a:t>Mdn</a:t>
            </a:r>
            <a:r>
              <a:rPr lang="en-US" altLang="en-US"/>
              <a:t>)</a:t>
            </a:r>
          </a:p>
          <a:p>
            <a:pPr lvl="1" eaLnBrk="1" hangingPunct="1"/>
            <a:r>
              <a:rPr lang="en-US" altLang="en-US"/>
              <a:t>Variability</a:t>
            </a:r>
          </a:p>
          <a:p>
            <a:pPr lvl="2" eaLnBrk="1" hangingPunct="1"/>
            <a:r>
              <a:rPr lang="en-US" altLang="en-US"/>
              <a:t>Range</a:t>
            </a:r>
          </a:p>
          <a:p>
            <a:pPr lvl="2" eaLnBrk="1" hangingPunct="1"/>
            <a:r>
              <a:rPr lang="en-US" altLang="en-US"/>
              <a:t>Variance</a:t>
            </a:r>
          </a:p>
          <a:p>
            <a:pPr lvl="2" eaLnBrk="1" hangingPunct="1"/>
            <a:r>
              <a:rPr lang="en-US" altLang="en-US"/>
              <a:t>Standard Deviation (</a:t>
            </a:r>
            <a:r>
              <a:rPr lang="en-US" altLang="en-US" i="1"/>
              <a:t>SD</a:t>
            </a:r>
            <a:r>
              <a:rPr lang="en-US" altLang="en-US"/>
              <a:t>)</a:t>
            </a:r>
          </a:p>
        </p:txBody>
      </p:sp>
    </p:spTree>
    <p:extLst>
      <p:ext uri="{BB962C8B-B14F-4D97-AF65-F5344CB8AC3E}">
        <p14:creationId xmlns:p14="http://schemas.microsoft.com/office/powerpoint/2010/main" val="563609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F2DCC25-2C78-44A3-98D8-04EAA21867A6}"/>
              </a:ext>
            </a:extLst>
          </p:cNvPr>
          <p:cNvSpPr>
            <a:spLocks noGrp="1" noChangeArrowheads="1"/>
          </p:cNvSpPr>
          <p:nvPr>
            <p:ph type="title"/>
          </p:nvPr>
        </p:nvSpPr>
        <p:spPr/>
        <p:txBody>
          <a:bodyPr/>
          <a:lstStyle/>
          <a:p>
            <a:pPr eaLnBrk="1" hangingPunct="1"/>
            <a:r>
              <a:rPr lang="en-US" altLang="en-US" sz="3600"/>
              <a:t>Visual Summaries of Data </a:t>
            </a:r>
            <a:endParaRPr lang="en-US" altLang="en-US"/>
          </a:p>
        </p:txBody>
      </p:sp>
      <p:sp>
        <p:nvSpPr>
          <p:cNvPr id="37891" name="Rectangle 3">
            <a:extLst>
              <a:ext uri="{FF2B5EF4-FFF2-40B4-BE49-F238E27FC236}">
                <a16:creationId xmlns:a16="http://schemas.microsoft.com/office/drawing/2014/main" id="{12F5556C-5D6F-4AD9-B1F3-2C2C7702A40E}"/>
              </a:ext>
            </a:extLst>
          </p:cNvPr>
          <p:cNvSpPr>
            <a:spLocks noGrp="1" noChangeArrowheads="1"/>
          </p:cNvSpPr>
          <p:nvPr>
            <p:ph type="body" sz="half" idx="1"/>
          </p:nvPr>
        </p:nvSpPr>
        <p:spPr>
          <a:xfrm>
            <a:off x="457200" y="1295400"/>
            <a:ext cx="4038600" cy="4830763"/>
          </a:xfrm>
        </p:spPr>
        <p:txBody>
          <a:bodyPr/>
          <a:lstStyle/>
          <a:p>
            <a:pPr eaLnBrk="1" hangingPunct="1"/>
            <a:r>
              <a:rPr lang="en-US" altLang="en-US"/>
              <a:t>Frequencies Table</a:t>
            </a:r>
          </a:p>
          <a:p>
            <a:pPr eaLnBrk="1" hangingPunct="1"/>
            <a:endParaRPr lang="en-US" altLang="en-US"/>
          </a:p>
        </p:txBody>
      </p:sp>
      <p:sp>
        <p:nvSpPr>
          <p:cNvPr id="37892" name="Rectangle 4">
            <a:extLst>
              <a:ext uri="{FF2B5EF4-FFF2-40B4-BE49-F238E27FC236}">
                <a16:creationId xmlns:a16="http://schemas.microsoft.com/office/drawing/2014/main" id="{702C6967-2175-4109-8D30-8A815028180F}"/>
              </a:ext>
            </a:extLst>
          </p:cNvPr>
          <p:cNvSpPr>
            <a:spLocks noGrp="1" noChangeArrowheads="1"/>
          </p:cNvSpPr>
          <p:nvPr>
            <p:ph type="body" sz="half" idx="2"/>
          </p:nvPr>
        </p:nvSpPr>
        <p:spPr/>
        <p:txBody>
          <a:bodyPr/>
          <a:lstStyle/>
          <a:p>
            <a:pPr eaLnBrk="1" hangingPunct="1"/>
            <a:r>
              <a:rPr lang="en-US" altLang="en-US"/>
              <a:t>Histogram vs. a bar graph?</a:t>
            </a:r>
          </a:p>
          <a:p>
            <a:pPr lvl="2" eaLnBrk="1" hangingPunct="1"/>
            <a:r>
              <a:rPr lang="en-US" altLang="en-US"/>
              <a:t>Histogram = quantitative/continuous data; Bar graph = categorical data, </a:t>
            </a:r>
          </a:p>
        </p:txBody>
      </p:sp>
      <p:graphicFrame>
        <p:nvGraphicFramePr>
          <p:cNvPr id="37893" name="Object 5">
            <a:extLst>
              <a:ext uri="{FF2B5EF4-FFF2-40B4-BE49-F238E27FC236}">
                <a16:creationId xmlns:a16="http://schemas.microsoft.com/office/drawing/2014/main" id="{2E543592-4657-4C86-B057-DDC50A1CE335}"/>
              </a:ext>
            </a:extLst>
          </p:cNvPr>
          <p:cNvGraphicFramePr>
            <a:graphicFrameLocks noChangeAspect="1"/>
          </p:cNvGraphicFramePr>
          <p:nvPr/>
        </p:nvGraphicFramePr>
        <p:xfrm>
          <a:off x="228600" y="1752600"/>
          <a:ext cx="4411663" cy="2840038"/>
        </p:xfrm>
        <a:graphic>
          <a:graphicData uri="http://schemas.openxmlformats.org/presentationml/2006/ole">
            <mc:AlternateContent xmlns:mc="http://schemas.openxmlformats.org/markup-compatibility/2006">
              <mc:Choice xmlns:v="urn:schemas-microsoft-com:vml" Requires="v">
                <p:oleObj spid="_x0000_s90145" name="Document" r:id="rId4" imgW="2499084" imgH="1593674" progId="Word.Document.8">
                  <p:embed/>
                </p:oleObj>
              </mc:Choice>
              <mc:Fallback>
                <p:oleObj name="Document" r:id="rId4" imgW="2499084" imgH="1593674" progId="Word.Document.8">
                  <p:embed/>
                  <p:pic>
                    <p:nvPicPr>
                      <p:cNvPr id="37893" name="Object 5">
                        <a:extLst>
                          <a:ext uri="{FF2B5EF4-FFF2-40B4-BE49-F238E27FC236}">
                            <a16:creationId xmlns:a16="http://schemas.microsoft.com/office/drawing/2014/main" id="{2E543592-4657-4C86-B057-DDC50A1CE3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752600"/>
                        <a:ext cx="4411663" cy="284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7894" name="Picture 9" descr="https://upload.wikimedia.org/wikipedia/commons/thumb/d/d9/Black_cherry_tree_histogram.svg/216px-Black_cherry_tree_histogram.svg.png">
            <a:extLst>
              <a:ext uri="{FF2B5EF4-FFF2-40B4-BE49-F238E27FC236}">
                <a16:creationId xmlns:a16="http://schemas.microsoft.com/office/drawing/2014/main" id="{AD31DA56-B6DE-4AAF-86F1-679C1F5DEE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4958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11" descr="http://wikieducator.org/images/c/c7/Bargraph.jpg">
            <a:extLst>
              <a:ext uri="{FF2B5EF4-FFF2-40B4-BE49-F238E27FC236}">
                <a16:creationId xmlns:a16="http://schemas.microsoft.com/office/drawing/2014/main" id="{6B338411-9D7A-4046-A157-E96167761B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4494213"/>
            <a:ext cx="351313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851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1B8CD0F-D090-4CCD-A63B-E18FFD471AB4}"/>
              </a:ext>
            </a:extLst>
          </p:cNvPr>
          <p:cNvSpPr>
            <a:spLocks noGrp="1" noChangeArrowheads="1"/>
          </p:cNvSpPr>
          <p:nvPr>
            <p:ph type="title" idx="4294967295"/>
          </p:nvPr>
        </p:nvSpPr>
        <p:spPr>
          <a:xfrm>
            <a:off x="685800" y="152400"/>
            <a:ext cx="7772400" cy="1143000"/>
          </a:xfrm>
        </p:spPr>
        <p:txBody>
          <a:bodyPr/>
          <a:lstStyle/>
          <a:p>
            <a:pPr eaLnBrk="1" hangingPunct="1"/>
            <a:r>
              <a:rPr lang="en-US" altLang="en-US"/>
              <a:t>Central Tendency</a:t>
            </a:r>
          </a:p>
        </p:txBody>
      </p:sp>
      <p:sp>
        <p:nvSpPr>
          <p:cNvPr id="22531" name="Rectangle 3">
            <a:extLst>
              <a:ext uri="{FF2B5EF4-FFF2-40B4-BE49-F238E27FC236}">
                <a16:creationId xmlns:a16="http://schemas.microsoft.com/office/drawing/2014/main" id="{DB1764B3-3496-4E9C-9404-CB3FB360E46F}"/>
              </a:ext>
            </a:extLst>
          </p:cNvPr>
          <p:cNvSpPr>
            <a:spLocks noGrp="1" noChangeArrowheads="1"/>
          </p:cNvSpPr>
          <p:nvPr>
            <p:ph type="body" idx="4294967295"/>
          </p:nvPr>
        </p:nvSpPr>
        <p:spPr>
          <a:xfrm>
            <a:off x="609600" y="1524000"/>
            <a:ext cx="7772400" cy="4648200"/>
          </a:xfrm>
        </p:spPr>
        <p:txBody>
          <a:bodyPr rtlCol="0">
            <a:normAutofit fontScale="92500"/>
          </a:bodyPr>
          <a:lstStyle/>
          <a:p>
            <a:pPr eaLnBrk="1" fontAlgn="auto" hangingPunct="1">
              <a:lnSpc>
                <a:spcPct val="90000"/>
              </a:lnSpc>
              <a:spcAft>
                <a:spcPts val="0"/>
              </a:spcAft>
              <a:defRPr/>
            </a:pPr>
            <a:r>
              <a:rPr lang="en-US" sz="2800" dirty="0"/>
              <a:t>Mean</a:t>
            </a:r>
          </a:p>
          <a:p>
            <a:pPr lvl="1" eaLnBrk="1" fontAlgn="auto" hangingPunct="1">
              <a:lnSpc>
                <a:spcPct val="90000"/>
              </a:lnSpc>
              <a:spcAft>
                <a:spcPts val="0"/>
              </a:spcAft>
              <a:defRPr/>
            </a:pPr>
            <a:r>
              <a:rPr lang="en-US" sz="2400" dirty="0"/>
              <a:t>Sum of all scores divided by number of scores (average)</a:t>
            </a:r>
          </a:p>
          <a:p>
            <a:pPr lvl="1" eaLnBrk="1" fontAlgn="auto" hangingPunct="1">
              <a:lnSpc>
                <a:spcPct val="90000"/>
              </a:lnSpc>
              <a:spcAft>
                <a:spcPts val="0"/>
              </a:spcAft>
              <a:defRPr/>
            </a:pPr>
            <a:r>
              <a:rPr lang="en-US" sz="2400" dirty="0"/>
              <a:t>X --- single score (your test grade)</a:t>
            </a:r>
          </a:p>
          <a:p>
            <a:pPr lvl="1" eaLnBrk="1" fontAlgn="auto" hangingPunct="1">
              <a:lnSpc>
                <a:spcPct val="90000"/>
              </a:lnSpc>
              <a:spcAft>
                <a:spcPts val="0"/>
              </a:spcAft>
              <a:defRPr/>
            </a:pPr>
            <a:r>
              <a:rPr lang="en-US" sz="2400" b="1" dirty="0">
                <a:sym typeface="Symbol" pitchFamily="18" charset="2"/>
              </a:rPr>
              <a:t></a:t>
            </a:r>
            <a:r>
              <a:rPr lang="en-US" sz="2400" dirty="0">
                <a:sym typeface="Symbol" pitchFamily="18" charset="2"/>
              </a:rPr>
              <a:t> --- sum (add it all up!)	</a:t>
            </a:r>
            <a:endParaRPr lang="en-US" sz="2400" dirty="0"/>
          </a:p>
          <a:p>
            <a:pPr lvl="1" eaLnBrk="1" fontAlgn="auto" hangingPunct="1">
              <a:lnSpc>
                <a:spcPct val="90000"/>
              </a:lnSpc>
              <a:spcAft>
                <a:spcPts val="0"/>
              </a:spcAft>
              <a:defRPr/>
            </a:pPr>
            <a:r>
              <a:rPr lang="en-US" sz="2400" dirty="0">
                <a:sym typeface="Symbol" pitchFamily="18" charset="2"/>
              </a:rPr>
              <a:t>X --- mean (class average on test)</a:t>
            </a:r>
          </a:p>
          <a:p>
            <a:pPr lvl="1" eaLnBrk="1" fontAlgn="auto" hangingPunct="1">
              <a:lnSpc>
                <a:spcPct val="90000"/>
              </a:lnSpc>
              <a:spcAft>
                <a:spcPts val="0"/>
              </a:spcAft>
              <a:defRPr/>
            </a:pPr>
            <a:r>
              <a:rPr lang="en-US" sz="2400" i="1" dirty="0">
                <a:sym typeface="Symbol" pitchFamily="18" charset="2"/>
              </a:rPr>
              <a:t>N or n --- </a:t>
            </a:r>
            <a:r>
              <a:rPr lang="en-US" sz="2400" dirty="0">
                <a:sym typeface="Symbol" pitchFamily="18" charset="2"/>
              </a:rPr>
              <a:t>number of individuals/entities (number of people in class)</a:t>
            </a:r>
          </a:p>
          <a:p>
            <a:pPr lvl="2" eaLnBrk="1" fontAlgn="auto" hangingPunct="1">
              <a:lnSpc>
                <a:spcPct val="90000"/>
              </a:lnSpc>
              <a:spcAft>
                <a:spcPts val="0"/>
              </a:spcAft>
              <a:defRPr/>
            </a:pPr>
            <a:r>
              <a:rPr lang="en-US" sz="2000" dirty="0">
                <a:sym typeface="Symbol" pitchFamily="18" charset="2"/>
              </a:rPr>
              <a:t> X = </a:t>
            </a:r>
            <a:r>
              <a:rPr lang="en-US" sz="2000" b="1" dirty="0">
                <a:sym typeface="Symbol" pitchFamily="18" charset="2"/>
              </a:rPr>
              <a:t></a:t>
            </a:r>
            <a:r>
              <a:rPr lang="en-US" sz="2000" dirty="0">
                <a:sym typeface="Symbol" pitchFamily="18" charset="2"/>
              </a:rPr>
              <a:t>X/</a:t>
            </a:r>
            <a:r>
              <a:rPr lang="en-US" sz="2000" i="1" dirty="0">
                <a:sym typeface="Symbol" pitchFamily="18" charset="2"/>
              </a:rPr>
              <a:t>N</a:t>
            </a:r>
            <a:endParaRPr lang="en-US" i="1" dirty="0">
              <a:sym typeface="Symbol" pitchFamily="18" charset="2"/>
            </a:endParaRPr>
          </a:p>
          <a:p>
            <a:pPr eaLnBrk="1" fontAlgn="auto" hangingPunct="1">
              <a:lnSpc>
                <a:spcPct val="90000"/>
              </a:lnSpc>
              <a:spcAft>
                <a:spcPts val="0"/>
              </a:spcAft>
              <a:defRPr/>
            </a:pPr>
            <a:r>
              <a:rPr lang="en-US" sz="2800" dirty="0"/>
              <a:t>Mode (</a:t>
            </a:r>
            <a:r>
              <a:rPr lang="en-US" sz="2800" i="1" dirty="0"/>
              <a:t>Mo</a:t>
            </a:r>
            <a:r>
              <a:rPr lang="en-US" sz="2800" dirty="0"/>
              <a:t>)</a:t>
            </a:r>
          </a:p>
          <a:p>
            <a:pPr lvl="1" eaLnBrk="1" fontAlgn="auto" hangingPunct="1">
              <a:lnSpc>
                <a:spcPct val="90000"/>
              </a:lnSpc>
              <a:spcAft>
                <a:spcPts val="0"/>
              </a:spcAft>
              <a:defRPr/>
            </a:pPr>
            <a:r>
              <a:rPr lang="en-US" sz="2400" dirty="0"/>
              <a:t>Most frequently occurring</a:t>
            </a:r>
          </a:p>
          <a:p>
            <a:pPr eaLnBrk="1" fontAlgn="auto" hangingPunct="1">
              <a:lnSpc>
                <a:spcPct val="90000"/>
              </a:lnSpc>
              <a:spcAft>
                <a:spcPts val="0"/>
              </a:spcAft>
              <a:defRPr/>
            </a:pPr>
            <a:r>
              <a:rPr lang="en-US" sz="2800" dirty="0"/>
              <a:t>Median (</a:t>
            </a:r>
            <a:r>
              <a:rPr lang="en-US" sz="2800" i="1" dirty="0" err="1"/>
              <a:t>Mdn</a:t>
            </a:r>
            <a:r>
              <a:rPr lang="en-US" sz="2800" dirty="0"/>
              <a:t>)</a:t>
            </a:r>
          </a:p>
          <a:p>
            <a:pPr lvl="1" eaLnBrk="1" fontAlgn="auto" hangingPunct="1">
              <a:lnSpc>
                <a:spcPct val="90000"/>
              </a:lnSpc>
              <a:spcAft>
                <a:spcPts val="0"/>
              </a:spcAft>
              <a:defRPr/>
            </a:pPr>
            <a:r>
              <a:rPr lang="en-US" sz="2400" dirty="0"/>
              <a:t>Point at which half fall below, half fall above</a:t>
            </a:r>
          </a:p>
        </p:txBody>
      </p:sp>
      <p:cxnSp>
        <p:nvCxnSpPr>
          <p:cNvPr id="5" name="Straight Connector 4">
            <a:extLst>
              <a:ext uri="{FF2B5EF4-FFF2-40B4-BE49-F238E27FC236}">
                <a16:creationId xmlns:a16="http://schemas.microsoft.com/office/drawing/2014/main" id="{D0C1A4FA-E34A-4F6F-8794-FD8336CBAE8D}"/>
              </a:ext>
            </a:extLst>
          </p:cNvPr>
          <p:cNvCxnSpPr/>
          <p:nvPr/>
        </p:nvCxnSpPr>
        <p:spPr>
          <a:xfrm>
            <a:off x="1905000" y="4114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8DC3D77-4301-4576-9CB6-A2620533185A}"/>
              </a:ext>
            </a:extLst>
          </p:cNvPr>
          <p:cNvCxnSpPr/>
          <p:nvPr/>
        </p:nvCxnSpPr>
        <p:spPr>
          <a:xfrm>
            <a:off x="1447800" y="3124200"/>
            <a:ext cx="152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8783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a:extLst>
              <a:ext uri="{FF2B5EF4-FFF2-40B4-BE49-F238E27FC236}">
                <a16:creationId xmlns:a16="http://schemas.microsoft.com/office/drawing/2014/main" id="{3A904D13-2A18-45B9-8612-BCBC513D7D9B}"/>
              </a:ext>
            </a:extLst>
          </p:cNvPr>
          <p:cNvSpPr>
            <a:spLocks noGrp="1"/>
          </p:cNvSpPr>
          <p:nvPr>
            <p:ph type="title"/>
          </p:nvPr>
        </p:nvSpPr>
        <p:spPr/>
        <p:txBody>
          <a:bodyPr/>
          <a:lstStyle/>
          <a:p>
            <a:r>
              <a:rPr lang="en-US" altLang="en-US" dirty="0"/>
              <a:t>Calculate for Likert Scale Item</a:t>
            </a:r>
            <a:br>
              <a:rPr lang="en-US" altLang="en-US" dirty="0"/>
            </a:br>
            <a:r>
              <a:rPr lang="en-US" altLang="en-US" sz="2400" dirty="0"/>
              <a:t>[Data also on Excel File (class 4)]</a:t>
            </a:r>
          </a:p>
        </p:txBody>
      </p:sp>
      <p:sp>
        <p:nvSpPr>
          <p:cNvPr id="41987" name="Content Placeholder 4">
            <a:extLst>
              <a:ext uri="{FF2B5EF4-FFF2-40B4-BE49-F238E27FC236}">
                <a16:creationId xmlns:a16="http://schemas.microsoft.com/office/drawing/2014/main" id="{8E557EA4-835C-438A-B9BB-ACA4BC51FCAE}"/>
              </a:ext>
            </a:extLst>
          </p:cNvPr>
          <p:cNvSpPr>
            <a:spLocks noGrp="1"/>
          </p:cNvSpPr>
          <p:nvPr>
            <p:ph sz="half" idx="1"/>
          </p:nvPr>
        </p:nvSpPr>
        <p:spPr>
          <a:xfrm>
            <a:off x="457200" y="1600200"/>
            <a:ext cx="7467600" cy="4525963"/>
          </a:xfrm>
        </p:spPr>
        <p:txBody>
          <a:bodyPr/>
          <a:lstStyle/>
          <a:p>
            <a:r>
              <a:rPr lang="en-US" altLang="en-US"/>
              <a:t>Math instruction is more important than music instruction in the elementary curriculum</a:t>
            </a:r>
          </a:p>
          <a:p>
            <a:pPr lvl="1"/>
            <a:r>
              <a:rPr lang="en-US" altLang="en-US"/>
              <a:t>(1=strongly disagree; 5=strongly agree)</a:t>
            </a:r>
          </a:p>
          <a:p>
            <a:r>
              <a:rPr lang="en-US" altLang="en-US" i="1"/>
              <a:t>M</a:t>
            </a:r>
            <a:r>
              <a:rPr lang="en-US" altLang="en-US"/>
              <a:t>, </a:t>
            </a:r>
            <a:r>
              <a:rPr lang="en-US" altLang="en-US" i="1"/>
              <a:t>Mo</a:t>
            </a:r>
            <a:r>
              <a:rPr lang="en-US" altLang="en-US"/>
              <a:t>, </a:t>
            </a:r>
            <a:r>
              <a:rPr lang="en-US" altLang="en-US" i="1"/>
              <a:t>Med</a:t>
            </a:r>
          </a:p>
          <a:p>
            <a:r>
              <a:rPr lang="en-US" altLang="en-US"/>
              <a:t>Frequency Counts (1, 2, 3, 4, 5)</a:t>
            </a:r>
          </a:p>
          <a:p>
            <a:r>
              <a:rPr lang="en-US" altLang="en-US"/>
              <a:t>Collapse data</a:t>
            </a:r>
          </a:p>
          <a:p>
            <a:pPr lvl="1"/>
            <a:r>
              <a:rPr lang="en-US" altLang="en-US"/>
              <a:t>Disagree (1-2; n &amp; %)</a:t>
            </a:r>
          </a:p>
          <a:p>
            <a:pPr lvl="1"/>
            <a:r>
              <a:rPr lang="en-US" altLang="en-US"/>
              <a:t>Somewhat agree (3; n &amp; %)</a:t>
            </a:r>
          </a:p>
          <a:p>
            <a:pPr lvl="1"/>
            <a:r>
              <a:rPr lang="en-US" altLang="en-US"/>
              <a:t>Agree (4-5; n &amp; %)</a:t>
            </a:r>
          </a:p>
          <a:p>
            <a:r>
              <a:rPr lang="en-US" altLang="en-US"/>
              <a:t>By hand, then at </a:t>
            </a:r>
            <a:r>
              <a:rPr lang="en-US" altLang="en-US" sz="800">
                <a:hlinkClick r:id="rId2"/>
              </a:rPr>
              <a:t>http://www.calculatorsoup.com/calculators/statistics/descriptivestatistics.php</a:t>
            </a:r>
            <a:r>
              <a:rPr lang="en-US" altLang="en-US" sz="800"/>
              <a:t> </a:t>
            </a:r>
            <a:endParaRPr lang="en-US" altLang="en-US"/>
          </a:p>
        </p:txBody>
      </p:sp>
      <p:graphicFrame>
        <p:nvGraphicFramePr>
          <p:cNvPr id="10" name="Content Placeholder 9">
            <a:extLst>
              <a:ext uri="{FF2B5EF4-FFF2-40B4-BE49-F238E27FC236}">
                <a16:creationId xmlns:a16="http://schemas.microsoft.com/office/drawing/2014/main" id="{856AC329-BD70-4B40-8D5F-35247BECEF82}"/>
              </a:ext>
            </a:extLst>
          </p:cNvPr>
          <p:cNvGraphicFramePr>
            <a:graphicFrameLocks noGrp="1"/>
          </p:cNvGraphicFramePr>
          <p:nvPr>
            <p:ph sz="half" idx="2"/>
          </p:nvPr>
        </p:nvGraphicFramePr>
        <p:xfrm>
          <a:off x="8305800" y="762000"/>
          <a:ext cx="625475" cy="5870580"/>
        </p:xfrm>
        <a:graphic>
          <a:graphicData uri="http://schemas.openxmlformats.org/drawingml/2006/table">
            <a:tbl>
              <a:tblPr firstRow="1" firstCol="1" bandRow="1"/>
              <a:tblGrid>
                <a:gridCol w="625475">
                  <a:extLst>
                    <a:ext uri="{9D8B030D-6E8A-4147-A177-3AD203B41FA5}">
                      <a16:colId xmlns:a16="http://schemas.microsoft.com/office/drawing/2014/main" val="20000"/>
                    </a:ext>
                  </a:extLst>
                </a:gridCol>
              </a:tblGrid>
              <a:tr h="293529">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3529">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3529">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3529">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3529">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3529">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3529">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3529">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93529">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3529">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93529">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93529">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93529">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93529">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93529">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93529">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93529">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93529">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93529">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93529">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1875206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9DB6D-46DC-4117-BFA1-4D00DEEFE387}"/>
              </a:ext>
            </a:extLst>
          </p:cNvPr>
          <p:cNvSpPr>
            <a:spLocks noGrp="1"/>
          </p:cNvSpPr>
          <p:nvPr>
            <p:ph type="title"/>
          </p:nvPr>
        </p:nvSpPr>
        <p:spPr/>
        <p:txBody>
          <a:bodyPr/>
          <a:lstStyle/>
          <a:p>
            <a:r>
              <a:rPr lang="en-US" sz="2000" b="1" dirty="0"/>
              <a:t>Student Teaching in Music: </a:t>
            </a:r>
            <a:br>
              <a:rPr lang="en-US" sz="2000" b="1" dirty="0"/>
            </a:br>
            <a:r>
              <a:rPr lang="en-US" sz="2000" b="1" dirty="0"/>
              <a:t>A Content Analysis of Research Journals in Music Education </a:t>
            </a:r>
            <a:br>
              <a:rPr lang="en-US" sz="2000" b="1" dirty="0"/>
            </a:br>
            <a:r>
              <a:rPr lang="en-US" sz="2000" dirty="0"/>
              <a:t>Jason M. Silveira, Frank M. Diaz</a:t>
            </a:r>
            <a:br>
              <a:rPr lang="en-US" sz="2000" dirty="0"/>
            </a:br>
            <a:r>
              <a:rPr lang="en-US" sz="2000" i="1" dirty="0"/>
              <a:t>JMTE</a:t>
            </a:r>
            <a:r>
              <a:rPr lang="en-US" sz="2000" dirty="0"/>
              <a:t> Vol 23(2), 2014 </a:t>
            </a:r>
            <a:endParaRPr lang="en-US" dirty="0"/>
          </a:p>
        </p:txBody>
      </p:sp>
      <p:sp>
        <p:nvSpPr>
          <p:cNvPr id="3" name="Content Placeholder 2">
            <a:extLst>
              <a:ext uri="{FF2B5EF4-FFF2-40B4-BE49-F238E27FC236}">
                <a16:creationId xmlns:a16="http://schemas.microsoft.com/office/drawing/2014/main" id="{E86AE906-8251-4DD1-8881-37AA04AB6017}"/>
              </a:ext>
            </a:extLst>
          </p:cNvPr>
          <p:cNvSpPr>
            <a:spLocks noGrp="1"/>
          </p:cNvSpPr>
          <p:nvPr>
            <p:ph idx="1"/>
          </p:nvPr>
        </p:nvSpPr>
        <p:spPr/>
        <p:txBody>
          <a:bodyPr/>
          <a:lstStyle/>
          <a:p>
            <a:pPr marL="0" indent="0" algn="just">
              <a:buNone/>
            </a:pPr>
            <a:r>
              <a:rPr lang="en-US" sz="1800" dirty="0"/>
              <a:t>The purpose of this study was to examine research being conducted on student teaching in four eminent music education research journals (</a:t>
            </a:r>
            <a:r>
              <a:rPr lang="en-US" sz="1800" i="1" dirty="0"/>
              <a:t>Journal of Research in Music Education, Journal of Music Teacher Education, Update: Applications of Research in Music Education, Bulletin of the Council for Research in Music Education</a:t>
            </a:r>
            <a:r>
              <a:rPr lang="en-US" sz="1800" dirty="0"/>
              <a:t>). A total of 1,103 articles were reviewed for the period between 1997 and 2011. Only 87 (8%) articles met the inclusion criteria. These included 44 articles in </a:t>
            </a:r>
            <a:r>
              <a:rPr lang="en-US" sz="1800" i="1" dirty="0"/>
              <a:t>Journal of Music Teacher Education</a:t>
            </a:r>
            <a:r>
              <a:rPr lang="en-US" sz="1800" dirty="0"/>
              <a:t> (29% of total), 20 articles in </a:t>
            </a:r>
            <a:r>
              <a:rPr lang="en-US" sz="1800" i="1" dirty="0"/>
              <a:t>Journal of Research in Music Education</a:t>
            </a:r>
            <a:r>
              <a:rPr lang="en-US" sz="1800" dirty="0"/>
              <a:t> (5% of total), 18 articles in </a:t>
            </a:r>
            <a:r>
              <a:rPr lang="en-US" sz="1800" i="1" dirty="0"/>
              <a:t>Bulletin of the Council for Research in Music Education</a:t>
            </a:r>
            <a:r>
              <a:rPr lang="en-US" sz="1800" dirty="0"/>
              <a:t> (5% of total), and 5 articles in </a:t>
            </a:r>
            <a:r>
              <a:rPr lang="en-US" sz="1800" i="1" dirty="0"/>
              <a:t>Update</a:t>
            </a:r>
            <a:r>
              <a:rPr lang="en-US" sz="1800" dirty="0"/>
              <a:t> (3% of total). Consistent with previous research on student teaching, a majority of the publications examined dealt with student teachers’ perceptions of their experiences (33%), and the relationship between teacher preparation programs and partner K–12 schools (26%), whereas only one publication (1%) examined the effect of student teachers on students’ learning.</a:t>
            </a:r>
          </a:p>
        </p:txBody>
      </p:sp>
    </p:spTree>
    <p:extLst>
      <p:ext uri="{BB962C8B-B14F-4D97-AF65-F5344CB8AC3E}">
        <p14:creationId xmlns:p14="http://schemas.microsoft.com/office/powerpoint/2010/main" val="30581538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443D84D4-3085-449B-B01B-86AEF5507132}"/>
              </a:ext>
            </a:extLst>
          </p:cNvPr>
          <p:cNvSpPr>
            <a:spLocks noGrp="1" noChangeArrowheads="1"/>
          </p:cNvSpPr>
          <p:nvPr>
            <p:ph type="title" idx="4294967295"/>
          </p:nvPr>
        </p:nvSpPr>
        <p:spPr>
          <a:xfrm>
            <a:off x="685800" y="304800"/>
            <a:ext cx="7772400" cy="1143000"/>
          </a:xfrm>
        </p:spPr>
        <p:txBody>
          <a:bodyPr/>
          <a:lstStyle/>
          <a:p>
            <a:pPr eaLnBrk="1" hangingPunct="1"/>
            <a:r>
              <a:rPr lang="en-US" altLang="en-US"/>
              <a:t>Variability (spread)</a:t>
            </a:r>
          </a:p>
        </p:txBody>
      </p:sp>
      <p:sp>
        <p:nvSpPr>
          <p:cNvPr id="43011" name="Rectangle 3">
            <a:extLst>
              <a:ext uri="{FF2B5EF4-FFF2-40B4-BE49-F238E27FC236}">
                <a16:creationId xmlns:a16="http://schemas.microsoft.com/office/drawing/2014/main" id="{BBCEC9CE-BAB3-46C2-8DF5-8F8550952304}"/>
              </a:ext>
            </a:extLst>
          </p:cNvPr>
          <p:cNvSpPr>
            <a:spLocks noGrp="1" noChangeArrowheads="1"/>
          </p:cNvSpPr>
          <p:nvPr>
            <p:ph type="body" idx="4294967295"/>
          </p:nvPr>
        </p:nvSpPr>
        <p:spPr>
          <a:xfrm>
            <a:off x="685800" y="1600200"/>
            <a:ext cx="7772400" cy="4953000"/>
          </a:xfrm>
        </p:spPr>
        <p:txBody>
          <a:bodyPr/>
          <a:lstStyle/>
          <a:p>
            <a:pPr eaLnBrk="1" hangingPunct="1">
              <a:lnSpc>
                <a:spcPct val="90000"/>
              </a:lnSpc>
            </a:pPr>
            <a:r>
              <a:rPr lang="en-US" altLang="en-US" sz="2400" dirty="0"/>
              <a:t>Range</a:t>
            </a:r>
          </a:p>
          <a:p>
            <a:pPr lvl="1" eaLnBrk="1" hangingPunct="1">
              <a:lnSpc>
                <a:spcPct val="90000"/>
              </a:lnSpc>
            </a:pPr>
            <a:r>
              <a:rPr lang="en-US" altLang="en-US" sz="2400" dirty="0"/>
              <a:t>Distance between lowest and highest score (H-L=R)</a:t>
            </a:r>
          </a:p>
          <a:p>
            <a:pPr eaLnBrk="1" hangingPunct="1">
              <a:lnSpc>
                <a:spcPct val="90000"/>
              </a:lnSpc>
            </a:pPr>
            <a:r>
              <a:rPr lang="en-US" altLang="en-US" sz="2400" dirty="0"/>
              <a:t>Variance</a:t>
            </a:r>
          </a:p>
          <a:p>
            <a:pPr lvl="1" eaLnBrk="1" hangingPunct="1">
              <a:lnSpc>
                <a:spcPct val="90000"/>
              </a:lnSpc>
            </a:pPr>
            <a:r>
              <a:rPr lang="en-US" altLang="en-US" sz="2400" dirty="0"/>
              <a:t>A measure of the dispersion (spread) of a set of scores. </a:t>
            </a:r>
          </a:p>
          <a:p>
            <a:pPr lvl="1" eaLnBrk="1" hangingPunct="1">
              <a:lnSpc>
                <a:spcPct val="90000"/>
              </a:lnSpc>
            </a:pPr>
            <a:r>
              <a:rPr lang="en-US" altLang="en-US" sz="2400" dirty="0"/>
              <a:t>For the </a:t>
            </a:r>
            <a:r>
              <a:rPr lang="en-US" altLang="en-US" sz="2400" u="sng" dirty="0"/>
              <a:t>population</a:t>
            </a:r>
            <a:r>
              <a:rPr lang="en-US" altLang="en-US" sz="2400" dirty="0"/>
              <a:t> = The sum of the squared deviations from the mean/</a:t>
            </a:r>
            <a:r>
              <a:rPr lang="en-US" altLang="en-US" sz="2400" i="1" dirty="0"/>
              <a:t>N</a:t>
            </a:r>
            <a:r>
              <a:rPr lang="en-US" altLang="en-US" sz="2400" dirty="0"/>
              <a:t> (number of scores)</a:t>
            </a:r>
          </a:p>
          <a:p>
            <a:pPr lvl="1" eaLnBrk="1" hangingPunct="1">
              <a:lnSpc>
                <a:spcPct val="90000"/>
              </a:lnSpc>
            </a:pPr>
            <a:r>
              <a:rPr lang="en-US" altLang="en-US" sz="2400" dirty="0"/>
              <a:t>For a </a:t>
            </a:r>
            <a:r>
              <a:rPr lang="en-US" altLang="en-US" sz="2400" u="sng" dirty="0"/>
              <a:t>sample</a:t>
            </a:r>
            <a:r>
              <a:rPr lang="en-US" altLang="en-US" sz="2400" dirty="0"/>
              <a:t> = The sum of the squared deviations from the mean/</a:t>
            </a:r>
            <a:r>
              <a:rPr lang="en-US" altLang="en-US" sz="2400" i="1" dirty="0"/>
              <a:t>n</a:t>
            </a:r>
            <a:r>
              <a:rPr lang="en-US" altLang="en-US" sz="2400" dirty="0"/>
              <a:t>-1 (number of scores minus 1).</a:t>
            </a:r>
          </a:p>
          <a:p>
            <a:pPr lvl="2" eaLnBrk="1" hangingPunct="1">
              <a:lnSpc>
                <a:spcPct val="90000"/>
              </a:lnSpc>
              <a:buFont typeface="Arial" panose="020B0604020202020204" pitchFamily="34" charset="0"/>
              <a:buChar char="–"/>
            </a:pPr>
            <a:r>
              <a:rPr lang="en-US" altLang="en-US" dirty="0"/>
              <a:t>Previous formula underestimates the variance in a sample. Think of -1 as a correction</a:t>
            </a:r>
          </a:p>
          <a:p>
            <a:pPr lvl="1" eaLnBrk="1" hangingPunct="1">
              <a:lnSpc>
                <a:spcPct val="90000"/>
              </a:lnSpc>
            </a:pPr>
            <a:r>
              <a:rPr lang="en-US" altLang="en-US" sz="2400" dirty="0"/>
              <a:t>Abstract – but good for comparing groups on similar characteristics</a:t>
            </a:r>
          </a:p>
          <a:p>
            <a:pPr lvl="1" eaLnBrk="1" hangingPunct="1">
              <a:lnSpc>
                <a:spcPct val="90000"/>
              </a:lnSpc>
            </a:pPr>
            <a:r>
              <a:rPr lang="en-US" altLang="en-US" sz="2400" dirty="0"/>
              <a:t>Needed to find </a:t>
            </a:r>
            <a:r>
              <a:rPr lang="en-US" altLang="en-US" sz="2400" i="1" dirty="0"/>
              <a:t>SD</a:t>
            </a:r>
          </a:p>
        </p:txBody>
      </p:sp>
      <p:sp>
        <p:nvSpPr>
          <p:cNvPr id="43012" name="TextBox 4">
            <a:extLst>
              <a:ext uri="{FF2B5EF4-FFF2-40B4-BE49-F238E27FC236}">
                <a16:creationId xmlns:a16="http://schemas.microsoft.com/office/drawing/2014/main" id="{1813E834-CA99-495A-83AF-0826901D5664}"/>
              </a:ext>
            </a:extLst>
          </p:cNvPr>
          <p:cNvSpPr txBox="1">
            <a:spLocks noChangeArrowheads="1"/>
          </p:cNvSpPr>
          <p:nvPr/>
        </p:nvSpPr>
        <p:spPr bwMode="auto">
          <a:xfrm>
            <a:off x="7924800" y="609600"/>
            <a:ext cx="990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5</a:t>
            </a:r>
          </a:p>
          <a:p>
            <a:pPr eaLnBrk="1" hangingPunct="1">
              <a:spcBef>
                <a:spcPct val="0"/>
              </a:spcBef>
              <a:buFontTx/>
              <a:buNone/>
            </a:pPr>
            <a:r>
              <a:rPr lang="en-US" altLang="en-US" sz="1800"/>
              <a:t>6</a:t>
            </a:r>
          </a:p>
          <a:p>
            <a:pPr eaLnBrk="1" hangingPunct="1">
              <a:spcBef>
                <a:spcPct val="0"/>
              </a:spcBef>
              <a:buFontTx/>
              <a:buNone/>
            </a:pPr>
            <a:r>
              <a:rPr lang="en-US" altLang="en-US" sz="1800"/>
              <a:t>8</a:t>
            </a:r>
          </a:p>
          <a:p>
            <a:pPr eaLnBrk="1" hangingPunct="1">
              <a:spcBef>
                <a:spcPct val="0"/>
              </a:spcBef>
              <a:buFontTx/>
              <a:buNone/>
            </a:pPr>
            <a:r>
              <a:rPr lang="en-US" altLang="en-US" sz="1800"/>
              <a:t>10</a:t>
            </a:r>
          </a:p>
          <a:p>
            <a:pPr eaLnBrk="1" hangingPunct="1">
              <a:spcBef>
                <a:spcPct val="0"/>
              </a:spcBef>
              <a:buFontTx/>
              <a:buNone/>
            </a:pPr>
            <a:r>
              <a:rPr lang="en-US" altLang="en-US" sz="1800"/>
              <a:t>11</a:t>
            </a:r>
          </a:p>
        </p:txBody>
      </p:sp>
    </p:spTree>
    <p:extLst>
      <p:ext uri="{BB962C8B-B14F-4D97-AF65-F5344CB8AC3E}">
        <p14:creationId xmlns:p14="http://schemas.microsoft.com/office/powerpoint/2010/main" val="19788830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58B6F521-CBF5-4CFE-82D8-3511EA2E36E4}"/>
              </a:ext>
            </a:extLst>
          </p:cNvPr>
          <p:cNvSpPr>
            <a:spLocks noGrp="1"/>
          </p:cNvSpPr>
          <p:nvPr>
            <p:ph type="title"/>
          </p:nvPr>
        </p:nvSpPr>
        <p:spPr/>
        <p:txBody>
          <a:bodyPr/>
          <a:lstStyle/>
          <a:p>
            <a:pPr eaLnBrk="1" hangingPunct="1"/>
            <a:r>
              <a:rPr lang="en-US" altLang="en-US"/>
              <a:t>Variance Problem – Population</a:t>
            </a:r>
            <a:r>
              <a:rPr lang="en-US" altLang="en-US">
                <a:hlinkClick r:id="rId3"/>
              </a:rPr>
              <a:t> </a:t>
            </a:r>
            <a:r>
              <a:rPr lang="en-US" altLang="en-US" sz="1400">
                <a:hlinkClick r:id="rId3"/>
              </a:rPr>
              <a:t>http://www.calculatorsoup.com/calculators/statistics/descriptivestatistics.php</a:t>
            </a:r>
            <a:r>
              <a:rPr lang="en-US" altLang="en-US" sz="1400"/>
              <a:t> </a:t>
            </a:r>
          </a:p>
        </p:txBody>
      </p:sp>
      <p:sp>
        <p:nvSpPr>
          <p:cNvPr id="45059" name="Content Placeholder 2">
            <a:extLst>
              <a:ext uri="{FF2B5EF4-FFF2-40B4-BE49-F238E27FC236}">
                <a16:creationId xmlns:a16="http://schemas.microsoft.com/office/drawing/2014/main" id="{0B8931FA-F20D-448C-A806-7B3B17F6D39E}"/>
              </a:ext>
            </a:extLst>
          </p:cNvPr>
          <p:cNvSpPr>
            <a:spLocks noGrp="1"/>
          </p:cNvSpPr>
          <p:nvPr>
            <p:ph idx="1"/>
          </p:nvPr>
        </p:nvSpPr>
        <p:spPr/>
        <p:txBody>
          <a:bodyPr/>
          <a:lstStyle/>
          <a:p>
            <a:pPr eaLnBrk="1" hangingPunct="1"/>
            <a:r>
              <a:rPr lang="en-US" altLang="en-US" sz="2800" b="1"/>
              <a:t>Data set: 5, 6, 8, 10, 11. </a:t>
            </a:r>
            <a:r>
              <a:rPr lang="en-US" altLang="en-US" sz="2800"/>
              <a:t>(on a test worth 12 pts.)</a:t>
            </a:r>
          </a:p>
          <a:p>
            <a:pPr eaLnBrk="1" hangingPunct="1"/>
            <a:r>
              <a:rPr lang="en-US" altLang="en-US" sz="2400"/>
              <a:t>Calculate the Mean</a:t>
            </a:r>
          </a:p>
          <a:p>
            <a:pPr eaLnBrk="1" hangingPunct="1"/>
            <a:r>
              <a:rPr lang="en-US" altLang="en-US" sz="2400"/>
              <a:t>Subtract the mean from each score.</a:t>
            </a:r>
          </a:p>
          <a:p>
            <a:pPr eaLnBrk="1" hangingPunct="1"/>
            <a:r>
              <a:rPr lang="en-US" altLang="en-US" sz="2400"/>
              <a:t>Square all the numbers that you obtained from subtracting each set number by the mean (2 neg. make a pos.):</a:t>
            </a:r>
          </a:p>
          <a:p>
            <a:pPr eaLnBrk="1" hangingPunct="1"/>
            <a:r>
              <a:rPr lang="en-US" altLang="en-US" sz="2400"/>
              <a:t>Add the results</a:t>
            </a:r>
          </a:p>
          <a:p>
            <a:pPr eaLnBrk="1" hangingPunct="1"/>
            <a:r>
              <a:rPr lang="en-US" altLang="en-US" sz="2400"/>
              <a:t>Divide the sum of the numbers by the number of numbers in the set minus 1.</a:t>
            </a:r>
          </a:p>
          <a:p>
            <a:pPr eaLnBrk="1" hangingPunct="1"/>
            <a:r>
              <a:rPr lang="en-US" altLang="en-US" sz="2400"/>
              <a:t>The variance for the example set of numbers is ?.</a:t>
            </a:r>
          </a:p>
        </p:txBody>
      </p:sp>
    </p:spTree>
    <p:extLst>
      <p:ext uri="{BB962C8B-B14F-4D97-AF65-F5344CB8AC3E}">
        <p14:creationId xmlns:p14="http://schemas.microsoft.com/office/powerpoint/2010/main" val="17823312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1AEF6B33-54C6-4539-A899-7C13264E1A63}"/>
              </a:ext>
            </a:extLst>
          </p:cNvPr>
          <p:cNvSpPr>
            <a:spLocks noGrp="1"/>
          </p:cNvSpPr>
          <p:nvPr>
            <p:ph type="title"/>
          </p:nvPr>
        </p:nvSpPr>
        <p:spPr/>
        <p:txBody>
          <a:bodyPr/>
          <a:lstStyle/>
          <a:p>
            <a:r>
              <a:rPr lang="en-US" altLang="en-US"/>
              <a:t>Solution</a:t>
            </a:r>
          </a:p>
        </p:txBody>
      </p:sp>
      <p:graphicFrame>
        <p:nvGraphicFramePr>
          <p:cNvPr id="47107" name="Content Placeholder 3">
            <a:extLst>
              <a:ext uri="{FF2B5EF4-FFF2-40B4-BE49-F238E27FC236}">
                <a16:creationId xmlns:a16="http://schemas.microsoft.com/office/drawing/2014/main" id="{6B0DE32F-444A-4D8E-B463-54D720A31993}"/>
              </a:ext>
            </a:extLst>
          </p:cNvPr>
          <p:cNvGraphicFramePr>
            <a:graphicFrameLocks noGrp="1" noChangeAspect="1"/>
          </p:cNvGraphicFramePr>
          <p:nvPr>
            <p:ph idx="1"/>
            <p:extLst>
              <p:ext uri="{D42A27DB-BD31-4B8C-83A1-F6EECF244321}">
                <p14:modId xmlns:p14="http://schemas.microsoft.com/office/powerpoint/2010/main" val="701760710"/>
              </p:ext>
            </p:extLst>
          </p:nvPr>
        </p:nvGraphicFramePr>
        <p:xfrm>
          <a:off x="512763" y="1520825"/>
          <a:ext cx="8097837" cy="4646020"/>
        </p:xfrm>
        <a:graphic>
          <a:graphicData uri="http://schemas.openxmlformats.org/presentationml/2006/ole">
            <mc:AlternateContent xmlns:mc="http://schemas.openxmlformats.org/markup-compatibility/2006">
              <mc:Choice xmlns:v="urn:schemas-microsoft-com:vml" Requires="v">
                <p:oleObj spid="_x0000_s91169" name="Document" r:id="rId4" imgW="3021831" imgH="1738758" progId="Word.Document.12">
                  <p:embed/>
                </p:oleObj>
              </mc:Choice>
              <mc:Fallback>
                <p:oleObj name="Document" r:id="rId4" imgW="3021831" imgH="1738758" progId="Word.Document.12">
                  <p:embed/>
                  <p:pic>
                    <p:nvPicPr>
                      <p:cNvPr id="47107" name="Content Placeholder 3">
                        <a:extLst>
                          <a:ext uri="{FF2B5EF4-FFF2-40B4-BE49-F238E27FC236}">
                            <a16:creationId xmlns:a16="http://schemas.microsoft.com/office/drawing/2014/main" id="{6B0DE32F-444A-4D8E-B463-54D720A31993}"/>
                          </a:ext>
                        </a:extLst>
                      </p:cNvPr>
                      <p:cNvPicPr>
                        <a:picLocks noChangeAspect="1" noChangeArrowheads="1"/>
                      </p:cNvPicPr>
                      <p:nvPr/>
                    </p:nvPicPr>
                    <p:blipFill>
                      <a:blip r:embed="rId5"/>
                      <a:srcRect/>
                      <a:stretch>
                        <a:fillRect/>
                      </a:stretch>
                    </p:blipFill>
                    <p:spPr bwMode="auto">
                      <a:xfrm>
                        <a:off x="512763" y="1520825"/>
                        <a:ext cx="8097837" cy="464602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7408588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2DFD81B9-79F2-4925-BE54-DC50EF1EDD63}"/>
              </a:ext>
            </a:extLst>
          </p:cNvPr>
          <p:cNvSpPr>
            <a:spLocks noGrp="1"/>
          </p:cNvSpPr>
          <p:nvPr>
            <p:ph type="title"/>
          </p:nvPr>
        </p:nvSpPr>
        <p:spPr/>
        <p:txBody>
          <a:bodyPr/>
          <a:lstStyle/>
          <a:p>
            <a:pPr eaLnBrk="1" hangingPunct="1"/>
            <a:r>
              <a:rPr lang="en-US" altLang="en-US"/>
              <a:t>Standard Deviation</a:t>
            </a:r>
          </a:p>
        </p:txBody>
      </p:sp>
      <p:sp>
        <p:nvSpPr>
          <p:cNvPr id="49155" name="Content Placeholder 2">
            <a:extLst>
              <a:ext uri="{FF2B5EF4-FFF2-40B4-BE49-F238E27FC236}">
                <a16:creationId xmlns:a16="http://schemas.microsoft.com/office/drawing/2014/main" id="{326BC560-6B7B-4F33-9DCA-AEF420199570}"/>
              </a:ext>
            </a:extLst>
          </p:cNvPr>
          <p:cNvSpPr>
            <a:spLocks noGrp="1"/>
          </p:cNvSpPr>
          <p:nvPr>
            <p:ph idx="1"/>
          </p:nvPr>
        </p:nvSpPr>
        <p:spPr>
          <a:xfrm>
            <a:off x="457200" y="1600200"/>
            <a:ext cx="8229600" cy="4800600"/>
          </a:xfrm>
        </p:spPr>
        <p:txBody>
          <a:bodyPr/>
          <a:lstStyle/>
          <a:p>
            <a:pPr eaLnBrk="1" hangingPunct="1">
              <a:lnSpc>
                <a:spcPct val="90000"/>
              </a:lnSpc>
              <a:buFont typeface="Arial" panose="020B0604020202020204" pitchFamily="34" charset="0"/>
              <a:buChar char="–"/>
            </a:pPr>
            <a:r>
              <a:rPr lang="en-US" altLang="en-US" sz="3600" dirty="0"/>
              <a:t>A single number which describes the entire distribution of scores in terms of a relationship to the mean. </a:t>
            </a:r>
            <a:r>
              <a:rPr lang="en-US" altLang="en-US" sz="3600" i="1" dirty="0"/>
              <a:t>SD</a:t>
            </a:r>
            <a:r>
              <a:rPr lang="en-US" altLang="en-US" sz="3600" dirty="0"/>
              <a:t>=Average distance from the mean expressed in actual units (points in a test, 1-7 scale on a survey)</a:t>
            </a:r>
          </a:p>
          <a:p>
            <a:pPr lvl="1" eaLnBrk="1" hangingPunct="1">
              <a:lnSpc>
                <a:spcPct val="90000"/>
              </a:lnSpc>
              <a:buFont typeface="Arial" panose="020B0604020202020204" pitchFamily="34" charset="0"/>
              <a:buChar char="•"/>
            </a:pPr>
            <a:r>
              <a:rPr lang="en-US" altLang="en-US" sz="3600" i="1" dirty="0"/>
              <a:t>SD</a:t>
            </a:r>
            <a:r>
              <a:rPr lang="en-US" altLang="en-US" sz="3600" dirty="0"/>
              <a:t> = Square Root of [</a:t>
            </a:r>
            <a:r>
              <a:rPr lang="en-US" altLang="en-US" sz="3600" b="1" dirty="0">
                <a:sym typeface="Symbol" panose="05050102010706020507" pitchFamily="18" charset="2"/>
              </a:rPr>
              <a:t></a:t>
            </a:r>
            <a:r>
              <a:rPr lang="en-US" altLang="en-US" sz="3600" dirty="0">
                <a:sym typeface="Symbol" panose="05050102010706020507" pitchFamily="18" charset="2"/>
              </a:rPr>
              <a:t>(X-X)</a:t>
            </a:r>
            <a:r>
              <a:rPr lang="en-US" altLang="en-US" sz="3600" baseline="30000" dirty="0"/>
              <a:t>2</a:t>
            </a:r>
            <a:r>
              <a:rPr lang="en-US" altLang="en-US" sz="3600" dirty="0"/>
              <a:t>/</a:t>
            </a:r>
            <a:r>
              <a:rPr lang="en-US" altLang="en-US" sz="3600" i="1" dirty="0"/>
              <a:t>n</a:t>
            </a:r>
            <a:r>
              <a:rPr lang="en-US" altLang="en-US" sz="3600" dirty="0"/>
              <a:t>] or [n-1] (variance)</a:t>
            </a:r>
          </a:p>
          <a:p>
            <a:pPr lvl="1" eaLnBrk="1" hangingPunct="1">
              <a:lnSpc>
                <a:spcPct val="90000"/>
              </a:lnSpc>
              <a:buFont typeface="Arial" panose="020B0604020202020204" pitchFamily="34" charset="0"/>
              <a:buChar char="•"/>
            </a:pPr>
            <a:r>
              <a:rPr lang="en-US" altLang="en-US" sz="3600" dirty="0"/>
              <a:t>SD </a:t>
            </a:r>
            <a:r>
              <a:rPr lang="en-US" altLang="en-US" sz="3600" u="sng" dirty="0"/>
              <a:t>score</a:t>
            </a:r>
            <a:r>
              <a:rPr lang="en-US" altLang="en-US" sz="3600" dirty="0"/>
              <a:t> vs. SD </a:t>
            </a:r>
            <a:r>
              <a:rPr lang="en-US" altLang="en-US" sz="3600" u="sng" dirty="0"/>
              <a:t>unit</a:t>
            </a:r>
            <a:r>
              <a:rPr lang="en-US" altLang="en-US" sz="3600" dirty="0"/>
              <a:t> (coming up)</a:t>
            </a:r>
          </a:p>
          <a:p>
            <a:pPr eaLnBrk="1" hangingPunct="1"/>
            <a:endParaRPr lang="en-US" altLang="en-US" dirty="0"/>
          </a:p>
        </p:txBody>
      </p:sp>
      <p:cxnSp>
        <p:nvCxnSpPr>
          <p:cNvPr id="3" name="Straight Connector 2">
            <a:extLst>
              <a:ext uri="{FF2B5EF4-FFF2-40B4-BE49-F238E27FC236}">
                <a16:creationId xmlns:a16="http://schemas.microsoft.com/office/drawing/2014/main" id="{4D1FCDB4-276D-4328-82F1-1C97012BD709}"/>
              </a:ext>
            </a:extLst>
          </p:cNvPr>
          <p:cNvCxnSpPr/>
          <p:nvPr/>
        </p:nvCxnSpPr>
        <p:spPr>
          <a:xfrm>
            <a:off x="6096000" y="47244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6803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7E56614E-15D4-40A3-9893-1E00D93132F9}"/>
              </a:ext>
            </a:extLst>
          </p:cNvPr>
          <p:cNvSpPr>
            <a:spLocks noGrp="1"/>
          </p:cNvSpPr>
          <p:nvPr>
            <p:ph type="title"/>
          </p:nvPr>
        </p:nvSpPr>
        <p:spPr/>
        <p:txBody>
          <a:bodyPr/>
          <a:lstStyle/>
          <a:p>
            <a:pPr eaLnBrk="1" hangingPunct="1"/>
            <a:r>
              <a:rPr lang="en-US" altLang="en-US" dirty="0"/>
              <a:t>Application </a:t>
            </a:r>
            <a:r>
              <a:rPr lang="en-US" altLang="en-US" sz="2000" dirty="0"/>
              <a:t>(Excel Data Set)</a:t>
            </a:r>
            <a:br>
              <a:rPr lang="en-US" altLang="en-US" dirty="0"/>
            </a:br>
            <a:r>
              <a:rPr lang="en-US" altLang="en-US" sz="1600" dirty="0"/>
              <a:t>USE: </a:t>
            </a:r>
            <a:r>
              <a:rPr lang="en-US" altLang="en-US" sz="1600" dirty="0">
                <a:hlinkClick r:id="rId3"/>
              </a:rPr>
              <a:t>http://www.calculatorsoup.com/calculators/statistics/descriptivestatistics.php</a:t>
            </a:r>
            <a:r>
              <a:rPr lang="en-US" altLang="en-US" sz="1600" dirty="0"/>
              <a:t> </a:t>
            </a:r>
          </a:p>
        </p:txBody>
      </p:sp>
      <p:sp>
        <p:nvSpPr>
          <p:cNvPr id="51203" name="Content Placeholder 2">
            <a:extLst>
              <a:ext uri="{FF2B5EF4-FFF2-40B4-BE49-F238E27FC236}">
                <a16:creationId xmlns:a16="http://schemas.microsoft.com/office/drawing/2014/main" id="{928BEFEB-EF8F-454B-8779-655B3700B796}"/>
              </a:ext>
            </a:extLst>
          </p:cNvPr>
          <p:cNvSpPr>
            <a:spLocks noGrp="1"/>
          </p:cNvSpPr>
          <p:nvPr>
            <p:ph sz="half" idx="1"/>
          </p:nvPr>
        </p:nvSpPr>
        <p:spPr/>
        <p:txBody>
          <a:bodyPr/>
          <a:lstStyle/>
          <a:p>
            <a:pPr eaLnBrk="1" hangingPunct="1"/>
            <a:r>
              <a:rPr lang="en-US" altLang="en-US" sz="2400"/>
              <a:t>MS Band and string students are pulled from class for lessons once per week. The MS classroom teachers are concerned that instrumental students might fall behind and score lower on standardized tests, which will affect the classroom teachers’ student growth data used in their annual performance evaluations.</a:t>
            </a:r>
          </a:p>
        </p:txBody>
      </p:sp>
      <p:sp>
        <p:nvSpPr>
          <p:cNvPr id="51204" name="Content Placeholder 3">
            <a:extLst>
              <a:ext uri="{FF2B5EF4-FFF2-40B4-BE49-F238E27FC236}">
                <a16:creationId xmlns:a16="http://schemas.microsoft.com/office/drawing/2014/main" id="{9D888A6D-870B-4025-9925-B5B63B020DDC}"/>
              </a:ext>
            </a:extLst>
          </p:cNvPr>
          <p:cNvSpPr>
            <a:spLocks noGrp="1"/>
          </p:cNvSpPr>
          <p:nvPr>
            <p:ph sz="half" idx="2"/>
          </p:nvPr>
        </p:nvSpPr>
        <p:spPr/>
        <p:txBody>
          <a:bodyPr/>
          <a:lstStyle/>
          <a:p>
            <a:pPr eaLnBrk="1" hangingPunct="1"/>
            <a:r>
              <a:rPr lang="en-US" altLang="en-US" sz="2000" dirty="0"/>
              <a:t>Determine the </a:t>
            </a:r>
            <a:r>
              <a:rPr lang="en-US" altLang="en-US" sz="2000" i="1" dirty="0"/>
              <a:t>M</a:t>
            </a:r>
            <a:r>
              <a:rPr lang="en-US" altLang="en-US" sz="2000" dirty="0"/>
              <a:t>, </a:t>
            </a:r>
            <a:r>
              <a:rPr lang="en-US" altLang="en-US" sz="2000" i="1" dirty="0"/>
              <a:t>Mo</a:t>
            </a:r>
            <a:r>
              <a:rPr lang="en-US" altLang="en-US" sz="2000" dirty="0"/>
              <a:t>, </a:t>
            </a:r>
            <a:r>
              <a:rPr lang="en-US" altLang="en-US" sz="2000" i="1" dirty="0"/>
              <a:t>Med</a:t>
            </a:r>
            <a:r>
              <a:rPr lang="en-US" altLang="en-US" sz="2000" dirty="0"/>
              <a:t>, Var., &amp; </a:t>
            </a:r>
            <a:r>
              <a:rPr lang="en-US" altLang="en-US" sz="2000" i="1" dirty="0"/>
              <a:t>SD</a:t>
            </a:r>
            <a:r>
              <a:rPr lang="en-US" altLang="en-US" sz="2000" dirty="0"/>
              <a:t> of 8</a:t>
            </a:r>
            <a:r>
              <a:rPr lang="en-US" altLang="en-US" sz="2000" baseline="30000" dirty="0"/>
              <a:t>th</a:t>
            </a:r>
            <a:r>
              <a:rPr lang="en-US" altLang="en-US" sz="2000" dirty="0"/>
              <a:t> gr. instrumental and non-instrumental students ACT Explore scores in</a:t>
            </a:r>
          </a:p>
          <a:p>
            <a:pPr lvl="1" eaLnBrk="1" hangingPunct="1"/>
            <a:r>
              <a:rPr lang="en-US" altLang="en-US" sz="2000" dirty="0"/>
              <a:t>Reading</a:t>
            </a:r>
          </a:p>
          <a:p>
            <a:pPr lvl="1" eaLnBrk="1" hangingPunct="1"/>
            <a:r>
              <a:rPr lang="en-US" altLang="en-US" sz="2000" dirty="0"/>
              <a:t>Math</a:t>
            </a:r>
          </a:p>
          <a:p>
            <a:pPr lvl="1" eaLnBrk="1" hangingPunct="1"/>
            <a:r>
              <a:rPr lang="en-US" altLang="en-US" sz="2000" dirty="0"/>
              <a:t>Science</a:t>
            </a:r>
          </a:p>
          <a:p>
            <a:pPr lvl="1" eaLnBrk="1" hangingPunct="1"/>
            <a:r>
              <a:rPr lang="en-US" altLang="en-US" sz="2000" dirty="0"/>
              <a:t>Social Studies</a:t>
            </a:r>
          </a:p>
          <a:p>
            <a:pPr lvl="1" eaLnBrk="1" hangingPunct="1"/>
            <a:r>
              <a:rPr lang="en-US" altLang="en-US" sz="2000" dirty="0"/>
              <a:t>Comp.</a:t>
            </a:r>
          </a:p>
          <a:p>
            <a:pPr eaLnBrk="1" hangingPunct="1"/>
            <a:r>
              <a:rPr lang="en-US" altLang="en-US" sz="2000" dirty="0"/>
              <a:t>Draw conclusions based on the data. How do inst. &amp; non-</a:t>
            </a:r>
            <a:r>
              <a:rPr lang="en-US" altLang="en-US" sz="2000" dirty="0" err="1"/>
              <a:t>inst</a:t>
            </a:r>
            <a:r>
              <a:rPr lang="en-US" altLang="en-US" sz="2000" dirty="0"/>
              <a:t> scores compare? How would you respond to the MS teachers’ concerns?</a:t>
            </a:r>
          </a:p>
        </p:txBody>
      </p:sp>
    </p:spTree>
    <p:extLst>
      <p:ext uri="{BB962C8B-B14F-4D97-AF65-F5344CB8AC3E}">
        <p14:creationId xmlns:p14="http://schemas.microsoft.com/office/powerpoint/2010/main" val="21144566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FD91DBE-8A4B-446D-9128-07493A957650}"/>
              </a:ext>
            </a:extLst>
          </p:cNvPr>
          <p:cNvSpPr>
            <a:spLocks noGrp="1" noChangeArrowheads="1"/>
          </p:cNvSpPr>
          <p:nvPr>
            <p:ph type="title"/>
          </p:nvPr>
        </p:nvSpPr>
        <p:spPr/>
        <p:txBody>
          <a:bodyPr/>
          <a:lstStyle/>
          <a:p>
            <a:pPr eaLnBrk="1" hangingPunct="1"/>
            <a:r>
              <a:rPr lang="en-US" altLang="en-US"/>
              <a:t>Normal Curve/Distribution</a:t>
            </a:r>
            <a:br>
              <a:rPr lang="en-US" altLang="en-US"/>
            </a:br>
            <a:r>
              <a:rPr lang="en-US" altLang="en-US" sz="1800"/>
              <a:t>(+/- 1 = 68.26%, 2 = 95%, 3 = 99.7%)</a:t>
            </a:r>
            <a:endParaRPr lang="en-US" altLang="en-US"/>
          </a:p>
        </p:txBody>
      </p:sp>
      <p:sp>
        <p:nvSpPr>
          <p:cNvPr id="53251" name="Rectangle 3">
            <a:extLst>
              <a:ext uri="{FF2B5EF4-FFF2-40B4-BE49-F238E27FC236}">
                <a16:creationId xmlns:a16="http://schemas.microsoft.com/office/drawing/2014/main" id="{1A546968-8D02-4BD5-BC35-471D876C1CF7}"/>
              </a:ext>
            </a:extLst>
          </p:cNvPr>
          <p:cNvSpPr>
            <a:spLocks noGrp="1" noChangeArrowheads="1"/>
          </p:cNvSpPr>
          <p:nvPr>
            <p:ph type="body" idx="1"/>
          </p:nvPr>
        </p:nvSpPr>
        <p:spPr/>
        <p:txBody>
          <a:bodyPr/>
          <a:lstStyle/>
          <a:p>
            <a:pPr eaLnBrk="1" hangingPunct="1"/>
            <a:endParaRPr lang="en-US" altLang="en-US"/>
          </a:p>
        </p:txBody>
      </p:sp>
      <p:pic>
        <p:nvPicPr>
          <p:cNvPr id="53252" name="Picture 4" descr="nc">
            <a:extLst>
              <a:ext uri="{FF2B5EF4-FFF2-40B4-BE49-F238E27FC236}">
                <a16:creationId xmlns:a16="http://schemas.microsoft.com/office/drawing/2014/main" id="{724F72CF-3B5C-4EDD-BFB8-B37512677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1788"/>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3493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91FC55DE-2412-49D4-9702-01671EF5C832}"/>
              </a:ext>
            </a:extLst>
          </p:cNvPr>
          <p:cNvSpPr>
            <a:spLocks noGrp="1" noChangeArrowheads="1"/>
          </p:cNvSpPr>
          <p:nvPr>
            <p:ph type="title" idx="4294967295"/>
          </p:nvPr>
        </p:nvSpPr>
        <p:spPr>
          <a:xfrm>
            <a:off x="685800" y="228600"/>
            <a:ext cx="7772400" cy="685800"/>
          </a:xfrm>
        </p:spPr>
        <p:txBody>
          <a:bodyPr/>
          <a:lstStyle/>
          <a:p>
            <a:pPr eaLnBrk="1" hangingPunct="1"/>
            <a:r>
              <a:rPr lang="en-US" altLang="en-US" sz="3200"/>
              <a:t>More on the normal curve and variability...</a:t>
            </a:r>
            <a:endParaRPr lang="en-US" altLang="en-US"/>
          </a:p>
        </p:txBody>
      </p:sp>
      <p:sp>
        <p:nvSpPr>
          <p:cNvPr id="59395" name="Rectangle 3">
            <a:extLst>
              <a:ext uri="{FF2B5EF4-FFF2-40B4-BE49-F238E27FC236}">
                <a16:creationId xmlns:a16="http://schemas.microsoft.com/office/drawing/2014/main" id="{CF7928C9-DB71-4EE0-B056-4C219BFF22FE}"/>
              </a:ext>
            </a:extLst>
          </p:cNvPr>
          <p:cNvSpPr>
            <a:spLocks noGrp="1" noChangeArrowheads="1"/>
          </p:cNvSpPr>
          <p:nvPr>
            <p:ph type="body" idx="4294967295"/>
          </p:nvPr>
        </p:nvSpPr>
        <p:spPr>
          <a:xfrm>
            <a:off x="609600" y="990600"/>
            <a:ext cx="7772400" cy="5486400"/>
          </a:xfrm>
        </p:spPr>
        <p:txBody>
          <a:bodyPr/>
          <a:lstStyle/>
          <a:p>
            <a:pPr eaLnBrk="1" hangingPunct="1"/>
            <a:r>
              <a:rPr lang="en-US" altLang="en-US" sz="3600"/>
              <a:t>Theoretical “perfect” curve. Never happens in actual research</a:t>
            </a:r>
          </a:p>
          <a:p>
            <a:pPr lvl="1" eaLnBrk="1" hangingPunct="1"/>
            <a:r>
              <a:rPr lang="en-US" altLang="en-US"/>
              <a:t>Mean, median, mode are equal</a:t>
            </a:r>
          </a:p>
          <a:p>
            <a:pPr lvl="1" eaLnBrk="1" hangingPunct="1"/>
            <a:r>
              <a:rPr lang="en-US" altLang="en-US"/>
              <a:t>50% of scores lie above mean, 50% lie below</a:t>
            </a:r>
          </a:p>
          <a:p>
            <a:pPr lvl="1" eaLnBrk="1" hangingPunct="1"/>
            <a:r>
              <a:rPr lang="en-US" altLang="en-US"/>
              <a:t>68.26% of scores are between one SD above the mean and one SD below the mean</a:t>
            </a:r>
          </a:p>
          <a:p>
            <a:pPr lvl="1" eaLnBrk="1" hangingPunct="1"/>
            <a:r>
              <a:rPr lang="en-US" altLang="en-US"/>
              <a:t>95% of the scores are within two SD’s above and below the mean</a:t>
            </a:r>
          </a:p>
          <a:p>
            <a:pPr lvl="1" eaLnBrk="1" hangingPunct="1"/>
            <a:r>
              <a:rPr lang="en-US" altLang="en-US"/>
              <a:t>99.7% of the scores are within three SD’s above and below the mean</a:t>
            </a:r>
          </a:p>
          <a:p>
            <a:pPr eaLnBrk="1" hangingPunct="1"/>
            <a:endParaRPr lang="en-US" altLang="en-US" sz="2800"/>
          </a:p>
        </p:txBody>
      </p:sp>
    </p:spTree>
    <p:extLst>
      <p:ext uri="{BB962C8B-B14F-4D97-AF65-F5344CB8AC3E}">
        <p14:creationId xmlns:p14="http://schemas.microsoft.com/office/powerpoint/2010/main" val="41295063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E76165C-B56C-4B5A-A9F1-4B187A718D89}"/>
              </a:ext>
            </a:extLst>
          </p:cNvPr>
          <p:cNvSpPr>
            <a:spLocks noGrp="1" noChangeArrowheads="1"/>
          </p:cNvSpPr>
          <p:nvPr>
            <p:ph type="title" idx="4294967295"/>
          </p:nvPr>
        </p:nvSpPr>
        <p:spPr>
          <a:xfrm>
            <a:off x="304800" y="228600"/>
            <a:ext cx="8458200" cy="533400"/>
          </a:xfrm>
        </p:spPr>
        <p:txBody>
          <a:bodyPr/>
          <a:lstStyle/>
          <a:p>
            <a:pPr eaLnBrk="1" hangingPunct="1"/>
            <a:r>
              <a:rPr lang="en-US" altLang="en-US" sz="2800"/>
              <a:t>Altogether.. describes the shape of a distribution</a:t>
            </a:r>
            <a:endParaRPr lang="en-US" altLang="en-US"/>
          </a:p>
        </p:txBody>
      </p:sp>
      <p:sp>
        <p:nvSpPr>
          <p:cNvPr id="55299" name="Rectangle 3">
            <a:extLst>
              <a:ext uri="{FF2B5EF4-FFF2-40B4-BE49-F238E27FC236}">
                <a16:creationId xmlns:a16="http://schemas.microsoft.com/office/drawing/2014/main" id="{2E6A7480-59D3-433E-A4AD-906416B8721C}"/>
              </a:ext>
            </a:extLst>
          </p:cNvPr>
          <p:cNvSpPr>
            <a:spLocks noGrp="1" noChangeArrowheads="1"/>
          </p:cNvSpPr>
          <p:nvPr>
            <p:ph type="body" idx="4294967295"/>
          </p:nvPr>
        </p:nvSpPr>
        <p:spPr>
          <a:xfrm>
            <a:off x="152400" y="762000"/>
            <a:ext cx="8763000" cy="5867400"/>
          </a:xfrm>
        </p:spPr>
        <p:txBody>
          <a:bodyPr/>
          <a:lstStyle/>
          <a:p>
            <a:pPr algn="ctr" eaLnBrk="1" hangingPunct="1">
              <a:lnSpc>
                <a:spcPct val="90000"/>
              </a:lnSpc>
              <a:buFontTx/>
              <a:buNone/>
            </a:pPr>
            <a:r>
              <a:rPr lang="en-US" altLang="en-US" sz="2000" i="1"/>
              <a:t>More on distributions..</a:t>
            </a:r>
            <a:endParaRPr lang="en-US" altLang="en-US" sz="2800"/>
          </a:p>
          <a:p>
            <a:pPr eaLnBrk="1" hangingPunct="1">
              <a:lnSpc>
                <a:spcPct val="90000"/>
              </a:lnSpc>
            </a:pPr>
            <a:r>
              <a:rPr lang="en-US" altLang="en-US" sz="2800"/>
              <a:t>Normal Curve (bell curve)</a:t>
            </a:r>
          </a:p>
          <a:p>
            <a:pPr lvl="1" eaLnBrk="1" hangingPunct="1">
              <a:lnSpc>
                <a:spcPct val="90000"/>
              </a:lnSpc>
            </a:pPr>
            <a:r>
              <a:rPr lang="en-US" altLang="en-US" sz="2400"/>
              <a:t>Most scores clustered at the middle with fewer scores falling at the extreme highs and lows</a:t>
            </a:r>
          </a:p>
          <a:p>
            <a:pPr eaLnBrk="1" hangingPunct="1">
              <a:lnSpc>
                <a:spcPct val="90000"/>
              </a:lnSpc>
            </a:pPr>
            <a:r>
              <a:rPr lang="en-US" altLang="en-US" sz="2800"/>
              <a:t>Kurtosis - When the distribution is…</a:t>
            </a:r>
          </a:p>
          <a:p>
            <a:pPr lvl="2" eaLnBrk="1" hangingPunct="1">
              <a:lnSpc>
                <a:spcPct val="90000"/>
              </a:lnSpc>
            </a:pPr>
            <a:r>
              <a:rPr lang="en-US" altLang="en-US" sz="2000"/>
              <a:t>…PEAKED = positive kurtosis = leptokurtic = greater than +2 or +3 depending on who you ask…</a:t>
            </a:r>
          </a:p>
          <a:p>
            <a:pPr lvl="2" eaLnBrk="1" hangingPunct="1">
              <a:lnSpc>
                <a:spcPct val="90000"/>
              </a:lnSpc>
            </a:pPr>
            <a:r>
              <a:rPr lang="en-US" altLang="en-US" sz="2000"/>
              <a:t>…SMALLER PEAK (flatter) THAN A NORMAL CURVE = negative kurtosis = platykurtic = less than -2 or -3</a:t>
            </a:r>
          </a:p>
          <a:p>
            <a:pPr eaLnBrk="1" hangingPunct="1">
              <a:lnSpc>
                <a:spcPct val="90000"/>
              </a:lnSpc>
            </a:pPr>
            <a:r>
              <a:rPr lang="en-US" altLang="en-US" sz="2800"/>
              <a:t>Skewness - When the scores tend to bunch up…</a:t>
            </a:r>
          </a:p>
          <a:p>
            <a:pPr lvl="2" eaLnBrk="1" hangingPunct="1">
              <a:lnSpc>
                <a:spcPct val="90000"/>
              </a:lnSpc>
            </a:pPr>
            <a:r>
              <a:rPr lang="en-US" altLang="en-US" sz="2000"/>
              <a:t>…on the HIGH END = Negative Skew = less than -1</a:t>
            </a:r>
          </a:p>
          <a:p>
            <a:pPr lvl="2" eaLnBrk="1" hangingPunct="1">
              <a:lnSpc>
                <a:spcPct val="90000"/>
              </a:lnSpc>
            </a:pPr>
            <a:r>
              <a:rPr lang="en-US" altLang="en-US" sz="2000"/>
              <a:t>…on the LOW END = Positive Skew = greater than +1</a:t>
            </a:r>
          </a:p>
          <a:p>
            <a:pPr eaLnBrk="1" hangingPunct="1">
              <a:lnSpc>
                <a:spcPct val="90000"/>
              </a:lnSpc>
            </a:pPr>
            <a:r>
              <a:rPr lang="en-US" altLang="en-US" sz="2800"/>
              <a:t>Bi-Modal</a:t>
            </a:r>
          </a:p>
          <a:p>
            <a:pPr lvl="1" eaLnBrk="1" hangingPunct="1">
              <a:lnSpc>
                <a:spcPct val="90000"/>
              </a:lnSpc>
            </a:pPr>
            <a:r>
              <a:rPr lang="en-US" altLang="en-US" sz="2400"/>
              <a:t>When there are two humps in the curve, more than one mode</a:t>
            </a:r>
          </a:p>
          <a:p>
            <a:pPr eaLnBrk="1" hangingPunct="1">
              <a:lnSpc>
                <a:spcPct val="90000"/>
              </a:lnSpc>
            </a:pPr>
            <a:r>
              <a:rPr lang="en-US" altLang="en-US" sz="2000"/>
              <a:t>[Check Skew &amp; Kurtosis for all ACT explore scores in your subject for each group and combined]</a:t>
            </a:r>
          </a:p>
        </p:txBody>
      </p:sp>
    </p:spTree>
    <p:extLst>
      <p:ext uri="{BB962C8B-B14F-4D97-AF65-F5344CB8AC3E}">
        <p14:creationId xmlns:p14="http://schemas.microsoft.com/office/powerpoint/2010/main" val="38733292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7A86D57B-9175-43C3-A76A-C3EA0D136B06}"/>
              </a:ext>
            </a:extLst>
          </p:cNvPr>
          <p:cNvSpPr>
            <a:spLocks noGrp="1" noChangeArrowheads="1"/>
          </p:cNvSpPr>
          <p:nvPr>
            <p:ph type="body" sz="half" idx="4294967295"/>
          </p:nvPr>
        </p:nvSpPr>
        <p:spPr>
          <a:xfrm>
            <a:off x="1143000" y="2057401"/>
            <a:ext cx="3028950" cy="3394472"/>
          </a:xfrm>
        </p:spPr>
        <p:txBody>
          <a:bodyPr/>
          <a:lstStyle/>
          <a:p>
            <a:pPr eaLnBrk="1" hangingPunct="1"/>
            <a:r>
              <a:rPr lang="en-US" altLang="en-US"/>
              <a:t>Kurtosis – shape</a:t>
            </a:r>
          </a:p>
          <a:p>
            <a:pPr lvl="1" eaLnBrk="1" hangingPunct="1"/>
            <a:r>
              <a:rPr lang="en-US" altLang="en-US"/>
              <a:t>platykurtic </a:t>
            </a:r>
          </a:p>
          <a:p>
            <a:pPr lvl="1" eaLnBrk="1" hangingPunct="1"/>
            <a:r>
              <a:rPr lang="en-US" altLang="en-US"/>
              <a:t>leptokurtic </a:t>
            </a:r>
          </a:p>
        </p:txBody>
      </p:sp>
      <p:sp>
        <p:nvSpPr>
          <p:cNvPr id="57347" name="Rectangle 3">
            <a:extLst>
              <a:ext uri="{FF2B5EF4-FFF2-40B4-BE49-F238E27FC236}">
                <a16:creationId xmlns:a16="http://schemas.microsoft.com/office/drawing/2014/main" id="{D6533EDA-9562-4AC8-87BE-C273E2789D74}"/>
              </a:ext>
            </a:extLst>
          </p:cNvPr>
          <p:cNvSpPr>
            <a:spLocks noGrp="1" noChangeArrowheads="1"/>
          </p:cNvSpPr>
          <p:nvPr>
            <p:ph type="body" sz="half" idx="4294967295"/>
          </p:nvPr>
        </p:nvSpPr>
        <p:spPr>
          <a:xfrm>
            <a:off x="5943600" y="2057401"/>
            <a:ext cx="1600200" cy="3394472"/>
          </a:xfrm>
        </p:spPr>
        <p:txBody>
          <a:bodyPr>
            <a:normAutofit fontScale="92500" lnSpcReduction="10000"/>
          </a:bodyPr>
          <a:lstStyle/>
          <a:p>
            <a:pPr eaLnBrk="1" hangingPunct="1">
              <a:lnSpc>
                <a:spcPct val="90000"/>
              </a:lnSpc>
            </a:pPr>
            <a:endParaRPr lang="en-US" altLang="en-US" sz="1800"/>
          </a:p>
          <a:p>
            <a:pPr eaLnBrk="1" hangingPunct="1">
              <a:lnSpc>
                <a:spcPct val="90000"/>
              </a:lnSpc>
            </a:pPr>
            <a:endParaRPr lang="en-US" altLang="en-US" sz="1800"/>
          </a:p>
          <a:p>
            <a:pPr eaLnBrk="1" hangingPunct="1">
              <a:lnSpc>
                <a:spcPct val="90000"/>
              </a:lnSpc>
            </a:pPr>
            <a:endParaRPr lang="en-US" altLang="en-US" sz="1800"/>
          </a:p>
          <a:p>
            <a:pPr eaLnBrk="1" hangingPunct="1">
              <a:lnSpc>
                <a:spcPct val="90000"/>
              </a:lnSpc>
            </a:pPr>
            <a:endParaRPr lang="en-US" altLang="en-US" sz="1800"/>
          </a:p>
          <a:p>
            <a:pPr eaLnBrk="1" hangingPunct="1">
              <a:lnSpc>
                <a:spcPct val="90000"/>
              </a:lnSpc>
            </a:pPr>
            <a:endParaRPr lang="en-US" altLang="en-US" sz="1800"/>
          </a:p>
          <a:p>
            <a:pPr eaLnBrk="1" hangingPunct="1">
              <a:lnSpc>
                <a:spcPct val="90000"/>
              </a:lnSpc>
            </a:pPr>
            <a:r>
              <a:rPr lang="en-US" altLang="en-US" sz="1800"/>
              <a:t>Skew</a:t>
            </a:r>
          </a:p>
          <a:p>
            <a:pPr eaLnBrk="1" hangingPunct="1">
              <a:lnSpc>
                <a:spcPct val="90000"/>
              </a:lnSpc>
              <a:buFont typeface="Arial" panose="020B0604020202020204" pitchFamily="34" charset="0"/>
              <a:buNone/>
            </a:pPr>
            <a:r>
              <a:rPr lang="en-US" altLang="en-US" sz="1800"/>
              <a:t>-1 to +1 = a near normal curve </a:t>
            </a:r>
          </a:p>
          <a:p>
            <a:pPr eaLnBrk="1" hangingPunct="1">
              <a:lnSpc>
                <a:spcPct val="90000"/>
              </a:lnSpc>
              <a:buFont typeface="Arial" panose="020B0604020202020204" pitchFamily="34" charset="0"/>
              <a:buNone/>
            </a:pPr>
            <a:endParaRPr lang="en-US" altLang="en-US" sz="1800"/>
          </a:p>
          <a:p>
            <a:pPr eaLnBrk="1" hangingPunct="1">
              <a:lnSpc>
                <a:spcPct val="90000"/>
              </a:lnSpc>
              <a:buFont typeface="Arial" panose="020B0604020202020204" pitchFamily="34" charset="0"/>
              <a:buNone/>
            </a:pPr>
            <a:r>
              <a:rPr lang="en-US" altLang="en-US" sz="1800"/>
              <a:t>      Skewed              (positively) </a:t>
            </a:r>
          </a:p>
        </p:txBody>
      </p:sp>
      <p:pic>
        <p:nvPicPr>
          <p:cNvPr id="57348" name="Picture 4" descr="positiveskewcurve">
            <a:extLst>
              <a:ext uri="{FF2B5EF4-FFF2-40B4-BE49-F238E27FC236}">
                <a16:creationId xmlns:a16="http://schemas.microsoft.com/office/drawing/2014/main" id="{4113F70D-3C66-4260-9B56-8F83C7019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4343400"/>
            <a:ext cx="4572000" cy="237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5" descr="Probability density function for the normal distribution">
            <a:hlinkClick r:id="rId4" tooltip="Probability density function for the normal distribution"/>
            <a:extLst>
              <a:ext uri="{FF2B5EF4-FFF2-40B4-BE49-F238E27FC236}">
                <a16:creationId xmlns:a16="http://schemas.microsoft.com/office/drawing/2014/main" id="{70026C61-C348-4C92-B683-8091CE118A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9050" y="857251"/>
            <a:ext cx="4171950" cy="266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41184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5320D-A1F4-42FB-A307-F9A40DB71AE1}"/>
              </a:ext>
            </a:extLst>
          </p:cNvPr>
          <p:cNvSpPr>
            <a:spLocks noGrp="1"/>
          </p:cNvSpPr>
          <p:nvPr>
            <p:ph type="title"/>
          </p:nvPr>
        </p:nvSpPr>
        <p:spPr/>
        <p:txBody>
          <a:bodyPr/>
          <a:lstStyle/>
          <a:p>
            <a:r>
              <a:rPr lang="en-US" dirty="0"/>
              <a:t>Descriptive Statistics</a:t>
            </a:r>
          </a:p>
        </p:txBody>
      </p:sp>
      <p:sp>
        <p:nvSpPr>
          <p:cNvPr id="3" name="Content Placeholder 2">
            <a:extLst>
              <a:ext uri="{FF2B5EF4-FFF2-40B4-BE49-F238E27FC236}">
                <a16:creationId xmlns:a16="http://schemas.microsoft.com/office/drawing/2014/main" id="{60F76D35-D0BF-4A77-8FB9-FCC6A753C4A9}"/>
              </a:ext>
            </a:extLst>
          </p:cNvPr>
          <p:cNvSpPr>
            <a:spLocks noGrp="1"/>
          </p:cNvSpPr>
          <p:nvPr>
            <p:ph idx="1"/>
          </p:nvPr>
        </p:nvSpPr>
        <p:spPr/>
        <p:txBody>
          <a:bodyPr/>
          <a:lstStyle/>
          <a:p>
            <a:r>
              <a:rPr lang="en-US" dirty="0"/>
              <a:t>Mean</a:t>
            </a:r>
          </a:p>
          <a:p>
            <a:r>
              <a:rPr lang="en-US" dirty="0"/>
              <a:t>Mode</a:t>
            </a:r>
          </a:p>
          <a:p>
            <a:r>
              <a:rPr lang="en-US" dirty="0"/>
              <a:t>Median</a:t>
            </a:r>
          </a:p>
          <a:p>
            <a:r>
              <a:rPr lang="en-US" dirty="0"/>
              <a:t>Range</a:t>
            </a:r>
          </a:p>
          <a:p>
            <a:r>
              <a:rPr lang="en-US" dirty="0"/>
              <a:t>Variance</a:t>
            </a:r>
          </a:p>
          <a:p>
            <a:r>
              <a:rPr lang="en-US" dirty="0"/>
              <a:t>Standard Deviation</a:t>
            </a:r>
          </a:p>
          <a:p>
            <a:r>
              <a:rPr lang="en-US" dirty="0"/>
              <a:t>Percentage</a:t>
            </a:r>
          </a:p>
          <a:p>
            <a:r>
              <a:rPr lang="en-US" dirty="0"/>
              <a:t>Collapsed Data</a:t>
            </a:r>
          </a:p>
        </p:txBody>
      </p:sp>
    </p:spTree>
    <p:extLst>
      <p:ext uri="{BB962C8B-B14F-4D97-AF65-F5344CB8AC3E}">
        <p14:creationId xmlns:p14="http://schemas.microsoft.com/office/powerpoint/2010/main" val="1525439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6E478-9766-4B8E-AC64-D45C9034A294}"/>
              </a:ext>
            </a:extLst>
          </p:cNvPr>
          <p:cNvSpPr>
            <a:spLocks noGrp="1"/>
          </p:cNvSpPr>
          <p:nvPr>
            <p:ph type="title"/>
          </p:nvPr>
        </p:nvSpPr>
        <p:spPr/>
        <p:txBody>
          <a:bodyPr/>
          <a:lstStyle/>
          <a:p>
            <a:r>
              <a:rPr lang="en-US" sz="1800" b="1" dirty="0"/>
              <a:t>Sight-Singing Pedagogy: A Content Analysis of Choral Methods Textbooks </a:t>
            </a:r>
            <a:br>
              <a:rPr lang="en-US" sz="1800" b="1" dirty="0"/>
            </a:br>
            <a:r>
              <a:rPr lang="en-US" sz="1800" dirty="0"/>
              <a:t>Eva G. Floyd, Marshall A. </a:t>
            </a:r>
            <a:r>
              <a:rPr lang="en-US" sz="1800" dirty="0" err="1"/>
              <a:t>Haning</a:t>
            </a:r>
            <a:br>
              <a:rPr lang="en-US" sz="1800" dirty="0"/>
            </a:br>
            <a:r>
              <a:rPr lang="en-US" sz="1800" i="1" dirty="0"/>
              <a:t>JMTE</a:t>
            </a:r>
            <a:r>
              <a:rPr lang="en-US" sz="1800" dirty="0"/>
              <a:t>: Vol 25(1), 2015 </a:t>
            </a:r>
            <a:endParaRPr lang="en-US" dirty="0"/>
          </a:p>
        </p:txBody>
      </p:sp>
      <p:sp>
        <p:nvSpPr>
          <p:cNvPr id="3" name="Content Placeholder 2">
            <a:extLst>
              <a:ext uri="{FF2B5EF4-FFF2-40B4-BE49-F238E27FC236}">
                <a16:creationId xmlns:a16="http://schemas.microsoft.com/office/drawing/2014/main" id="{F955F658-E920-45AB-B81B-CBA4C1038146}"/>
              </a:ext>
            </a:extLst>
          </p:cNvPr>
          <p:cNvSpPr>
            <a:spLocks noGrp="1"/>
          </p:cNvSpPr>
          <p:nvPr>
            <p:ph idx="1"/>
          </p:nvPr>
        </p:nvSpPr>
        <p:spPr/>
        <p:txBody>
          <a:bodyPr/>
          <a:lstStyle/>
          <a:p>
            <a:pPr marL="0" indent="0" algn="just">
              <a:buNone/>
            </a:pPr>
            <a:r>
              <a:rPr lang="en-US" sz="2000" dirty="0"/>
              <a:t>The purpose of this study was to examine the sight-singing pedagogy content of choral methods textbooks, with the intent of determining what elements of sight-singing pedagogy are most commonly included in these resources. A content analysis was conducted to analyze information related to sight-singing pedagogy in 10 textbooks that are commonly used in undergraduate choral methods courses. Results of this content analysis indicated that although most choral methods textbooks contain some information about teaching sight-singing and music literacy skills, this information is often quite limited and does not include reference to helping students internally organize sound. In addition, information about concepts such as assessment and curriculum planning for sight-singing skills is included in only a small percentage of popular textbooks. Evaluation of these findings can help to illuminate the ways in which textbooks communicate the priorities and core values of a particular field of study, such as choral music education.</a:t>
            </a:r>
          </a:p>
        </p:txBody>
      </p:sp>
    </p:spTree>
    <p:extLst>
      <p:ext uri="{BB962C8B-B14F-4D97-AF65-F5344CB8AC3E}">
        <p14:creationId xmlns:p14="http://schemas.microsoft.com/office/powerpoint/2010/main" val="3158491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581F99-AD90-4E45-A217-C31C4CC8CAF1}"/>
              </a:ext>
            </a:extLst>
          </p:cNvPr>
          <p:cNvSpPr>
            <a:spLocks noGrp="1"/>
          </p:cNvSpPr>
          <p:nvPr>
            <p:ph type="ctrTitle"/>
          </p:nvPr>
        </p:nvSpPr>
        <p:spPr/>
        <p:txBody>
          <a:bodyPr/>
          <a:lstStyle/>
          <a:p>
            <a:r>
              <a:rPr lang="en-US" dirty="0"/>
              <a:t>Surveys &amp; Inventories</a:t>
            </a:r>
          </a:p>
        </p:txBody>
      </p:sp>
      <p:sp>
        <p:nvSpPr>
          <p:cNvPr id="5" name="Subtitle 4">
            <a:extLst>
              <a:ext uri="{FF2B5EF4-FFF2-40B4-BE49-F238E27FC236}">
                <a16:creationId xmlns:a16="http://schemas.microsoft.com/office/drawing/2014/main" id="{1753A1F0-AE40-4948-99F5-96098FFFE82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4126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TotalTime>
  <Words>5650</Words>
  <Application>Microsoft Office PowerPoint</Application>
  <PresentationFormat>On-screen Show (4:3)</PresentationFormat>
  <Paragraphs>719</Paragraphs>
  <Slides>79</Slides>
  <Notes>54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79</vt:i4>
      </vt:variant>
    </vt:vector>
  </HeadingPairs>
  <TitlesOfParts>
    <vt:vector size="87" baseType="lpstr">
      <vt:lpstr>ＭＳ Ｐゴシック</vt:lpstr>
      <vt:lpstr>Arial</vt:lpstr>
      <vt:lpstr>Calibri</vt:lpstr>
      <vt:lpstr>Symbol</vt:lpstr>
      <vt:lpstr>Times New Roman</vt:lpstr>
      <vt:lpstr>Office Theme</vt:lpstr>
      <vt:lpstr>Document</vt:lpstr>
      <vt:lpstr>Microsoft Word Document</vt:lpstr>
      <vt:lpstr>Content Analyses, Surveys, Descriptive Statistics</vt:lpstr>
      <vt:lpstr>For Tuesday</vt:lpstr>
      <vt:lpstr>Terms/Concepts from Tuesday</vt:lpstr>
      <vt:lpstr>Content Analysis</vt:lpstr>
      <vt:lpstr>Content Analysis Process</vt:lpstr>
      <vt:lpstr>20 Years of the MENC Biennial Conference A Content Analysis  Joshua Palkki, Daniel J. Albert, Stuart Chapman Hill, Ryan D. Shaw JRME Vol 64(1), 2016 </vt:lpstr>
      <vt:lpstr>Student Teaching in Music:  A Content Analysis of Research Journals in Music Education  Jason M. Silveira, Frank M. Diaz JMTE Vol 23(2), 2014 </vt:lpstr>
      <vt:lpstr>Sight-Singing Pedagogy: A Content Analysis of Choral Methods Textbooks  Eva G. Floyd, Marshall A. Haning JMTE: Vol 25(1), 2015 </vt:lpstr>
      <vt:lpstr>Surveys &amp; Inventories</vt:lpstr>
      <vt:lpstr>Survey Example</vt:lpstr>
      <vt:lpstr>Survey Research</vt:lpstr>
      <vt:lpstr>Survey Research</vt:lpstr>
      <vt:lpstr>Survey Research</vt:lpstr>
      <vt:lpstr>ID the Population and Sample</vt:lpstr>
      <vt:lpstr>Samples of individuals/entities</vt:lpstr>
      <vt:lpstr>Sampling Methods</vt:lpstr>
      <vt:lpstr>Types of Samples</vt:lpstr>
      <vt:lpstr>Sample Size</vt:lpstr>
      <vt:lpstr>Survey/Interview Types</vt:lpstr>
      <vt:lpstr>Data Use in Survey Research</vt:lpstr>
      <vt:lpstr>Choose Mode of Data Collection</vt:lpstr>
      <vt:lpstr>Questions/Items</vt:lpstr>
      <vt:lpstr>Types of Survey Items</vt:lpstr>
      <vt:lpstr>Other forms of Questions</vt:lpstr>
      <vt:lpstr>Semantic Differential Likert Scale</vt:lpstr>
      <vt:lpstr>General tips when constructing items:</vt:lpstr>
      <vt:lpstr>More Questions Designing Tips</vt:lpstr>
      <vt:lpstr>Response Issues</vt:lpstr>
      <vt:lpstr>Online Surveys</vt:lpstr>
      <vt:lpstr>Practice Writing Items (in pairs)</vt:lpstr>
      <vt:lpstr>Preservice Classroom Teacher’s Attitudes toward Music in the Elementary Curriculum</vt:lpstr>
      <vt:lpstr>Purpose</vt:lpstr>
      <vt:lpstr>Research Questions</vt:lpstr>
      <vt:lpstr>Literature Review</vt:lpstr>
      <vt:lpstr>Lit Rev.</vt:lpstr>
      <vt:lpstr>Lit Rev.</vt:lpstr>
      <vt:lpstr>Method</vt:lpstr>
      <vt:lpstr>Results – Part 1</vt:lpstr>
      <vt:lpstr>Results – Part 2</vt:lpstr>
      <vt:lpstr>Results - Part 3</vt:lpstr>
      <vt:lpstr>Part 3 – Importance of Subjects</vt:lpstr>
      <vt:lpstr>Part 4 – Importance of Gen. Music Outcomes</vt:lpstr>
      <vt:lpstr>Importance of Gen. Music Outcomes</vt:lpstr>
      <vt:lpstr>Conclusions/Implications</vt:lpstr>
      <vt:lpstr>Conclusions/Implications</vt:lpstr>
      <vt:lpstr>Limitations of Study</vt:lpstr>
      <vt:lpstr>Further Research Needed</vt:lpstr>
      <vt:lpstr>Inventories</vt:lpstr>
      <vt:lpstr>Definition &amp; Purpose</vt:lpstr>
      <vt:lpstr>Development and Validation of a Music Self-Concept Inventory for College Students</vt:lpstr>
      <vt:lpstr>Purpose</vt:lpstr>
      <vt:lpstr>Definitions</vt:lpstr>
      <vt:lpstr>Self Concept</vt:lpstr>
      <vt:lpstr>Three- Factor Model of Music Self-Concept  (Schmitt, 1979; Austin, 1990)</vt:lpstr>
      <vt:lpstr>Instrument Development</vt:lpstr>
      <vt:lpstr>Final Version</vt:lpstr>
      <vt:lpstr>Pattern Matrix for Principal Factor Analysis with Promax Rotation of the MSCI (final version)</vt:lpstr>
      <vt:lpstr>Conclusions</vt:lpstr>
      <vt:lpstr>Conclusions</vt:lpstr>
      <vt:lpstr>Austin (1990)</vt:lpstr>
      <vt:lpstr>Data Analysis</vt:lpstr>
      <vt:lpstr>Types of Data Analysis</vt:lpstr>
      <vt:lpstr>Measurement Scales Levels of Measurement</vt:lpstr>
      <vt:lpstr>Other Terms</vt:lpstr>
      <vt:lpstr>Descriptive Statistics</vt:lpstr>
      <vt:lpstr>Basics</vt:lpstr>
      <vt:lpstr>Visual Summaries of Data </vt:lpstr>
      <vt:lpstr>Central Tendency</vt:lpstr>
      <vt:lpstr>Calculate for Likert Scale Item [Data also on Excel File (class 4)]</vt:lpstr>
      <vt:lpstr>Variability (spread)</vt:lpstr>
      <vt:lpstr>Variance Problem – Population http://www.calculatorsoup.com/calculators/statistics/descriptivestatistics.php </vt:lpstr>
      <vt:lpstr>Solution</vt:lpstr>
      <vt:lpstr>Standard Deviation</vt:lpstr>
      <vt:lpstr>Application (Excel Data Set) USE: http://www.calculatorsoup.com/calculators/statistics/descriptivestatistics.php </vt:lpstr>
      <vt:lpstr>Normal Curve/Distribution (+/- 1 = 68.26%, 2 = 95%, 3 = 99.7%)</vt:lpstr>
      <vt:lpstr>More on the normal curve and variability...</vt:lpstr>
      <vt:lpstr>Altogether.. describes the shape of a distribution</vt:lpstr>
      <vt:lpstr>PowerPoint Presentation</vt:lpstr>
      <vt:lpstr>Descriptive Statistics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Surveys &amp; Content Analyses</dc:title>
  <dc:creator>P&amp;GHash</dc:creator>
  <cp:lastModifiedBy>Phillip Hash</cp:lastModifiedBy>
  <cp:revision>114</cp:revision>
  <dcterms:created xsi:type="dcterms:W3CDTF">2013-06-29T22:52:59Z</dcterms:created>
  <dcterms:modified xsi:type="dcterms:W3CDTF">2017-07-12T15:31:53Z</dcterms:modified>
</cp:coreProperties>
</file>