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18" r:id="rId3"/>
    <p:sldId id="257" r:id="rId4"/>
    <p:sldId id="258" r:id="rId5"/>
    <p:sldId id="259" r:id="rId6"/>
    <p:sldId id="260" r:id="rId7"/>
    <p:sldId id="261" r:id="rId8"/>
    <p:sldId id="262" r:id="rId9"/>
    <p:sldId id="263" r:id="rId10"/>
    <p:sldId id="264" r:id="rId11"/>
    <p:sldId id="265" r:id="rId12"/>
    <p:sldId id="278" r:id="rId13"/>
    <p:sldId id="279" r:id="rId14"/>
    <p:sldId id="280" r:id="rId15"/>
    <p:sldId id="281"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2" r:id="rId29"/>
    <p:sldId id="283" r:id="rId30"/>
    <p:sldId id="284" r:id="rId31"/>
    <p:sldId id="286" r:id="rId32"/>
    <p:sldId id="290" r:id="rId33"/>
    <p:sldId id="314" r:id="rId34"/>
    <p:sldId id="288" r:id="rId35"/>
    <p:sldId id="289" r:id="rId36"/>
    <p:sldId id="291" r:id="rId37"/>
    <p:sldId id="292" r:id="rId38"/>
    <p:sldId id="293" r:id="rId39"/>
    <p:sldId id="294" r:id="rId40"/>
    <p:sldId id="295" r:id="rId41"/>
    <p:sldId id="296" r:id="rId42"/>
    <p:sldId id="297" r:id="rId43"/>
    <p:sldId id="300" r:id="rId44"/>
    <p:sldId id="301" r:id="rId45"/>
    <p:sldId id="302" r:id="rId46"/>
    <p:sldId id="303" r:id="rId47"/>
    <p:sldId id="304" r:id="rId48"/>
    <p:sldId id="305" r:id="rId49"/>
    <p:sldId id="306" r:id="rId50"/>
    <p:sldId id="307" r:id="rId51"/>
    <p:sldId id="308" r:id="rId52"/>
    <p:sldId id="309" r:id="rId53"/>
    <p:sldId id="315" r:id="rId54"/>
    <p:sldId id="316" r:id="rId55"/>
    <p:sldId id="31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F2C9F-27B7-44FC-BE38-74BA557454DC}" type="datetimeFigureOut">
              <a:rPr lang="en-US" smtClean="0"/>
              <a:t>7/19/2017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37F34-5E66-4D82-AD2A-8DC0BAC93F09}" type="slidenum">
              <a:rPr lang="en-US" smtClean="0"/>
              <a:t>‹#›</a:t>
            </a:fld>
            <a:endParaRPr lang="en-US"/>
          </a:p>
        </p:txBody>
      </p:sp>
    </p:spTree>
    <p:extLst>
      <p:ext uri="{BB962C8B-B14F-4D97-AF65-F5344CB8AC3E}">
        <p14:creationId xmlns:p14="http://schemas.microsoft.com/office/powerpoint/2010/main" val="275601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CFB3CF1-26B8-4AF8-AD5F-ED9CBA22F739}"/>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70F6AD5D-ACDA-4A9D-9AEB-CCDA20BDC0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47212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7727A3-E722-44BA-94C3-7DA092EDFE1D}" type="slidenum">
              <a:rPr lang="en-US" smtClean="0"/>
              <a:t>24</a:t>
            </a:fld>
            <a:endParaRPr lang="en-US"/>
          </a:p>
        </p:txBody>
      </p:sp>
    </p:spTree>
    <p:extLst>
      <p:ext uri="{BB962C8B-B14F-4D97-AF65-F5344CB8AC3E}">
        <p14:creationId xmlns:p14="http://schemas.microsoft.com/office/powerpoint/2010/main" val="272452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C6BDE01-BC1C-4F65-AC5B-3F1D8FFC24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378FD9C-AEEC-4AD9-A3B0-32C9FC894EA8}" type="slidenum">
              <a:rPr lang="en-US" altLang="en-US" smtClean="0"/>
              <a:pPr>
                <a:spcBef>
                  <a:spcPct val="0"/>
                </a:spcBef>
              </a:pPr>
              <a:t>28</a:t>
            </a:fld>
            <a:endParaRPr lang="en-US" altLang="en-US"/>
          </a:p>
        </p:txBody>
      </p:sp>
      <p:sp>
        <p:nvSpPr>
          <p:cNvPr id="23555" name="Rectangle 2">
            <a:extLst>
              <a:ext uri="{FF2B5EF4-FFF2-40B4-BE49-F238E27FC236}">
                <a16:creationId xmlns:a16="http://schemas.microsoft.com/office/drawing/2014/main" id="{ADC36A3A-1771-4FAB-90EE-BEC74E24734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904C47A-9B3D-4E1D-A7B8-F7D041380A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8600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827BD33-AE90-4B82-BF74-E8600E94B725}"/>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702A90BB-BC08-43C3-99FB-3F69AB1440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6A4B1F70-D4A6-4A20-B339-BCD3FD4C1C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5ABCEC4-9CE7-46DD-9F21-7E63911BE40E}" type="slidenum">
              <a:rPr lang="en-US" altLang="en-US" smtClean="0"/>
              <a:pPr>
                <a:spcBef>
                  <a:spcPct val="0"/>
                </a:spcBef>
              </a:pPr>
              <a:t>29</a:t>
            </a:fld>
            <a:endParaRPr lang="en-US" altLang="en-US"/>
          </a:p>
        </p:txBody>
      </p:sp>
    </p:spTree>
    <p:extLst>
      <p:ext uri="{BB962C8B-B14F-4D97-AF65-F5344CB8AC3E}">
        <p14:creationId xmlns:p14="http://schemas.microsoft.com/office/powerpoint/2010/main" val="297494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D98D0C2-2E8C-41B6-B956-F3E0A0CC97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09941F0-C4C5-4DF8-96D5-ACFDE7D19708}" type="slidenum">
              <a:rPr lang="en-US" altLang="en-US" smtClean="0"/>
              <a:pPr>
                <a:spcBef>
                  <a:spcPct val="0"/>
                </a:spcBef>
              </a:pPr>
              <a:t>30</a:t>
            </a:fld>
            <a:endParaRPr lang="en-US" altLang="en-US"/>
          </a:p>
        </p:txBody>
      </p:sp>
      <p:sp>
        <p:nvSpPr>
          <p:cNvPr id="27651" name="Rectangle 2">
            <a:extLst>
              <a:ext uri="{FF2B5EF4-FFF2-40B4-BE49-F238E27FC236}">
                <a16:creationId xmlns:a16="http://schemas.microsoft.com/office/drawing/2014/main" id="{5BFED133-F512-47D1-8941-BE3A633ECE9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6231A92-2B16-472E-AF9C-383F3FF136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8701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BFDA54E-3C19-4B26-AB05-4BCD48B9EF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FCF76F9-09A4-47ED-9811-06CEE4F2FAA3}" type="slidenum">
              <a:rPr lang="en-US" altLang="en-US" smtClean="0"/>
              <a:pPr>
                <a:spcBef>
                  <a:spcPct val="0"/>
                </a:spcBef>
              </a:pPr>
              <a:t>31</a:t>
            </a:fld>
            <a:endParaRPr lang="en-US" altLang="en-US"/>
          </a:p>
        </p:txBody>
      </p:sp>
      <p:sp>
        <p:nvSpPr>
          <p:cNvPr id="31747" name="Rectangle 2">
            <a:extLst>
              <a:ext uri="{FF2B5EF4-FFF2-40B4-BE49-F238E27FC236}">
                <a16:creationId xmlns:a16="http://schemas.microsoft.com/office/drawing/2014/main" id="{CA0C4560-CF86-46F1-9DB8-CCD531FBDAE9}"/>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33D6C9D8-5B5B-46FD-B8DE-5303F9D2E1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3320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7930586-E863-48FD-BFAA-1AB646276C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D9296B7-0F58-496D-8078-6915EF52761D}" type="slidenum">
              <a:rPr lang="en-US" altLang="en-US" smtClean="0"/>
              <a:pPr>
                <a:spcBef>
                  <a:spcPct val="0"/>
                </a:spcBef>
              </a:pPr>
              <a:t>32</a:t>
            </a:fld>
            <a:endParaRPr lang="en-US" altLang="en-US"/>
          </a:p>
        </p:txBody>
      </p:sp>
      <p:sp>
        <p:nvSpPr>
          <p:cNvPr id="39939" name="Rectangle 2">
            <a:extLst>
              <a:ext uri="{FF2B5EF4-FFF2-40B4-BE49-F238E27FC236}">
                <a16:creationId xmlns:a16="http://schemas.microsoft.com/office/drawing/2014/main" id="{ADC532C5-3552-43DF-8CDB-5BA75197FF8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45711517-9E08-45FB-9EB6-6F0451F9EB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89026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96A2B5C-EE54-46D7-AB58-26A69A822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22232DB-684B-4071-83AC-212F479EB835}" type="slidenum">
              <a:rPr lang="en-US" altLang="en-US" smtClean="0">
                <a:latin typeface="Calibri" panose="020F0502020204030204" pitchFamily="34" charset="0"/>
              </a:rPr>
              <a:pPr>
                <a:spcBef>
                  <a:spcPct val="0"/>
                </a:spcBef>
              </a:pPr>
              <a:t>33</a:t>
            </a:fld>
            <a:endParaRPr lang="en-US" altLang="en-US">
              <a:latin typeface="Calibri" panose="020F0502020204030204" pitchFamily="34" charset="0"/>
            </a:endParaRPr>
          </a:p>
        </p:txBody>
      </p:sp>
      <p:sp>
        <p:nvSpPr>
          <p:cNvPr id="79875" name="Rectangle 2">
            <a:extLst>
              <a:ext uri="{FF2B5EF4-FFF2-40B4-BE49-F238E27FC236}">
                <a16:creationId xmlns:a16="http://schemas.microsoft.com/office/drawing/2014/main" id="{E44EBA7E-F177-4287-80B6-16B994EE734B}"/>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59199D71-A7D2-473C-8A20-B991056F06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7243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0C5E898-9423-44C8-AF16-7AC315BF1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159F242-BC72-41C0-A94B-04140AC76295}" type="slidenum">
              <a:rPr lang="en-US" altLang="en-US" smtClean="0"/>
              <a:pPr>
                <a:spcBef>
                  <a:spcPct val="0"/>
                </a:spcBef>
              </a:pPr>
              <a:t>34</a:t>
            </a:fld>
            <a:endParaRPr lang="en-US" altLang="en-US"/>
          </a:p>
        </p:txBody>
      </p:sp>
      <p:sp>
        <p:nvSpPr>
          <p:cNvPr id="35843" name="Rectangle 2">
            <a:extLst>
              <a:ext uri="{FF2B5EF4-FFF2-40B4-BE49-F238E27FC236}">
                <a16:creationId xmlns:a16="http://schemas.microsoft.com/office/drawing/2014/main" id="{E3967A58-C3CA-41FE-A8A5-1C9F2DE9969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C733DD3B-7E1D-401D-861B-4291B007F0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96347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1EBEEF0-DE4C-4420-8E13-9FA7CF7AA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D7ECF8-5BEA-4484-AF83-7CDD848773F2}" type="slidenum">
              <a:rPr lang="en-US" altLang="en-US" smtClean="0"/>
              <a:pPr>
                <a:spcBef>
                  <a:spcPct val="0"/>
                </a:spcBef>
              </a:pPr>
              <a:t>35</a:t>
            </a:fld>
            <a:endParaRPr lang="en-US" altLang="en-US"/>
          </a:p>
        </p:txBody>
      </p:sp>
      <p:sp>
        <p:nvSpPr>
          <p:cNvPr id="37891" name="Rectangle 2">
            <a:extLst>
              <a:ext uri="{FF2B5EF4-FFF2-40B4-BE49-F238E27FC236}">
                <a16:creationId xmlns:a16="http://schemas.microsoft.com/office/drawing/2014/main" id="{4A2676B0-EFF9-4154-A1B1-17C181455E5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38F4B660-E039-4E76-A80A-A1BB0944E0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72264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A0ACBD5-D6CC-4D00-8D0A-321F632694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3E60CA7-6247-41C1-8727-DFD07944546D}" type="slidenum">
              <a:rPr lang="en-US" altLang="en-US" smtClean="0"/>
              <a:pPr>
                <a:spcBef>
                  <a:spcPct val="0"/>
                </a:spcBef>
              </a:pPr>
              <a:t>36</a:t>
            </a:fld>
            <a:endParaRPr lang="en-US" altLang="en-US"/>
          </a:p>
        </p:txBody>
      </p:sp>
      <p:sp>
        <p:nvSpPr>
          <p:cNvPr id="41987" name="Rectangle 2">
            <a:extLst>
              <a:ext uri="{FF2B5EF4-FFF2-40B4-BE49-F238E27FC236}">
                <a16:creationId xmlns:a16="http://schemas.microsoft.com/office/drawing/2014/main" id="{DBB565BD-3CEF-49B6-A43B-C32CF3292C4E}"/>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3707924-0524-4F2E-9677-B0069BF4D4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7135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DD373A6-01E0-40CE-8EFA-BA723B867CDC}"/>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7D87F1A3-018C-4087-B6E1-1806AF05E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125044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36C0A96-814A-404E-8B61-C5EDEBD45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DFCDF66-5DDD-4A95-A4FF-D88B1693F6D8}" type="slidenum">
              <a:rPr lang="en-US" altLang="en-US" smtClean="0"/>
              <a:pPr>
                <a:spcBef>
                  <a:spcPct val="0"/>
                </a:spcBef>
              </a:pPr>
              <a:t>37</a:t>
            </a:fld>
            <a:endParaRPr lang="en-US" altLang="en-US"/>
          </a:p>
        </p:txBody>
      </p:sp>
      <p:sp>
        <p:nvSpPr>
          <p:cNvPr id="44035" name="Rectangle 2">
            <a:extLst>
              <a:ext uri="{FF2B5EF4-FFF2-40B4-BE49-F238E27FC236}">
                <a16:creationId xmlns:a16="http://schemas.microsoft.com/office/drawing/2014/main" id="{9B4D61D2-2174-4F18-91BA-01FBF42FCBF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F898107-4665-4A74-8CB6-D97E930BE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91653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7A647C0-E73B-4A80-A1AA-CDCA10020A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7B2103A-FFA6-44D1-B447-04F9BDD41272}" type="slidenum">
              <a:rPr lang="en-US" altLang="en-US" smtClean="0"/>
              <a:pPr>
                <a:spcBef>
                  <a:spcPct val="0"/>
                </a:spcBef>
              </a:pPr>
              <a:t>38</a:t>
            </a:fld>
            <a:endParaRPr lang="en-US" altLang="en-US"/>
          </a:p>
        </p:txBody>
      </p:sp>
      <p:sp>
        <p:nvSpPr>
          <p:cNvPr id="46083" name="Rectangle 2">
            <a:extLst>
              <a:ext uri="{FF2B5EF4-FFF2-40B4-BE49-F238E27FC236}">
                <a16:creationId xmlns:a16="http://schemas.microsoft.com/office/drawing/2014/main" id="{3B471635-9A0B-4AA0-BAB0-F53D80484E1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D735E0C-9E01-4A99-B6F0-4C0C4D52C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63854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D6EB8FE-90BA-4410-B912-579BAFECD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57EBC2D-72E6-408E-AFC6-9A83EC354E59}" type="slidenum">
              <a:rPr lang="en-US" altLang="en-US" smtClean="0"/>
              <a:pPr>
                <a:spcBef>
                  <a:spcPct val="0"/>
                </a:spcBef>
              </a:pPr>
              <a:t>39</a:t>
            </a:fld>
            <a:endParaRPr lang="en-US" altLang="en-US"/>
          </a:p>
        </p:txBody>
      </p:sp>
      <p:sp>
        <p:nvSpPr>
          <p:cNvPr id="48131" name="Rectangle 2">
            <a:extLst>
              <a:ext uri="{FF2B5EF4-FFF2-40B4-BE49-F238E27FC236}">
                <a16:creationId xmlns:a16="http://schemas.microsoft.com/office/drawing/2014/main" id="{19B12248-CF46-47DA-B73E-E2AB704F2DC4}"/>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591FD62-5373-4C43-BDA0-7BFCC104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9651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006D5B7-F181-4B3C-9929-542A7A3149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0A67AAB-92F1-4FAC-922F-968C7B63FA7E}" type="slidenum">
              <a:rPr lang="en-US" altLang="en-US" smtClean="0"/>
              <a:pPr>
                <a:spcBef>
                  <a:spcPct val="0"/>
                </a:spcBef>
              </a:pPr>
              <a:t>40</a:t>
            </a:fld>
            <a:endParaRPr lang="en-US" altLang="en-US"/>
          </a:p>
        </p:txBody>
      </p:sp>
      <p:sp>
        <p:nvSpPr>
          <p:cNvPr id="50179" name="Rectangle 2">
            <a:extLst>
              <a:ext uri="{FF2B5EF4-FFF2-40B4-BE49-F238E27FC236}">
                <a16:creationId xmlns:a16="http://schemas.microsoft.com/office/drawing/2014/main" id="{9B54C548-2913-4B78-8E84-09BAE16C2C9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4708CBA-854A-420A-9843-E39CB5C8CE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32677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D65442C-1D5F-4533-9828-9F4C07AB95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B5F768E-E73D-41F9-9F43-020D7848F936}" type="slidenum">
              <a:rPr lang="en-US" altLang="en-US" smtClean="0"/>
              <a:pPr>
                <a:spcBef>
                  <a:spcPct val="0"/>
                </a:spcBef>
              </a:pPr>
              <a:t>41</a:t>
            </a:fld>
            <a:endParaRPr lang="en-US" altLang="en-US"/>
          </a:p>
        </p:txBody>
      </p:sp>
      <p:sp>
        <p:nvSpPr>
          <p:cNvPr id="52227" name="Rectangle 2">
            <a:extLst>
              <a:ext uri="{FF2B5EF4-FFF2-40B4-BE49-F238E27FC236}">
                <a16:creationId xmlns:a16="http://schemas.microsoft.com/office/drawing/2014/main" id="{E0B773C9-1183-4741-9A02-580E4E96C20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E61FA1F5-28D0-4FE3-AB70-CD068D244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05989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1368D31-ECC8-4354-B911-7CB55989B4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865203B-C2B7-4F8B-A6C5-36013A977085}" type="slidenum">
              <a:rPr lang="en-US" altLang="en-US" smtClean="0"/>
              <a:pPr>
                <a:spcBef>
                  <a:spcPct val="0"/>
                </a:spcBef>
              </a:pPr>
              <a:t>42</a:t>
            </a:fld>
            <a:endParaRPr lang="en-US" altLang="en-US"/>
          </a:p>
        </p:txBody>
      </p:sp>
      <p:sp>
        <p:nvSpPr>
          <p:cNvPr id="54275" name="Rectangle 2">
            <a:extLst>
              <a:ext uri="{FF2B5EF4-FFF2-40B4-BE49-F238E27FC236}">
                <a16:creationId xmlns:a16="http://schemas.microsoft.com/office/drawing/2014/main" id="{391897F1-3B14-44A8-A677-0DAE1279FFA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309F255-562A-42F1-BEA8-85DB32C507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86735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91E919F-5AEE-4EA4-982C-E35D42E059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031B9DD-BAC8-47AF-8BFC-17772EBAA1A6}" type="slidenum">
              <a:rPr lang="en-US" altLang="en-US" smtClean="0"/>
              <a:pPr>
                <a:spcBef>
                  <a:spcPct val="0"/>
                </a:spcBef>
              </a:pPr>
              <a:t>43</a:t>
            </a:fld>
            <a:endParaRPr lang="en-US" altLang="en-US"/>
          </a:p>
        </p:txBody>
      </p:sp>
      <p:sp>
        <p:nvSpPr>
          <p:cNvPr id="59395" name="Rectangle 2">
            <a:extLst>
              <a:ext uri="{FF2B5EF4-FFF2-40B4-BE49-F238E27FC236}">
                <a16:creationId xmlns:a16="http://schemas.microsoft.com/office/drawing/2014/main" id="{6C6EF95C-1891-4663-8418-5D1DB9189D9E}"/>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DF7B506-62B7-4878-959B-3EF40FCE23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7118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D1634FB-ABEC-42D8-B1A7-B18E83335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F4C95D7-EDF6-4F20-B745-786E36B732EF}" type="slidenum">
              <a:rPr lang="en-US" altLang="en-US" smtClean="0"/>
              <a:pPr>
                <a:spcBef>
                  <a:spcPct val="0"/>
                </a:spcBef>
              </a:pPr>
              <a:t>44</a:t>
            </a:fld>
            <a:endParaRPr lang="en-US" altLang="en-US"/>
          </a:p>
        </p:txBody>
      </p:sp>
      <p:sp>
        <p:nvSpPr>
          <p:cNvPr id="61443" name="Rectangle 2">
            <a:extLst>
              <a:ext uri="{FF2B5EF4-FFF2-40B4-BE49-F238E27FC236}">
                <a16:creationId xmlns:a16="http://schemas.microsoft.com/office/drawing/2014/main" id="{6794BE07-437E-41B0-9354-226F2E9AE8F8}"/>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1271C333-3760-422A-A206-1AFFA5A281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72791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7E1FED1-30CD-4E79-A807-1429C5A7D5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00FF11B-57C5-406D-8163-9618116C06E6}" type="slidenum">
              <a:rPr lang="en-US" altLang="en-US" smtClean="0"/>
              <a:pPr>
                <a:spcBef>
                  <a:spcPct val="0"/>
                </a:spcBef>
              </a:pPr>
              <a:t>45</a:t>
            </a:fld>
            <a:endParaRPr lang="en-US" altLang="en-US"/>
          </a:p>
        </p:txBody>
      </p:sp>
      <p:sp>
        <p:nvSpPr>
          <p:cNvPr id="63491" name="Rectangle 2">
            <a:extLst>
              <a:ext uri="{FF2B5EF4-FFF2-40B4-BE49-F238E27FC236}">
                <a16:creationId xmlns:a16="http://schemas.microsoft.com/office/drawing/2014/main" id="{25A0EE2F-A8A0-4F0B-B91D-36C201442B89}"/>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837A9386-DCFF-4AF4-AEE0-2FDED2B495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13541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1519A30-24E2-4E3D-A067-43675A0179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2929BEC-11E9-4E05-A603-21CA32742DF8}" type="slidenum">
              <a:rPr lang="en-US" altLang="en-US" smtClean="0"/>
              <a:pPr>
                <a:spcBef>
                  <a:spcPct val="0"/>
                </a:spcBef>
              </a:pPr>
              <a:t>46</a:t>
            </a:fld>
            <a:endParaRPr lang="en-US" altLang="en-US"/>
          </a:p>
        </p:txBody>
      </p:sp>
      <p:sp>
        <p:nvSpPr>
          <p:cNvPr id="65539" name="Rectangle 2">
            <a:extLst>
              <a:ext uri="{FF2B5EF4-FFF2-40B4-BE49-F238E27FC236}">
                <a16:creationId xmlns:a16="http://schemas.microsoft.com/office/drawing/2014/main" id="{0463F278-F1BB-4C5B-B4E2-E0979DB06EEE}"/>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13E3EAA3-EFDB-4C1C-87CC-63A55FDB3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2745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41777CA-F95C-4EF9-820D-A15AA3A5D0C0}"/>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3D322CDB-5AAA-4AC1-99E2-5FC63D272C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234265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C44B88BB-11C4-41A5-8925-12F5A5BFE1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CFD7FDE-EB02-4B0E-8A45-555E4259F97A}" type="slidenum">
              <a:rPr lang="en-US" altLang="en-US" smtClean="0"/>
              <a:pPr>
                <a:spcBef>
                  <a:spcPct val="0"/>
                </a:spcBef>
              </a:pPr>
              <a:t>47</a:t>
            </a:fld>
            <a:endParaRPr lang="en-US" altLang="en-US"/>
          </a:p>
        </p:txBody>
      </p:sp>
      <p:sp>
        <p:nvSpPr>
          <p:cNvPr id="67587" name="Rectangle 2">
            <a:extLst>
              <a:ext uri="{FF2B5EF4-FFF2-40B4-BE49-F238E27FC236}">
                <a16:creationId xmlns:a16="http://schemas.microsoft.com/office/drawing/2014/main" id="{0BD13A9C-3B31-4423-83A7-CC26BCD23EE8}"/>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BBD8864C-A799-4486-B59A-4E39C9982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15809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250474A-D097-4DC3-8428-792EF5D7B2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3E8D667-5073-4E0E-98AA-B35FEBE713AE}" type="slidenum">
              <a:rPr lang="en-US" altLang="en-US" smtClean="0"/>
              <a:pPr>
                <a:spcBef>
                  <a:spcPct val="0"/>
                </a:spcBef>
              </a:pPr>
              <a:t>48</a:t>
            </a:fld>
            <a:endParaRPr lang="en-US" altLang="en-US"/>
          </a:p>
        </p:txBody>
      </p:sp>
      <p:sp>
        <p:nvSpPr>
          <p:cNvPr id="69635" name="Rectangle 2">
            <a:extLst>
              <a:ext uri="{FF2B5EF4-FFF2-40B4-BE49-F238E27FC236}">
                <a16:creationId xmlns:a16="http://schemas.microsoft.com/office/drawing/2014/main" id="{D743EDAD-B055-4AC3-8711-11584CA06DF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762EC64-8088-498B-A9B2-588C900728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2507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E195ADE-C7A5-45B9-A5B3-6B33444281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ECC9A3B-69E3-43CF-B111-85752A5851D0}" type="slidenum">
              <a:rPr lang="en-US" altLang="en-US" smtClean="0"/>
              <a:pPr>
                <a:spcBef>
                  <a:spcPct val="0"/>
                </a:spcBef>
              </a:pPr>
              <a:t>49</a:t>
            </a:fld>
            <a:endParaRPr lang="en-US" altLang="en-US"/>
          </a:p>
        </p:txBody>
      </p:sp>
      <p:sp>
        <p:nvSpPr>
          <p:cNvPr id="71683" name="Rectangle 2">
            <a:extLst>
              <a:ext uri="{FF2B5EF4-FFF2-40B4-BE49-F238E27FC236}">
                <a16:creationId xmlns:a16="http://schemas.microsoft.com/office/drawing/2014/main" id="{D7A05B8D-EBB8-4924-A2A0-B02F77E59DDE}"/>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65C8AC28-20A7-4E2A-B802-C4B1A70D69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7912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613B1D8-8697-4295-9BC4-6886FD2FFA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216B8C-C202-4B9B-A73F-C675B71DDEBB}" type="slidenum">
              <a:rPr lang="en-US" altLang="en-US" smtClean="0"/>
              <a:pPr>
                <a:spcBef>
                  <a:spcPct val="0"/>
                </a:spcBef>
              </a:pPr>
              <a:t>50</a:t>
            </a:fld>
            <a:endParaRPr lang="en-US" altLang="en-US"/>
          </a:p>
        </p:txBody>
      </p:sp>
      <p:sp>
        <p:nvSpPr>
          <p:cNvPr id="73731" name="Rectangle 2">
            <a:extLst>
              <a:ext uri="{FF2B5EF4-FFF2-40B4-BE49-F238E27FC236}">
                <a16:creationId xmlns:a16="http://schemas.microsoft.com/office/drawing/2014/main" id="{07B7C5BC-C827-4268-8C38-3F13D6895D9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89020AA8-39E7-4D41-B23B-5B8F112449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71701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84CDA67-69A6-4EFC-A4A0-EEB5C00908D8}"/>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F4E4CA7E-404C-4BDA-9A1E-9A7FFF92AB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75780" name="Slide Number Placeholder 3">
            <a:extLst>
              <a:ext uri="{FF2B5EF4-FFF2-40B4-BE49-F238E27FC236}">
                <a16:creationId xmlns:a16="http://schemas.microsoft.com/office/drawing/2014/main" id="{1B32FE46-85A4-4FA9-8E89-45231B10EA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08260FB-AF4C-4CA8-8CD0-902E76C14EF1}" type="slidenum">
              <a:rPr lang="en-US" altLang="en-US" smtClean="0">
                <a:latin typeface="Calibri" panose="020F0502020204030204" pitchFamily="34" charset="0"/>
              </a:rPr>
              <a:pPr>
                <a:spcBef>
                  <a:spcPct val="0"/>
                </a:spcBef>
              </a:pPr>
              <a:t>51</a:t>
            </a:fld>
            <a:endParaRPr lang="en-US" altLang="en-US">
              <a:latin typeface="Calibri" panose="020F0502020204030204" pitchFamily="34" charset="0"/>
            </a:endParaRPr>
          </a:p>
        </p:txBody>
      </p:sp>
    </p:spTree>
    <p:extLst>
      <p:ext uri="{BB962C8B-B14F-4D97-AF65-F5344CB8AC3E}">
        <p14:creationId xmlns:p14="http://schemas.microsoft.com/office/powerpoint/2010/main" val="1160678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F5309CA-8805-4F3F-BABA-F4D2B522577D}"/>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0F1DBCE3-9BF5-442D-88BA-266E110504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0201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8460666-B5C1-452D-AD26-29D6586B2D0E}"/>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06D54109-54BA-4EC9-BC28-6F20E809D8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1462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4C48230-58CF-4445-9AC9-7DBBC21CEAD7}"/>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3316522F-6D5B-4F85-8BDC-F03F7B78D9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1877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642014-A213-47E0-A597-8EA76B10B35C}"/>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22CF755A-002A-448A-959F-2CAF68F81D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7621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8326BE2-688E-4130-9431-ACCBCE54232B}"/>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943B769-820B-4744-BECA-A4F32A3DC4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5580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8F5134F-00EC-412E-B0F0-23FABF592B3C}"/>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0BC3D6DD-028F-49C9-B562-E31B5A9CC8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20168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13552B3-A074-4FCE-9E08-7581832CC44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61EDCDF9-2C3A-497E-B96F-0FBBDD4DDA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4856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9A30-E1A0-407A-A698-B7A5AE98E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23246-06DF-41B1-9060-99E5AD361D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143164-6487-4F81-9507-9EC5E86911D0}"/>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5" name="Footer Placeholder 4">
            <a:extLst>
              <a:ext uri="{FF2B5EF4-FFF2-40B4-BE49-F238E27FC236}">
                <a16:creationId xmlns:a16="http://schemas.microsoft.com/office/drawing/2014/main" id="{870FD849-37CB-400D-B130-E8F5E3844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720E5-71BA-4B5A-A854-B918C19F2375}"/>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91590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14C5-D9A5-4162-881F-BFD0B4B303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8D238F-A5EC-4148-A3AC-B2FC6448C1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79A42-63AB-4C4F-9D0E-83BEB594C692}"/>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5" name="Footer Placeholder 4">
            <a:extLst>
              <a:ext uri="{FF2B5EF4-FFF2-40B4-BE49-F238E27FC236}">
                <a16:creationId xmlns:a16="http://schemas.microsoft.com/office/drawing/2014/main" id="{C7FBF7F4-DFDC-4147-87BD-AAFFD8BF0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611D7-50E1-4076-A82E-53F0C28AF483}"/>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168974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46C790-6C01-4AB5-9DA2-CED91A738E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388A70-0990-4372-B2E6-51E9083083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84C38-E20B-4F49-800A-49743D7AD254}"/>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5" name="Footer Placeholder 4">
            <a:extLst>
              <a:ext uri="{FF2B5EF4-FFF2-40B4-BE49-F238E27FC236}">
                <a16:creationId xmlns:a16="http://schemas.microsoft.com/office/drawing/2014/main" id="{7E07712C-82E6-43BA-9DD7-20004368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39FDE-D529-4C8B-979B-8569F8DC7544}"/>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72912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AC6C-DF46-40F0-A84E-0C7F5CC24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0AC0A5-B1ED-4DA9-9254-9D5B441E88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6124D-0555-4997-8426-C40BE605E782}"/>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5" name="Footer Placeholder 4">
            <a:extLst>
              <a:ext uri="{FF2B5EF4-FFF2-40B4-BE49-F238E27FC236}">
                <a16:creationId xmlns:a16="http://schemas.microsoft.com/office/drawing/2014/main" id="{DFEA34F2-393F-462D-974F-48758FA98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EFAFA-F2EF-4D1E-9A45-6747936ECB7D}"/>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6868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F134-82C3-45F8-B047-3B421E26B2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0F7DCC-2C8C-41EC-B5C0-25AC7B30D8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290276-6905-48FE-BD57-672DA6C544F8}"/>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5" name="Footer Placeholder 4">
            <a:extLst>
              <a:ext uri="{FF2B5EF4-FFF2-40B4-BE49-F238E27FC236}">
                <a16:creationId xmlns:a16="http://schemas.microsoft.com/office/drawing/2014/main" id="{D5529A48-40BA-411A-8CE2-D58643D26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79D56-E73C-4CFB-922C-8FEAD1592D04}"/>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106980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9BD3-4C1D-442C-B4A8-D2D729F49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1AE86-4706-4EE4-BD50-F95A7F72EA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B39159-6527-43DD-B573-9A7A45EAD7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60045-F571-43AF-AE84-EA778221B4A5}"/>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6" name="Footer Placeholder 5">
            <a:extLst>
              <a:ext uri="{FF2B5EF4-FFF2-40B4-BE49-F238E27FC236}">
                <a16:creationId xmlns:a16="http://schemas.microsoft.com/office/drawing/2014/main" id="{3904DC24-2782-4F3A-9A5C-B4895625C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5C4A1-F2EC-40FF-85F4-5005D84CAD1A}"/>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113737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61B1-E52E-4640-B355-D9B07EBE2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0B5338-7BA6-4FC7-9EB9-62FE8C4C2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00A24D-5A27-4CB5-B334-012A78C001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0555E8-1F08-46D8-A31E-89204C174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DDD928-A1DA-4228-A004-243FA040A3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20F165-D150-4DFF-A5D8-E7DF3DF0AE86}"/>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8" name="Footer Placeholder 7">
            <a:extLst>
              <a:ext uri="{FF2B5EF4-FFF2-40B4-BE49-F238E27FC236}">
                <a16:creationId xmlns:a16="http://schemas.microsoft.com/office/drawing/2014/main" id="{C2D24A12-BED3-4A7D-9183-A9AD581EE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72A1FF-3CAE-49D2-8D92-436F25078F50}"/>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21614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8E29-388C-4E49-8A6E-67AF8C3D1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B526CC-4B29-4A1D-AA19-EC71CBEC684E}"/>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4" name="Footer Placeholder 3">
            <a:extLst>
              <a:ext uri="{FF2B5EF4-FFF2-40B4-BE49-F238E27FC236}">
                <a16:creationId xmlns:a16="http://schemas.microsoft.com/office/drawing/2014/main" id="{A6C0AC57-C5FD-4249-B672-B507BE7FC1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C43DD-69ED-4244-A164-9C03E04D578D}"/>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40468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F9ED2-5324-4749-9E61-51DFEF3F620B}"/>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3" name="Footer Placeholder 2">
            <a:extLst>
              <a:ext uri="{FF2B5EF4-FFF2-40B4-BE49-F238E27FC236}">
                <a16:creationId xmlns:a16="http://schemas.microsoft.com/office/drawing/2014/main" id="{AC428235-5BDB-492D-B329-B71BC3A78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F20B4-FCD7-4995-95D8-2F32F514BFDA}"/>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277819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C6C8-0713-4985-94EE-C8A78D589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46540-B7C3-4104-9AD3-300AEF3D91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423D92-437C-4C69-B5E8-73B387D9D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72FC66-B419-4C0D-85E9-B19A1E9F222A}"/>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6" name="Footer Placeholder 5">
            <a:extLst>
              <a:ext uri="{FF2B5EF4-FFF2-40B4-BE49-F238E27FC236}">
                <a16:creationId xmlns:a16="http://schemas.microsoft.com/office/drawing/2014/main" id="{6565E7D4-BF5A-4056-B426-D91621757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51CE1-3649-429D-B04B-A583D2038F63}"/>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86755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6250-3888-4FA0-81E6-6F2566ADF2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DF7F4D-80A8-4AA2-95C3-D449FA607F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2F2757-B697-437A-8A9D-FDB3C6797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8503C8-28E8-4FB0-9756-3A03DC398AFB}"/>
              </a:ext>
            </a:extLst>
          </p:cNvPr>
          <p:cNvSpPr>
            <a:spLocks noGrp="1"/>
          </p:cNvSpPr>
          <p:nvPr>
            <p:ph type="dt" sz="half" idx="10"/>
          </p:nvPr>
        </p:nvSpPr>
        <p:spPr/>
        <p:txBody>
          <a:bodyPr/>
          <a:lstStyle/>
          <a:p>
            <a:fld id="{5E3BCCAE-5E24-42F9-A372-DDF432E6E2AC}" type="datetimeFigureOut">
              <a:rPr lang="en-US" smtClean="0"/>
              <a:t>7/19/2017</a:t>
            </a:fld>
            <a:endParaRPr lang="en-US"/>
          </a:p>
        </p:txBody>
      </p:sp>
      <p:sp>
        <p:nvSpPr>
          <p:cNvPr id="6" name="Footer Placeholder 5">
            <a:extLst>
              <a:ext uri="{FF2B5EF4-FFF2-40B4-BE49-F238E27FC236}">
                <a16:creationId xmlns:a16="http://schemas.microsoft.com/office/drawing/2014/main" id="{98847137-7E69-4B6D-9BF6-29F5D1516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B2593-8068-4C23-999E-C9C0A6BD2335}"/>
              </a:ext>
            </a:extLst>
          </p:cNvPr>
          <p:cNvSpPr>
            <a:spLocks noGrp="1"/>
          </p:cNvSpPr>
          <p:nvPr>
            <p:ph type="sldNum" sz="quarter" idx="12"/>
          </p:nvPr>
        </p:nvSpPr>
        <p:spPr/>
        <p:txBody>
          <a:bodyPr/>
          <a:lstStyle/>
          <a:p>
            <a:fld id="{80EA431F-4F56-4C6F-AB45-C403B02D9724}" type="slidenum">
              <a:rPr lang="en-US" smtClean="0"/>
              <a:t>‹#›</a:t>
            </a:fld>
            <a:endParaRPr lang="en-US"/>
          </a:p>
        </p:txBody>
      </p:sp>
    </p:spTree>
    <p:extLst>
      <p:ext uri="{BB962C8B-B14F-4D97-AF65-F5344CB8AC3E}">
        <p14:creationId xmlns:p14="http://schemas.microsoft.com/office/powerpoint/2010/main" val="260712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8DB460-2829-41C1-BCE7-94ECECBADF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D8075B-547B-4A68-B953-0D42ED3FC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47CA9-FD4C-4A09-8834-0CF31F2D9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BCCAE-5E24-42F9-A372-DDF432E6E2AC}" type="datetimeFigureOut">
              <a:rPr lang="en-US" smtClean="0"/>
              <a:t>7/19/2017</a:t>
            </a:fld>
            <a:endParaRPr lang="en-US"/>
          </a:p>
        </p:txBody>
      </p:sp>
      <p:sp>
        <p:nvSpPr>
          <p:cNvPr id="5" name="Footer Placeholder 4">
            <a:extLst>
              <a:ext uri="{FF2B5EF4-FFF2-40B4-BE49-F238E27FC236}">
                <a16:creationId xmlns:a16="http://schemas.microsoft.com/office/drawing/2014/main" id="{CDFF9C12-8748-4766-936D-D75711CB5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44C581-262C-4324-8963-0D52C0FB5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A431F-4F56-4C6F-AB45-C403B02D9724}" type="slidenum">
              <a:rPr lang="en-US" smtClean="0"/>
              <a:t>‹#›</a:t>
            </a:fld>
            <a:endParaRPr lang="en-US"/>
          </a:p>
        </p:txBody>
      </p:sp>
    </p:spTree>
    <p:extLst>
      <p:ext uri="{BB962C8B-B14F-4D97-AF65-F5344CB8AC3E}">
        <p14:creationId xmlns:p14="http://schemas.microsoft.com/office/powerpoint/2010/main" val="2594936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vassarstats.ne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vassarstats.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quantpsy.org/chisq/chisq.ht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faculty.vassar.edu/lowry/VassarStats.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faculty.vassar.edu/lowry/VassarStat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wessa.net/rwasp_cronbach.was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uccs.edu/~lbecke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checkandconnect.umn.edu/research/engagement.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571A-883A-4974-B931-6EDC0746CCB5}"/>
              </a:ext>
            </a:extLst>
          </p:cNvPr>
          <p:cNvSpPr>
            <a:spLocks noGrp="1"/>
          </p:cNvSpPr>
          <p:nvPr>
            <p:ph type="ctrTitle"/>
          </p:nvPr>
        </p:nvSpPr>
        <p:spPr>
          <a:xfrm>
            <a:off x="1524000" y="2223083"/>
            <a:ext cx="9144000" cy="1837188"/>
          </a:xfrm>
        </p:spPr>
        <p:txBody>
          <a:bodyPr/>
          <a:lstStyle/>
          <a:p>
            <a:r>
              <a:rPr lang="en-US" dirty="0"/>
              <a:t>Qualitative Research, Inferential Stats</a:t>
            </a:r>
          </a:p>
        </p:txBody>
      </p:sp>
      <p:sp>
        <p:nvSpPr>
          <p:cNvPr id="3" name="Subtitle 2">
            <a:extLst>
              <a:ext uri="{FF2B5EF4-FFF2-40B4-BE49-F238E27FC236}">
                <a16:creationId xmlns:a16="http://schemas.microsoft.com/office/drawing/2014/main" id="{853A7DD3-707C-49BE-9A67-A9068B81CD42}"/>
              </a:ext>
            </a:extLst>
          </p:cNvPr>
          <p:cNvSpPr>
            <a:spLocks noGrp="1"/>
          </p:cNvSpPr>
          <p:nvPr>
            <p:ph type="subTitle" idx="1"/>
          </p:nvPr>
        </p:nvSpPr>
        <p:spPr>
          <a:xfrm>
            <a:off x="1524000" y="4756558"/>
            <a:ext cx="9144000" cy="501242"/>
          </a:xfrm>
        </p:spPr>
        <p:txBody>
          <a:bodyPr/>
          <a:lstStyle/>
          <a:p>
            <a:r>
              <a:rPr lang="en-US" dirty="0"/>
              <a:t>Class 4</a:t>
            </a:r>
          </a:p>
        </p:txBody>
      </p:sp>
    </p:spTree>
    <p:extLst>
      <p:ext uri="{BB962C8B-B14F-4D97-AF65-F5344CB8AC3E}">
        <p14:creationId xmlns:p14="http://schemas.microsoft.com/office/powerpoint/2010/main" val="302317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B69B392-3351-4443-BBD0-49DD47C17A55}"/>
              </a:ext>
            </a:extLst>
          </p:cNvPr>
          <p:cNvSpPr>
            <a:spLocks noGrp="1" noChangeArrowheads="1"/>
          </p:cNvSpPr>
          <p:nvPr>
            <p:ph type="title"/>
          </p:nvPr>
        </p:nvSpPr>
        <p:spPr/>
        <p:txBody>
          <a:bodyPr/>
          <a:lstStyle/>
          <a:p>
            <a:pPr eaLnBrk="1" hangingPunct="1"/>
            <a:r>
              <a:rPr lang="en-US" altLang="en-US" sz="4000"/>
              <a:t>Qualitative Data Collection Methods</a:t>
            </a:r>
          </a:p>
        </p:txBody>
      </p:sp>
      <p:sp>
        <p:nvSpPr>
          <p:cNvPr id="22531" name="Rectangle 3">
            <a:extLst>
              <a:ext uri="{FF2B5EF4-FFF2-40B4-BE49-F238E27FC236}">
                <a16:creationId xmlns:a16="http://schemas.microsoft.com/office/drawing/2014/main" id="{41A870BA-5C25-4133-B1AC-7B4C8D9F96DF}"/>
              </a:ext>
            </a:extLst>
          </p:cNvPr>
          <p:cNvSpPr>
            <a:spLocks noGrp="1" noChangeArrowheads="1"/>
          </p:cNvSpPr>
          <p:nvPr>
            <p:ph type="body" idx="1"/>
          </p:nvPr>
        </p:nvSpPr>
        <p:spPr>
          <a:xfrm>
            <a:off x="838200" y="1690688"/>
            <a:ext cx="9525000" cy="4786312"/>
          </a:xfrm>
        </p:spPr>
        <p:txBody>
          <a:bodyPr/>
          <a:lstStyle/>
          <a:p>
            <a:pPr eaLnBrk="1" hangingPunct="1">
              <a:lnSpc>
                <a:spcPct val="80000"/>
              </a:lnSpc>
            </a:pPr>
            <a:r>
              <a:rPr lang="en-US" altLang="en-US" sz="2400" b="1" dirty="0"/>
              <a:t>Field Notes</a:t>
            </a:r>
            <a:r>
              <a:rPr lang="en-US" altLang="en-US" sz="2400" dirty="0"/>
              <a:t> – describing the context of the research, can keep field notes and journal in same text (use brackets to differentiate one from the other)</a:t>
            </a:r>
          </a:p>
          <a:p>
            <a:pPr eaLnBrk="1" hangingPunct="1">
              <a:lnSpc>
                <a:spcPct val="80000"/>
              </a:lnSpc>
            </a:pPr>
            <a:r>
              <a:rPr lang="en-US" altLang="en-US" sz="2400" b="1" dirty="0"/>
              <a:t>Direct Observation/Transcriptions</a:t>
            </a:r>
            <a:r>
              <a:rPr lang="en-US" altLang="en-US" sz="2400" dirty="0"/>
              <a:t> (video/audio/live/verbal) – script taking that describes specific events, transcribing recordings is perhaps the best way to do this accurately, includes more than simply writing each word spoken, includes actions, inflections, etc.</a:t>
            </a:r>
          </a:p>
          <a:p>
            <a:pPr eaLnBrk="1" hangingPunct="1">
              <a:lnSpc>
                <a:spcPct val="80000"/>
              </a:lnSpc>
            </a:pPr>
            <a:r>
              <a:rPr lang="en-US" altLang="en-US" sz="2400" b="1" dirty="0"/>
              <a:t>Journals</a:t>
            </a:r>
            <a:r>
              <a:rPr lang="en-US" altLang="en-US" sz="2400" dirty="0"/>
              <a:t> (personal reflection) – higher inference, beginning of the analysis phase (starting to draw researcher inferences)</a:t>
            </a:r>
          </a:p>
          <a:p>
            <a:pPr eaLnBrk="1" hangingPunct="1">
              <a:lnSpc>
                <a:spcPct val="80000"/>
              </a:lnSpc>
            </a:pPr>
            <a:r>
              <a:rPr lang="en-US" altLang="en-US" sz="2400" b="1" dirty="0" err="1"/>
              <a:t>Prox-em-ics</a:t>
            </a:r>
            <a:r>
              <a:rPr lang="en-US" altLang="en-US" sz="2400" b="1" dirty="0"/>
              <a:t>/Mapping</a:t>
            </a:r>
            <a:r>
              <a:rPr lang="en-US" altLang="en-US" sz="2400" dirty="0"/>
              <a:t> (use of social space) – diagrams of people or objects in the field – in the research space being observed</a:t>
            </a:r>
          </a:p>
        </p:txBody>
      </p:sp>
    </p:spTree>
    <p:extLst>
      <p:ext uri="{BB962C8B-B14F-4D97-AF65-F5344CB8AC3E}">
        <p14:creationId xmlns:p14="http://schemas.microsoft.com/office/powerpoint/2010/main" val="243164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041061E-10FE-414C-9D4F-41D55151CF82}"/>
              </a:ext>
            </a:extLst>
          </p:cNvPr>
          <p:cNvSpPr>
            <a:spLocks noGrp="1" noChangeArrowheads="1"/>
          </p:cNvSpPr>
          <p:nvPr>
            <p:ph type="title"/>
          </p:nvPr>
        </p:nvSpPr>
        <p:spPr/>
        <p:txBody>
          <a:bodyPr/>
          <a:lstStyle/>
          <a:p>
            <a:pPr eaLnBrk="1" hangingPunct="1"/>
            <a:r>
              <a:rPr lang="en-US" altLang="en-US" sz="4000"/>
              <a:t>Qualitative Data Collection Methods (continued)</a:t>
            </a:r>
          </a:p>
        </p:txBody>
      </p:sp>
      <p:sp>
        <p:nvSpPr>
          <p:cNvPr id="24579" name="Rectangle 3">
            <a:extLst>
              <a:ext uri="{FF2B5EF4-FFF2-40B4-BE49-F238E27FC236}">
                <a16:creationId xmlns:a16="http://schemas.microsoft.com/office/drawing/2014/main" id="{FC40EFA2-BD5D-469A-A5F8-7CD516039553}"/>
              </a:ext>
            </a:extLst>
          </p:cNvPr>
          <p:cNvSpPr>
            <a:spLocks noGrp="1" noChangeArrowheads="1"/>
          </p:cNvSpPr>
          <p:nvPr>
            <p:ph type="body" idx="1"/>
          </p:nvPr>
        </p:nvSpPr>
        <p:spPr>
          <a:xfrm>
            <a:off x="947956" y="1535185"/>
            <a:ext cx="9415244" cy="5018015"/>
          </a:xfrm>
        </p:spPr>
        <p:txBody>
          <a:bodyPr/>
          <a:lstStyle/>
          <a:p>
            <a:pPr eaLnBrk="1" hangingPunct="1"/>
            <a:r>
              <a:rPr lang="en-US" altLang="en-US" b="1" dirty="0"/>
              <a:t>Interviews</a:t>
            </a:r>
            <a:r>
              <a:rPr lang="en-US" altLang="en-US" dirty="0"/>
              <a:t> – surveys, open-ended interviews</a:t>
            </a:r>
          </a:p>
          <a:p>
            <a:pPr eaLnBrk="1" hangingPunct="1"/>
            <a:r>
              <a:rPr lang="en-US" altLang="en-US" b="1" dirty="0"/>
              <a:t>Verbal protocol, Think </a:t>
            </a:r>
            <a:r>
              <a:rPr lang="en-US" altLang="en-US" b="1" dirty="0" err="1"/>
              <a:t>Alouds</a:t>
            </a:r>
            <a:r>
              <a:rPr lang="en-US" altLang="en-US" dirty="0"/>
              <a:t> – subjects describing their experience while they are in the moment, while they are doing</a:t>
            </a:r>
          </a:p>
          <a:p>
            <a:pPr eaLnBrk="1" hangingPunct="1"/>
            <a:r>
              <a:rPr lang="en-US" altLang="en-US" b="1" dirty="0"/>
              <a:t>Artifacts/pictures of artifacts</a:t>
            </a:r>
          </a:p>
          <a:p>
            <a:pPr eaLnBrk="1" hangingPunct="1"/>
            <a:r>
              <a:rPr lang="en-US" altLang="en-US" b="1" dirty="0"/>
              <a:t>Content analyses of existing documents</a:t>
            </a:r>
            <a:r>
              <a:rPr lang="en-US" altLang="en-US" dirty="0"/>
              <a:t> – unobtrusive measures</a:t>
            </a:r>
          </a:p>
          <a:p>
            <a:pPr eaLnBrk="1" hangingPunct="1"/>
            <a:endParaRPr lang="en-US" altLang="en-US" dirty="0"/>
          </a:p>
        </p:txBody>
      </p:sp>
    </p:spTree>
    <p:extLst>
      <p:ext uri="{BB962C8B-B14F-4D97-AF65-F5344CB8AC3E}">
        <p14:creationId xmlns:p14="http://schemas.microsoft.com/office/powerpoint/2010/main" val="69578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A5DD-C03B-4624-AF14-F270CEA8EED3}"/>
              </a:ext>
            </a:extLst>
          </p:cNvPr>
          <p:cNvSpPr>
            <a:spLocks noGrp="1"/>
          </p:cNvSpPr>
          <p:nvPr>
            <p:ph type="title"/>
          </p:nvPr>
        </p:nvSpPr>
        <p:spPr/>
        <p:txBody>
          <a:bodyPr/>
          <a:lstStyle/>
          <a:p>
            <a:r>
              <a:rPr lang="en-US" dirty="0"/>
              <a:t>Qualitative Research Interview</a:t>
            </a:r>
          </a:p>
        </p:txBody>
      </p:sp>
      <p:sp>
        <p:nvSpPr>
          <p:cNvPr id="3" name="Content Placeholder 2">
            <a:extLst>
              <a:ext uri="{FF2B5EF4-FFF2-40B4-BE49-F238E27FC236}">
                <a16:creationId xmlns:a16="http://schemas.microsoft.com/office/drawing/2014/main" id="{135B6624-D7D6-4FFA-8AAA-CC850B80FDF9}"/>
              </a:ext>
            </a:extLst>
          </p:cNvPr>
          <p:cNvSpPr>
            <a:spLocks noGrp="1"/>
          </p:cNvSpPr>
          <p:nvPr>
            <p:ph idx="1"/>
          </p:nvPr>
        </p:nvSpPr>
        <p:spPr/>
        <p:txBody>
          <a:bodyPr>
            <a:normAutofit/>
          </a:bodyPr>
          <a:lstStyle/>
          <a:p>
            <a:r>
              <a:rPr lang="en-US" dirty="0"/>
              <a:t>Seeks to describe and determine the meanings of central themes in the life world of the subjects. The main task in interviewing is to understand the meaning of what the interviewees say. (Kvale,1996)</a:t>
            </a:r>
          </a:p>
          <a:p>
            <a:r>
              <a:rPr lang="en-US" dirty="0"/>
              <a:t>Are particularly useful for getting the story behind a participant’s experiences. The interviewer can pursue in-depth information around the topic. Interviews may be useful as follow-up to certain respondents to questionnaires, e.g., to further investigate their responses. (McNamara,1999)</a:t>
            </a:r>
          </a:p>
        </p:txBody>
      </p:sp>
    </p:spTree>
    <p:extLst>
      <p:ext uri="{BB962C8B-B14F-4D97-AF65-F5344CB8AC3E}">
        <p14:creationId xmlns:p14="http://schemas.microsoft.com/office/powerpoint/2010/main" val="145072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92E9-905D-4D56-A41A-1714BE25E039}"/>
              </a:ext>
            </a:extLst>
          </p:cNvPr>
          <p:cNvSpPr>
            <a:spLocks noGrp="1"/>
          </p:cNvSpPr>
          <p:nvPr>
            <p:ph type="title"/>
          </p:nvPr>
        </p:nvSpPr>
        <p:spPr/>
        <p:txBody>
          <a:bodyPr/>
          <a:lstStyle/>
          <a:p>
            <a:r>
              <a:rPr lang="en-US" dirty="0"/>
              <a:t>Types of Interviews</a:t>
            </a:r>
          </a:p>
        </p:txBody>
      </p:sp>
      <p:sp>
        <p:nvSpPr>
          <p:cNvPr id="3" name="Content Placeholder 2">
            <a:extLst>
              <a:ext uri="{FF2B5EF4-FFF2-40B4-BE49-F238E27FC236}">
                <a16:creationId xmlns:a16="http://schemas.microsoft.com/office/drawing/2014/main" id="{DBC13A99-CF02-4751-A3B7-7843406D9885}"/>
              </a:ext>
            </a:extLst>
          </p:cNvPr>
          <p:cNvSpPr>
            <a:spLocks noGrp="1"/>
          </p:cNvSpPr>
          <p:nvPr>
            <p:ph idx="1"/>
          </p:nvPr>
        </p:nvSpPr>
        <p:spPr/>
        <p:txBody>
          <a:bodyPr>
            <a:normAutofit/>
          </a:bodyPr>
          <a:lstStyle/>
          <a:p>
            <a:r>
              <a:rPr lang="en-US" b="1" dirty="0"/>
              <a:t>Informal, conversational interview </a:t>
            </a:r>
            <a:r>
              <a:rPr lang="en-US" dirty="0"/>
              <a:t>-no predetermined questions</a:t>
            </a:r>
          </a:p>
          <a:p>
            <a:r>
              <a:rPr lang="en-US" b="1" dirty="0"/>
              <a:t>General interview guide approach</a:t>
            </a:r>
            <a:r>
              <a:rPr lang="en-US" dirty="0"/>
              <a:t> - intended to ensure that the same general areas of information are collected from each interviewee</a:t>
            </a:r>
          </a:p>
          <a:p>
            <a:r>
              <a:rPr lang="en-US" b="1" dirty="0"/>
              <a:t>Standardized, open-ended interview </a:t>
            </a:r>
            <a:r>
              <a:rPr lang="en-US" dirty="0"/>
              <a:t>-the same open-ended questions are asked to all interviewees; this approach facilitates faster interviews that can be more easily analyzed and compared.</a:t>
            </a:r>
          </a:p>
          <a:p>
            <a:r>
              <a:rPr lang="en-US" b="1" dirty="0"/>
              <a:t>Closed, fixed-response interview </a:t>
            </a:r>
            <a:r>
              <a:rPr lang="en-US" dirty="0"/>
              <a:t>-where all interviewees are asked the same questions and asked to choose answers from among the same set of alternatives. (e.g., phone or mall interview)</a:t>
            </a:r>
          </a:p>
        </p:txBody>
      </p:sp>
    </p:spTree>
    <p:extLst>
      <p:ext uri="{BB962C8B-B14F-4D97-AF65-F5344CB8AC3E}">
        <p14:creationId xmlns:p14="http://schemas.microsoft.com/office/powerpoint/2010/main" val="50069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5C79-EF4B-4341-B05E-7DD0BFD43E3D}"/>
              </a:ext>
            </a:extLst>
          </p:cNvPr>
          <p:cNvSpPr>
            <a:spLocks noGrp="1"/>
          </p:cNvSpPr>
          <p:nvPr>
            <p:ph type="title"/>
          </p:nvPr>
        </p:nvSpPr>
        <p:spPr/>
        <p:txBody>
          <a:bodyPr/>
          <a:lstStyle/>
          <a:p>
            <a:r>
              <a:rPr lang="en-US" dirty="0"/>
              <a:t>Interview Preparation</a:t>
            </a:r>
          </a:p>
        </p:txBody>
      </p:sp>
      <p:sp>
        <p:nvSpPr>
          <p:cNvPr id="3" name="Content Placeholder 2">
            <a:extLst>
              <a:ext uri="{FF2B5EF4-FFF2-40B4-BE49-F238E27FC236}">
                <a16:creationId xmlns:a16="http://schemas.microsoft.com/office/drawing/2014/main" id="{F2532F4D-955D-4C58-A545-1241C4C23419}"/>
              </a:ext>
            </a:extLst>
          </p:cNvPr>
          <p:cNvSpPr>
            <a:spLocks noGrp="1"/>
          </p:cNvSpPr>
          <p:nvPr>
            <p:ph idx="1"/>
          </p:nvPr>
        </p:nvSpPr>
        <p:spPr/>
        <p:txBody>
          <a:bodyPr>
            <a:normAutofit/>
          </a:bodyPr>
          <a:lstStyle/>
          <a:p>
            <a:r>
              <a:rPr lang="en-US" dirty="0"/>
              <a:t>Prepare, send, collect consent forms.</a:t>
            </a:r>
          </a:p>
          <a:p>
            <a:pPr lvl="1"/>
            <a:r>
              <a:rPr lang="en-US" dirty="0"/>
              <a:t>Explain the purpose of the interview.</a:t>
            </a:r>
          </a:p>
          <a:p>
            <a:pPr lvl="1"/>
            <a:r>
              <a:rPr lang="en-US" dirty="0"/>
              <a:t>Address terms of confidentiality.</a:t>
            </a:r>
          </a:p>
          <a:p>
            <a:pPr lvl="1"/>
            <a:r>
              <a:rPr lang="en-US" dirty="0"/>
              <a:t>Explain the format of the interview.</a:t>
            </a:r>
          </a:p>
          <a:p>
            <a:pPr lvl="1"/>
            <a:r>
              <a:rPr lang="en-US" dirty="0"/>
              <a:t>Indicate how long the interview usually takes.</a:t>
            </a:r>
          </a:p>
          <a:p>
            <a:pPr lvl="1"/>
            <a:r>
              <a:rPr lang="en-US" dirty="0"/>
              <a:t>Provide contact information of the interviewer.</a:t>
            </a:r>
          </a:p>
          <a:p>
            <a:pPr lvl="1"/>
            <a:r>
              <a:rPr lang="en-US" dirty="0"/>
              <a:t>Allow interviewee to clarify any doubts about the interview.</a:t>
            </a:r>
          </a:p>
          <a:p>
            <a:r>
              <a:rPr lang="en-US" dirty="0"/>
              <a:t>Choose a setting with the least distraction.</a:t>
            </a:r>
          </a:p>
          <a:p>
            <a:r>
              <a:rPr lang="en-US" dirty="0"/>
              <a:t>Prepare a method for recording data, e.g., take notes.</a:t>
            </a:r>
          </a:p>
        </p:txBody>
      </p:sp>
    </p:spTree>
    <p:extLst>
      <p:ext uri="{BB962C8B-B14F-4D97-AF65-F5344CB8AC3E}">
        <p14:creationId xmlns:p14="http://schemas.microsoft.com/office/powerpoint/2010/main" val="2375972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388F-C572-426A-9199-0B59DF523741}"/>
              </a:ext>
            </a:extLst>
          </p:cNvPr>
          <p:cNvSpPr>
            <a:spLocks noGrp="1"/>
          </p:cNvSpPr>
          <p:nvPr>
            <p:ph type="title"/>
          </p:nvPr>
        </p:nvSpPr>
        <p:spPr/>
        <p:txBody>
          <a:bodyPr/>
          <a:lstStyle/>
          <a:p>
            <a:r>
              <a:rPr lang="en-US" dirty="0"/>
              <a:t>Interview Tips</a:t>
            </a:r>
          </a:p>
        </p:txBody>
      </p:sp>
      <p:sp>
        <p:nvSpPr>
          <p:cNvPr id="3" name="Content Placeholder 2">
            <a:extLst>
              <a:ext uri="{FF2B5EF4-FFF2-40B4-BE49-F238E27FC236}">
                <a16:creationId xmlns:a16="http://schemas.microsoft.com/office/drawing/2014/main" id="{3100E6A3-CC8C-4EAE-9AEF-0857B5C0AADD}"/>
              </a:ext>
            </a:extLst>
          </p:cNvPr>
          <p:cNvSpPr>
            <a:spLocks noGrp="1"/>
          </p:cNvSpPr>
          <p:nvPr>
            <p:ph idx="1"/>
          </p:nvPr>
        </p:nvSpPr>
        <p:spPr/>
        <p:txBody>
          <a:bodyPr>
            <a:normAutofit lnSpcReduction="10000"/>
          </a:bodyPr>
          <a:lstStyle/>
          <a:p>
            <a:r>
              <a:rPr lang="en-US" dirty="0"/>
              <a:t>Occasionally verify the tape recorder </a:t>
            </a:r>
            <a:r>
              <a:rPr lang="en-US" i="1" dirty="0"/>
              <a:t>(if used)</a:t>
            </a:r>
            <a:r>
              <a:rPr lang="en-US" dirty="0"/>
              <a:t>is working.</a:t>
            </a:r>
          </a:p>
          <a:p>
            <a:r>
              <a:rPr lang="en-US" dirty="0"/>
              <a:t>Ask one question at a time.</a:t>
            </a:r>
          </a:p>
          <a:p>
            <a:r>
              <a:rPr lang="en-US" dirty="0"/>
              <a:t>Attempt to remain as neutral as possible.</a:t>
            </a:r>
          </a:p>
          <a:p>
            <a:r>
              <a:rPr lang="en-US" dirty="0"/>
              <a:t>Encourage responses.</a:t>
            </a:r>
          </a:p>
          <a:p>
            <a:r>
              <a:rPr lang="en-US" dirty="0"/>
              <a:t>Be careful about the appearance when note taking.</a:t>
            </a:r>
          </a:p>
          <a:p>
            <a:r>
              <a:rPr lang="en-US" dirty="0"/>
              <a:t>Provide transition between major topics.</a:t>
            </a:r>
          </a:p>
          <a:p>
            <a:r>
              <a:rPr lang="en-US" dirty="0"/>
              <a:t>Don’t lose control of the interview.</a:t>
            </a:r>
          </a:p>
          <a:p>
            <a:r>
              <a:rPr lang="en-US" dirty="0"/>
              <a:t>Make written notes in addition to recording.</a:t>
            </a:r>
          </a:p>
          <a:p>
            <a:r>
              <a:rPr lang="en-US" dirty="0"/>
              <a:t>Write down any observations made during the interview.</a:t>
            </a:r>
          </a:p>
        </p:txBody>
      </p:sp>
    </p:spTree>
    <p:extLst>
      <p:ext uri="{BB962C8B-B14F-4D97-AF65-F5344CB8AC3E}">
        <p14:creationId xmlns:p14="http://schemas.microsoft.com/office/powerpoint/2010/main" val="102909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a:t>Music Educators’ Concerns Regarding Administrators’ Understanding of Music Teacher Evaluation</a:t>
            </a:r>
          </a:p>
        </p:txBody>
      </p:sp>
      <p:sp>
        <p:nvSpPr>
          <p:cNvPr id="3" name="Subtitle 2"/>
          <p:cNvSpPr>
            <a:spLocks noGrp="1"/>
          </p:cNvSpPr>
          <p:nvPr>
            <p:ph type="subTitle" idx="1"/>
          </p:nvPr>
        </p:nvSpPr>
        <p:spPr>
          <a:xfrm>
            <a:off x="1524000" y="4044778"/>
            <a:ext cx="9144000" cy="1746422"/>
          </a:xfrm>
        </p:spPr>
        <p:txBody>
          <a:bodyPr>
            <a:normAutofit lnSpcReduction="10000"/>
          </a:bodyPr>
          <a:lstStyle/>
          <a:p>
            <a:r>
              <a:rPr lang="en-US" dirty="0"/>
              <a:t>Phillip M. Hash</a:t>
            </a:r>
          </a:p>
          <a:p>
            <a:r>
              <a:rPr lang="en-US" dirty="0"/>
              <a:t>Calvin College</a:t>
            </a:r>
          </a:p>
          <a:p>
            <a:r>
              <a:rPr lang="en-US" dirty="0"/>
              <a:t>Grand Rapids, Michigan</a:t>
            </a:r>
          </a:p>
          <a:p>
            <a:r>
              <a:rPr lang="en-US" dirty="0"/>
              <a:t>pmh3@calvin.edu</a:t>
            </a:r>
          </a:p>
        </p:txBody>
      </p:sp>
      <p:sp>
        <p:nvSpPr>
          <p:cNvPr id="4" name="Slide Number Placeholder 3"/>
          <p:cNvSpPr>
            <a:spLocks noGrp="1"/>
          </p:cNvSpPr>
          <p:nvPr>
            <p:ph type="sldNum" sz="quarter" idx="12"/>
          </p:nvPr>
        </p:nvSpPr>
        <p:spPr/>
        <p:txBody>
          <a:bodyPr/>
          <a:lstStyle/>
          <a:p>
            <a:fld id="{2DC1BF23-A152-4436-A2D1-F256C76AB09E}" type="slidenum">
              <a:rPr lang="en-US" smtClean="0"/>
              <a:t>16</a:t>
            </a:fld>
            <a:endParaRPr lang="en-US"/>
          </a:p>
        </p:txBody>
      </p:sp>
      <p:pic>
        <p:nvPicPr>
          <p:cNvPr id="5" name="Picture 10" descr="http://www.calvin.edu/dotAsset/52c6ce4d-c19d-448b-b2a5-a4eb461bf2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12789" cy="141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41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t>The purpose of this study was to determine what concerns Michigan Music Educators have regarding their administrators’ understanding of music teacher evaluation. Members of the Michigan Association for Music Education (</a:t>
            </a:r>
            <a:r>
              <a:rPr lang="en-US" i="1" dirty="0"/>
              <a:t>N</a:t>
            </a:r>
            <a:r>
              <a:rPr lang="en-US" dirty="0"/>
              <a:t> = 84) responded to the prompt, “What would you like your administrator to know and understand about evaluating music teachers in the state of Michigan?” Open response narratives yielded 146 statements that were coded by the researcher. Six themes emerged related to (a) knowledge/understanding of music as an academic discipline, (b) uniqueness of music learning, (c) uniqueness of music teaching, (d) need for music teacher-specific evaluation process, (e) need for communication b/w music teachers and administrators, and (f) general comments about evaluation systems. These findings suggest the need for greater communication between music teachers and administrators before, during, and after the evaluation process to (a) clarify goals and expectations for music instruction, (b) explain similarities and differences between instruction in music and other disciplines, and (c) interpret evaluation instruments in relation to music teaching and learning. </a:t>
            </a:r>
          </a:p>
        </p:txBody>
      </p:sp>
      <p:sp>
        <p:nvSpPr>
          <p:cNvPr id="4" name="Slide Number Placeholder 3"/>
          <p:cNvSpPr>
            <a:spLocks noGrp="1"/>
          </p:cNvSpPr>
          <p:nvPr>
            <p:ph type="sldNum" sz="quarter" idx="12"/>
          </p:nvPr>
        </p:nvSpPr>
        <p:spPr/>
        <p:txBody>
          <a:bodyPr/>
          <a:lstStyle/>
          <a:p>
            <a:fld id="{2DC1BF23-A152-4436-A2D1-F256C76AB09E}" type="slidenum">
              <a:rPr lang="en-US" smtClean="0"/>
              <a:t>17</a:t>
            </a:fld>
            <a:endParaRPr lang="en-US"/>
          </a:p>
        </p:txBody>
      </p:sp>
    </p:spTree>
    <p:extLst>
      <p:ext uri="{BB962C8B-B14F-4D97-AF65-F5344CB8AC3E}">
        <p14:creationId xmlns:p14="http://schemas.microsoft.com/office/powerpoint/2010/main" val="32878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of </a:t>
            </a:r>
            <a:r>
              <a:rPr lang="en-US" dirty="0" err="1"/>
              <a:t>MMEA</a:t>
            </a:r>
            <a:r>
              <a:rPr lang="en-US" dirty="0"/>
              <a:t>/</a:t>
            </a:r>
            <a:r>
              <a:rPr lang="en-US" dirty="0" err="1"/>
              <a:t>MSVMA</a:t>
            </a:r>
            <a:r>
              <a:rPr lang="en-US" dirty="0"/>
              <a:t> Members (</a:t>
            </a:r>
            <a:r>
              <a:rPr lang="en-US" i="1" dirty="0"/>
              <a:t>N</a:t>
            </a:r>
            <a:r>
              <a:rPr lang="en-US" dirty="0"/>
              <a:t> = 86)</a:t>
            </a:r>
            <a:endParaRPr lang="en-US" sz="3600" dirty="0"/>
          </a:p>
        </p:txBody>
      </p:sp>
      <p:sp>
        <p:nvSpPr>
          <p:cNvPr id="3" name="Content Placeholder 2"/>
          <p:cNvSpPr>
            <a:spLocks noGrp="1"/>
          </p:cNvSpPr>
          <p:nvPr>
            <p:ph idx="1"/>
          </p:nvPr>
        </p:nvSpPr>
        <p:spPr>
          <a:xfrm>
            <a:off x="838199" y="1825625"/>
            <a:ext cx="10892482" cy="4351338"/>
          </a:xfrm>
        </p:spPr>
        <p:txBody>
          <a:bodyPr>
            <a:normAutofit lnSpcReduction="10000"/>
          </a:bodyPr>
          <a:lstStyle/>
          <a:p>
            <a:pPr marL="0" indent="0">
              <a:lnSpc>
                <a:spcPct val="110000"/>
              </a:lnSpc>
              <a:spcBef>
                <a:spcPts val="0"/>
              </a:spcBef>
              <a:buNone/>
            </a:pPr>
            <a:r>
              <a:rPr lang="en-US" b="1" dirty="0"/>
              <a:t>QUESTION: </a:t>
            </a:r>
            <a:r>
              <a:rPr lang="en-US" dirty="0"/>
              <a:t>What would you like your administrator to know and</a:t>
            </a:r>
          </a:p>
          <a:p>
            <a:pPr marL="0" indent="0">
              <a:lnSpc>
                <a:spcPct val="110000"/>
              </a:lnSpc>
              <a:spcBef>
                <a:spcPts val="0"/>
              </a:spcBef>
              <a:buNone/>
            </a:pPr>
            <a:r>
              <a:rPr lang="en-US" dirty="0"/>
              <a:t>	understand about evaluating music teachers in the state of 	Michigan?</a:t>
            </a:r>
          </a:p>
          <a:p>
            <a:r>
              <a:rPr lang="en-US" u="sng" dirty="0"/>
              <a:t>Theme I</a:t>
            </a:r>
            <a:r>
              <a:rPr lang="en-US" dirty="0"/>
              <a:t> – Knowledge/Understanding of Music as an Academic Discipline</a:t>
            </a:r>
          </a:p>
          <a:p>
            <a:r>
              <a:rPr lang="en-US" u="sng" dirty="0"/>
              <a:t>Theme II </a:t>
            </a:r>
            <a:r>
              <a:rPr lang="en-US" dirty="0"/>
              <a:t>– Uniqueness of Music Learning</a:t>
            </a:r>
          </a:p>
          <a:p>
            <a:r>
              <a:rPr lang="en-US" u="sng" dirty="0"/>
              <a:t>Theme III </a:t>
            </a:r>
            <a:r>
              <a:rPr lang="en-US" dirty="0"/>
              <a:t>– Uniqueness of Music Teaching</a:t>
            </a:r>
          </a:p>
          <a:p>
            <a:r>
              <a:rPr lang="en-US" u="sng" dirty="0"/>
              <a:t>Theme IV </a:t>
            </a:r>
            <a:r>
              <a:rPr lang="en-US" dirty="0"/>
              <a:t>– Need for Music Teacher-Specific Evaluation Process</a:t>
            </a:r>
          </a:p>
          <a:p>
            <a:r>
              <a:rPr lang="en-US" u="sng" dirty="0"/>
              <a:t>Theme V</a:t>
            </a:r>
            <a:r>
              <a:rPr lang="en-US" dirty="0"/>
              <a:t> – Need for Communication b/w Music Teachers &amp; Admins.</a:t>
            </a:r>
          </a:p>
          <a:p>
            <a:r>
              <a:rPr lang="en-US" u="sng" dirty="0"/>
              <a:t>Theme VI </a:t>
            </a:r>
            <a:r>
              <a:rPr lang="en-US" dirty="0"/>
              <a:t>– General Comments about Evaluation System.</a:t>
            </a:r>
          </a:p>
        </p:txBody>
      </p:sp>
      <p:sp>
        <p:nvSpPr>
          <p:cNvPr id="4" name="Slide Number Placeholder 3"/>
          <p:cNvSpPr>
            <a:spLocks noGrp="1"/>
          </p:cNvSpPr>
          <p:nvPr>
            <p:ph type="sldNum" sz="quarter" idx="12"/>
          </p:nvPr>
        </p:nvSpPr>
        <p:spPr/>
        <p:txBody>
          <a:bodyPr/>
          <a:lstStyle/>
          <a:p>
            <a:fld id="{2DC1BF23-A152-4436-A2D1-F256C76AB09E}" type="slidenum">
              <a:rPr lang="en-US" smtClean="0"/>
              <a:t>18</a:t>
            </a:fld>
            <a:endParaRPr lang="en-US"/>
          </a:p>
        </p:txBody>
      </p:sp>
    </p:spTree>
    <p:extLst>
      <p:ext uri="{BB962C8B-B14F-4D97-AF65-F5344CB8AC3E}">
        <p14:creationId xmlns:p14="http://schemas.microsoft.com/office/powerpoint/2010/main" val="174934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C1BF23-A152-4436-A2D1-F256C76AB09E}" type="slidenum">
              <a:rPr lang="en-US" smtClean="0"/>
              <a:t>19</a:t>
            </a:fld>
            <a:endParaRPr lang="en-US"/>
          </a:p>
        </p:txBody>
      </p:sp>
      <p:graphicFrame>
        <p:nvGraphicFramePr>
          <p:cNvPr id="6" name="Content Placeholder 5"/>
          <p:cNvGraphicFramePr>
            <a:graphicFrameLocks noGrp="1"/>
          </p:cNvGraphicFramePr>
          <p:nvPr>
            <p:ph idx="4294967295"/>
            <p:extLst/>
          </p:nvPr>
        </p:nvGraphicFramePr>
        <p:xfrm>
          <a:off x="2133599" y="393367"/>
          <a:ext cx="7746676" cy="6164721"/>
        </p:xfrm>
        <a:graphic>
          <a:graphicData uri="http://schemas.openxmlformats.org/drawingml/2006/table">
            <a:tbl>
              <a:tblPr firstRow="1" firstCol="1" bandRow="1"/>
              <a:tblGrid>
                <a:gridCol w="6537497">
                  <a:extLst>
                    <a:ext uri="{9D8B030D-6E8A-4147-A177-3AD203B41FA5}">
                      <a16:colId xmlns:a16="http://schemas.microsoft.com/office/drawing/2014/main" val="20000"/>
                    </a:ext>
                  </a:extLst>
                </a:gridCol>
                <a:gridCol w="1209179">
                  <a:extLst>
                    <a:ext uri="{9D8B030D-6E8A-4147-A177-3AD203B41FA5}">
                      <a16:colId xmlns:a16="http://schemas.microsoft.com/office/drawing/2014/main" val="20001"/>
                    </a:ext>
                  </a:extLst>
                </a:gridCol>
              </a:tblGrid>
              <a:tr h="177246">
                <a:tc>
                  <a:txBody>
                    <a:bodyPr/>
                    <a:lstStyle/>
                    <a:p>
                      <a:pPr marL="0" marR="0" algn="l">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Themes</a:t>
                      </a:r>
                      <a:r>
                        <a:rPr lang="en-US" sz="1200" b="1" baseline="0" dirty="0">
                          <a:effectLst/>
                          <a:latin typeface="Times New Roman" panose="02020603050405020304" pitchFamily="18" charset="0"/>
                          <a:ea typeface="Calibri" panose="020F0502020204030204" pitchFamily="34" charset="0"/>
                          <a:cs typeface="Times New Roman" panose="02020603050405020304" pitchFamily="18" charset="0"/>
                        </a:rPr>
                        <a:t> &amp; Codes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Statements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2722">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THEME I: KNOWLEDGE/UNDERSTANDING OF MUSIC EDUCATION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Music standards &amp; content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1838">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Ib</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Authentic performance- vs. psychometric-based  assessment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Value of music education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2722">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2722">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THEME II – UNIQUENESS OF MUSIC LEARNING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IIa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Single lessons are cumulative, revisited, spiral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IIb</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Active, performance-based nature of music learning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IIc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Group vs. individual nature of school music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IId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Student growth intangible and subjective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2722">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2722">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THEME III: UNIQUENESS OF MUSIC TEACHING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2301">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IIIa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Number of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IIIb</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Lack of instruction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IIIc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Lack of prep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IIId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Performance requirement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IIIe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Musical skill of teacher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IIIf</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Students come from many different feeder programs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2722">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5042">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THEME IV – NEED FOR MUSIC TEACHER SPECIFIC EVALUATION FORMAT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45558">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Based on actual music teaching and learning (vs. standardized test scores, management, 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12722">
                <a:tc>
                  <a:txBody>
                    <a:bodyPr/>
                    <a:lstStyle/>
                    <a:p>
                      <a:pPr marL="742950" marR="0" lvl="1" indent="-28575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Role of performances (7-/3+ use in evaluation)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12722">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18684">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THEME V: NEED FOR COMMUNICATION B/W MUSIC TEACHERS AND ADMINISTRATORS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12722">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Desire/need for dialog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12722">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Vb</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Desire/need for administrator to visit classes/performances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212722">
                <a:tc>
                  <a:txBody>
                    <a:bodyPr/>
                    <a:lstStyle/>
                    <a:p>
                      <a:pPr marL="91440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THEME VI: GENERAL COMMENTS ABOUT EVALUATION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13" marR="51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95923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EEC2-5F64-4693-AEE0-394993D7E71A}"/>
              </a:ext>
            </a:extLst>
          </p:cNvPr>
          <p:cNvSpPr>
            <a:spLocks noGrp="1"/>
          </p:cNvSpPr>
          <p:nvPr>
            <p:ph type="title"/>
          </p:nvPr>
        </p:nvSpPr>
        <p:spPr/>
        <p:txBody>
          <a:bodyPr/>
          <a:lstStyle/>
          <a:p>
            <a:r>
              <a:rPr lang="en-US" dirty="0"/>
              <a:t>For Tuesday</a:t>
            </a:r>
          </a:p>
        </p:txBody>
      </p:sp>
      <p:sp>
        <p:nvSpPr>
          <p:cNvPr id="3" name="Content Placeholder 2">
            <a:extLst>
              <a:ext uri="{FF2B5EF4-FFF2-40B4-BE49-F238E27FC236}">
                <a16:creationId xmlns:a16="http://schemas.microsoft.com/office/drawing/2014/main" id="{28785450-3669-4CCB-B6C6-171E549EC74C}"/>
              </a:ext>
            </a:extLst>
          </p:cNvPr>
          <p:cNvSpPr>
            <a:spLocks noGrp="1"/>
          </p:cNvSpPr>
          <p:nvPr>
            <p:ph idx="1"/>
          </p:nvPr>
        </p:nvSpPr>
        <p:spPr/>
        <p:txBody>
          <a:bodyPr/>
          <a:lstStyle/>
          <a:p>
            <a:r>
              <a:rPr lang="en-US" dirty="0"/>
              <a:t>Complete chapter 3 – Method</a:t>
            </a:r>
          </a:p>
          <a:p>
            <a:r>
              <a:rPr lang="en-US" dirty="0"/>
              <a:t>Revise chapters 1 &amp; 2</a:t>
            </a:r>
          </a:p>
          <a:p>
            <a:r>
              <a:rPr lang="en-US" dirty="0"/>
              <a:t>Begin to prepare final presentation</a:t>
            </a:r>
          </a:p>
          <a:p>
            <a:pPr lvl="1"/>
            <a:r>
              <a:rPr lang="en-US" dirty="0"/>
              <a:t>30 minutes per person (25 present, 5 discuss)</a:t>
            </a:r>
          </a:p>
          <a:p>
            <a:pPr lvl="2"/>
            <a:r>
              <a:rPr lang="en-US" dirty="0"/>
              <a:t>Introduction</a:t>
            </a:r>
          </a:p>
          <a:p>
            <a:pPr lvl="2"/>
            <a:r>
              <a:rPr lang="en-US" dirty="0"/>
              <a:t>Lit Review</a:t>
            </a:r>
          </a:p>
          <a:p>
            <a:pPr lvl="2"/>
            <a:r>
              <a:rPr lang="en-US" dirty="0"/>
              <a:t>Method</a:t>
            </a:r>
          </a:p>
          <a:p>
            <a:pPr lvl="2"/>
            <a:r>
              <a:rPr lang="en-US" dirty="0"/>
              <a:t>Class discussion</a:t>
            </a:r>
          </a:p>
          <a:p>
            <a:r>
              <a:rPr lang="en-US" dirty="0"/>
              <a:t>Note change </a:t>
            </a:r>
            <a:r>
              <a:rPr lang="en-US"/>
              <a:t>in syllabus</a:t>
            </a:r>
            <a:endParaRPr lang="en-US" dirty="0"/>
          </a:p>
          <a:p>
            <a:endParaRPr lang="en-US" dirty="0"/>
          </a:p>
        </p:txBody>
      </p:sp>
    </p:spTree>
    <p:extLst>
      <p:ext uri="{BB962C8B-B14F-4D97-AF65-F5344CB8AC3E}">
        <p14:creationId xmlns:p14="http://schemas.microsoft.com/office/powerpoint/2010/main" val="137786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Theme I</a:t>
            </a:r>
            <a:r>
              <a:rPr lang="en-US" dirty="0"/>
              <a:t> – Knowledge/Understanding of Music as an Academic Discipline</a:t>
            </a:r>
          </a:p>
        </p:txBody>
      </p:sp>
      <p:sp>
        <p:nvSpPr>
          <p:cNvPr id="7" name="Content Placeholder 6"/>
          <p:cNvSpPr>
            <a:spLocks noGrp="1"/>
          </p:cNvSpPr>
          <p:nvPr>
            <p:ph sz="half" idx="1"/>
          </p:nvPr>
        </p:nvSpPr>
        <p:spPr/>
        <p:txBody>
          <a:bodyPr>
            <a:normAutofit fontScale="92500" lnSpcReduction="10000"/>
          </a:bodyPr>
          <a:lstStyle/>
          <a:p>
            <a:r>
              <a:rPr lang="en-US" dirty="0"/>
              <a:t>“I would like them to be familiar with the content standards Michigan has put forth instead of trying to make up standards that conflict with our state and national objectives.”</a:t>
            </a:r>
          </a:p>
          <a:p>
            <a:r>
              <a:rPr lang="en-US" dirty="0"/>
              <a:t>“I would like them to value music as an intrinsic part of every child's education both as a cross-curricular aid to the academics and as an aesthetic art that builds character, discipline, self-confidence, and beauty.”</a:t>
            </a:r>
          </a:p>
        </p:txBody>
      </p:sp>
      <p:sp>
        <p:nvSpPr>
          <p:cNvPr id="8" name="Content Placeholder 7"/>
          <p:cNvSpPr>
            <a:spLocks noGrp="1"/>
          </p:cNvSpPr>
          <p:nvPr>
            <p:ph sz="half" idx="2"/>
          </p:nvPr>
        </p:nvSpPr>
        <p:spPr/>
        <p:txBody>
          <a:bodyPr>
            <a:normAutofit fontScale="92500" lnSpcReduction="20000"/>
          </a:bodyPr>
          <a:lstStyle/>
          <a:p>
            <a:r>
              <a:rPr lang="en-US" dirty="0"/>
              <a:t>“What we do (standards based core curriculum). Why we do it (cognitive, affective, psycho-social holistic development of all children). How we do it (through active engagement in music making experiences with singing, playing instruments, moving, listening, creating and composing). How we measure success (knowledge based assessments that measure conceptual understanding and performance based assessments that measure skill development).”</a:t>
            </a:r>
          </a:p>
        </p:txBody>
      </p:sp>
      <p:sp>
        <p:nvSpPr>
          <p:cNvPr id="9" name="Slide Number Placeholder 8"/>
          <p:cNvSpPr>
            <a:spLocks noGrp="1"/>
          </p:cNvSpPr>
          <p:nvPr>
            <p:ph type="sldNum" sz="quarter" idx="12"/>
          </p:nvPr>
        </p:nvSpPr>
        <p:spPr/>
        <p:txBody>
          <a:bodyPr/>
          <a:lstStyle/>
          <a:p>
            <a:fld id="{2DC1BF23-A152-4436-A2D1-F256C76AB09E}" type="slidenum">
              <a:rPr lang="en-US" smtClean="0"/>
              <a:t>20</a:t>
            </a:fld>
            <a:endParaRPr lang="en-US"/>
          </a:p>
        </p:txBody>
      </p:sp>
    </p:spTree>
    <p:extLst>
      <p:ext uri="{BB962C8B-B14F-4D97-AF65-F5344CB8AC3E}">
        <p14:creationId xmlns:p14="http://schemas.microsoft.com/office/powerpoint/2010/main" val="134429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Theme II</a:t>
            </a:r>
            <a:r>
              <a:rPr lang="en-US" dirty="0"/>
              <a:t>: Uniqueness of Music Learning</a:t>
            </a:r>
          </a:p>
        </p:txBody>
      </p:sp>
      <p:sp>
        <p:nvSpPr>
          <p:cNvPr id="3" name="Content Placeholder 2"/>
          <p:cNvSpPr>
            <a:spLocks noGrp="1"/>
          </p:cNvSpPr>
          <p:nvPr>
            <p:ph sz="half" idx="1"/>
          </p:nvPr>
        </p:nvSpPr>
        <p:spPr>
          <a:xfrm>
            <a:off x="838200" y="1825625"/>
            <a:ext cx="7366686" cy="4351338"/>
          </a:xfrm>
        </p:spPr>
        <p:txBody>
          <a:bodyPr>
            <a:normAutofit fontScale="85000" lnSpcReduction="10000"/>
          </a:bodyPr>
          <a:lstStyle/>
          <a:p>
            <a:r>
              <a:rPr lang="en-US" dirty="0"/>
              <a:t>“In elementary music, the lesson period they observe isn't really one single lesson, but is a continuation of multiple lessons with multiple targets and goals for multiple skills that are currently at multiple levels of learning (some introductory, some with-teacher-help, and some for students on their own).”</a:t>
            </a:r>
          </a:p>
          <a:p>
            <a:r>
              <a:rPr lang="en-US" dirty="0"/>
              <a:t>“Unlike other disciplines, it should be remembered that students in an ENSEMBLE course are being developed to be part of and blend in with the ensemble. While their individual musicianship is certainly at the forefront of a music educator's mind, it is the ensemble's overall health that affects EVERYONE, and therefore a majority of the classroom time must be spent in forming ENSEMBLE technique.”</a:t>
            </a:r>
          </a:p>
        </p:txBody>
      </p:sp>
      <p:sp>
        <p:nvSpPr>
          <p:cNvPr id="5" name="Content Placeholder 4"/>
          <p:cNvSpPr>
            <a:spLocks noGrp="1"/>
          </p:cNvSpPr>
          <p:nvPr>
            <p:ph sz="half" idx="2"/>
          </p:nvPr>
        </p:nvSpPr>
        <p:spPr>
          <a:xfrm>
            <a:off x="9852454" y="1825625"/>
            <a:ext cx="1501346" cy="4351338"/>
          </a:xfrm>
        </p:spPr>
        <p:txBody>
          <a:bodyPr>
            <a:normAutofit/>
          </a:bodyPr>
          <a:lstStyle/>
          <a:p>
            <a:endParaRPr lang="en-US" dirty="0"/>
          </a:p>
        </p:txBody>
      </p:sp>
      <p:pic>
        <p:nvPicPr>
          <p:cNvPr id="2050" name="Picture 2" descr="http://worldwest.media.clients.ellingtoncms.com/img/photos/2010/04/04/ClassSizeImpact_4-4_t670.jpg?b3f6a5d7692ccc373d56e40cf708e3fa67d9af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362" y="1825625"/>
            <a:ext cx="3681461" cy="22528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C1BF23-A152-4436-A2D1-F256C76AB09E}" type="slidenum">
              <a:rPr lang="en-US" smtClean="0"/>
              <a:t>21</a:t>
            </a:fld>
            <a:endParaRPr lang="en-US"/>
          </a:p>
        </p:txBody>
      </p:sp>
      <p:pic>
        <p:nvPicPr>
          <p:cNvPr id="4098" name="Picture 2" descr="http://www.schoollifetroy.com/wp-content/uploads/2015/03/baker-choir_002.jpg"/>
          <p:cNvPicPr>
            <a:picLocks noChangeAspect="1" noChangeArrowheads="1"/>
          </p:cNvPicPr>
          <p:nvPr/>
        </p:nvPicPr>
        <p:blipFill rotWithShape="1">
          <a:blip r:embed="rId3">
            <a:extLst>
              <a:ext uri="{28A0092B-C50C-407E-A947-70E740481C1C}">
                <a14:useLocalDpi xmlns:a14="http://schemas.microsoft.com/office/drawing/2010/main" val="0"/>
              </a:ext>
            </a:extLst>
          </a:blip>
          <a:srcRect t="16572"/>
          <a:stretch/>
        </p:blipFill>
        <p:spPr bwMode="auto">
          <a:xfrm>
            <a:off x="8314243" y="4257847"/>
            <a:ext cx="3687580" cy="229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20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Theme III</a:t>
            </a:r>
            <a:r>
              <a:rPr lang="en-US" dirty="0"/>
              <a:t>: Uniqueness of Music Teaching</a:t>
            </a:r>
          </a:p>
        </p:txBody>
      </p:sp>
      <p:sp>
        <p:nvSpPr>
          <p:cNvPr id="4" name="Content Placeholder 3"/>
          <p:cNvSpPr>
            <a:spLocks noGrp="1"/>
          </p:cNvSpPr>
          <p:nvPr>
            <p:ph sz="half" idx="1"/>
          </p:nvPr>
        </p:nvSpPr>
        <p:spPr/>
        <p:txBody>
          <a:bodyPr>
            <a:normAutofit fontScale="77500" lnSpcReduction="20000"/>
          </a:bodyPr>
          <a:lstStyle/>
          <a:p>
            <a:r>
              <a:rPr lang="en-US" dirty="0"/>
              <a:t>“I teach 35 different classes and 800 students per week. Classes are 45 minutes long and there is no time between classes. The work/stress load is overwhelming and trying to assess the students is an extremely difficult proposition, but yearly progress is part of the teacher evaluation.”</a:t>
            </a:r>
          </a:p>
          <a:p>
            <a:r>
              <a:rPr lang="en-US" dirty="0"/>
              <a:t>“The role of a music educator expands beyond the classroom in a way unlike most other teaching positions. Putting on performances…does not 'just happen.' It takes day to day hard work and expertise with the students. This is a level of pressure and joy due to hundreds of people watching how you have done in the classroom.” </a:t>
            </a:r>
          </a:p>
        </p:txBody>
      </p:sp>
      <p:sp>
        <p:nvSpPr>
          <p:cNvPr id="5" name="Content Placeholder 4"/>
          <p:cNvSpPr>
            <a:spLocks noGrp="1"/>
          </p:cNvSpPr>
          <p:nvPr>
            <p:ph sz="half" idx="2"/>
          </p:nvPr>
        </p:nvSpPr>
        <p:spPr/>
        <p:txBody>
          <a:bodyPr>
            <a:normAutofit fontScale="85000" lnSpcReduction="20000"/>
          </a:bodyPr>
          <a:lstStyle/>
          <a:p>
            <a:r>
              <a:rPr lang="en-US" dirty="0"/>
              <a:t>“Teaching music is more than just about holiday performances. Each class period is important. Sometimes, it seems that our subject matter is viewed as "less important" in comparison to the "core" subjects. For example, I have different students being pulled from music class each quarter for "extended learning.“ How can I be effective if I only see my students for twenty-seven weeks out of the thirty-six weeks of the school year? How can I be effective the following year when those students do not have the knowledge and skills to begin the next grade level?”</a:t>
            </a:r>
          </a:p>
        </p:txBody>
      </p:sp>
      <p:sp>
        <p:nvSpPr>
          <p:cNvPr id="6" name="Slide Number Placeholder 5"/>
          <p:cNvSpPr>
            <a:spLocks noGrp="1"/>
          </p:cNvSpPr>
          <p:nvPr>
            <p:ph type="sldNum" sz="quarter" idx="12"/>
          </p:nvPr>
        </p:nvSpPr>
        <p:spPr/>
        <p:txBody>
          <a:bodyPr/>
          <a:lstStyle/>
          <a:p>
            <a:fld id="{2DC1BF23-A152-4436-A2D1-F256C76AB09E}" type="slidenum">
              <a:rPr lang="en-US" smtClean="0"/>
              <a:t>22</a:t>
            </a:fld>
            <a:endParaRPr lang="en-US"/>
          </a:p>
        </p:txBody>
      </p:sp>
    </p:spTree>
    <p:extLst>
      <p:ext uri="{BB962C8B-B14F-4D97-AF65-F5344CB8AC3E}">
        <p14:creationId xmlns:p14="http://schemas.microsoft.com/office/powerpoint/2010/main" val="350520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Theme IV</a:t>
            </a:r>
            <a:r>
              <a:rPr lang="en-US" dirty="0"/>
              <a:t>: Need for Music Teacher Specific Evaluation Format</a:t>
            </a:r>
          </a:p>
        </p:txBody>
      </p:sp>
      <p:sp>
        <p:nvSpPr>
          <p:cNvPr id="3" name="Content Placeholder 2"/>
          <p:cNvSpPr>
            <a:spLocks noGrp="1"/>
          </p:cNvSpPr>
          <p:nvPr>
            <p:ph sz="half" idx="1"/>
          </p:nvPr>
        </p:nvSpPr>
        <p:spPr/>
        <p:txBody>
          <a:bodyPr>
            <a:normAutofit fontScale="92500"/>
          </a:bodyPr>
          <a:lstStyle/>
          <a:p>
            <a:r>
              <a:rPr lang="en-US" dirty="0"/>
              <a:t>“Choir Festival should not be the final evaluation for the work that a teacher does in the classroom.”</a:t>
            </a:r>
          </a:p>
          <a:p>
            <a:r>
              <a:rPr lang="en-US" dirty="0"/>
              <a:t>“Evaluations should center on the music curriculum. Considerations should be given to the amount of instructional time, number of students in the classroom, number of special needs students in the classroom, and staffing to support special needs students.”</a:t>
            </a:r>
          </a:p>
          <a:p>
            <a:endParaRPr lang="en-US" dirty="0"/>
          </a:p>
        </p:txBody>
      </p:sp>
      <p:sp>
        <p:nvSpPr>
          <p:cNvPr id="4" name="Content Placeholder 3"/>
          <p:cNvSpPr>
            <a:spLocks noGrp="1"/>
          </p:cNvSpPr>
          <p:nvPr>
            <p:ph sz="half" idx="2"/>
          </p:nvPr>
        </p:nvSpPr>
        <p:spPr/>
        <p:txBody>
          <a:bodyPr>
            <a:normAutofit/>
          </a:bodyPr>
          <a:lstStyle/>
          <a:p>
            <a:endParaRPr lang="en-US"/>
          </a:p>
        </p:txBody>
      </p:sp>
      <p:pic>
        <p:nvPicPr>
          <p:cNvPr id="2050" name="Picture 2" descr="http://api.ning.com/files/uDOKDUiWBMLXSSxhtvSAdjjR1GclLfXhjtcmT0m5gIPAipkTwHzCuauh1honpE6LamR-UbncffTnhduAP1Gt*p1b43RrIJi6/Climbthetreecartoon.jpg?width=611&amp;height=4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819775" cy="40576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DC1BF23-A152-4436-A2D1-F256C76AB09E}" type="slidenum">
              <a:rPr lang="en-US" smtClean="0"/>
              <a:t>23</a:t>
            </a:fld>
            <a:endParaRPr lang="en-US"/>
          </a:p>
        </p:txBody>
      </p:sp>
    </p:spTree>
    <p:extLst>
      <p:ext uri="{BB962C8B-B14F-4D97-AF65-F5344CB8AC3E}">
        <p14:creationId xmlns:p14="http://schemas.microsoft.com/office/powerpoint/2010/main" val="88958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Theme V</a:t>
            </a:r>
            <a:r>
              <a:rPr lang="en-US" dirty="0"/>
              <a:t>: Need for Communication</a:t>
            </a:r>
          </a:p>
        </p:txBody>
      </p:sp>
      <p:sp>
        <p:nvSpPr>
          <p:cNvPr id="3" name="Content Placeholder 2"/>
          <p:cNvSpPr>
            <a:spLocks noGrp="1"/>
          </p:cNvSpPr>
          <p:nvPr>
            <p:ph sz="half" idx="1"/>
          </p:nvPr>
        </p:nvSpPr>
        <p:spPr/>
        <p:txBody>
          <a:bodyPr>
            <a:normAutofit fontScale="85000" lnSpcReduction="20000"/>
          </a:bodyPr>
          <a:lstStyle/>
          <a:p>
            <a:r>
              <a:rPr lang="en-US" dirty="0"/>
              <a:t>“We are not just here to put on ‘shows’. There is material we are teaching and benchmarks we are trying to hit just like every other teacher. If you don't understand what we are doing, please ask us. Don't just assume all we do is play games. Those ‘games’ have a purpose.”</a:t>
            </a:r>
          </a:p>
          <a:p>
            <a:r>
              <a:rPr lang="en-US" dirty="0"/>
              <a:t>“Please visit our rooms! We want to have you around. Please come to our concerts! We teach so much more than just music, and we need you to see that in practice. We really are very similar to a project based learning class.”</a:t>
            </a:r>
          </a:p>
        </p:txBody>
      </p:sp>
      <p:sp>
        <p:nvSpPr>
          <p:cNvPr id="4" name="Content Placeholder 3"/>
          <p:cNvSpPr>
            <a:spLocks noGrp="1"/>
          </p:cNvSpPr>
          <p:nvPr>
            <p:ph sz="half" idx="2"/>
          </p:nvPr>
        </p:nvSpPr>
        <p:spPr/>
        <p:txBody>
          <a:bodyPr>
            <a:normAutofit/>
          </a:bodyPr>
          <a:lstStyle/>
          <a:p>
            <a:endParaRPr lang="en-US"/>
          </a:p>
        </p:txBody>
      </p:sp>
      <p:pic>
        <p:nvPicPr>
          <p:cNvPr id="4098" name="Picture 2" descr="http://studyhungary.dev.xtremedia.hu/upload/images/com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675" y="1897889"/>
            <a:ext cx="4132650" cy="42068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DC1BF23-A152-4436-A2D1-F256C76AB09E}" type="slidenum">
              <a:rPr lang="en-US" smtClean="0"/>
              <a:t>24</a:t>
            </a:fld>
            <a:endParaRPr lang="en-US"/>
          </a:p>
        </p:txBody>
      </p:sp>
    </p:spTree>
    <p:extLst>
      <p:ext uri="{BB962C8B-B14F-4D97-AF65-F5344CB8AC3E}">
        <p14:creationId xmlns:p14="http://schemas.microsoft.com/office/powerpoint/2010/main" val="2314999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838200" y="1825625"/>
            <a:ext cx="6971270" cy="4351338"/>
          </a:xfrm>
        </p:spPr>
        <p:txBody>
          <a:bodyPr>
            <a:normAutofit/>
          </a:bodyPr>
          <a:lstStyle/>
          <a:p>
            <a:r>
              <a:rPr lang="en-US" dirty="0"/>
              <a:t>These findings suggest the need for greater communication between music teachers and administrators before, during, and after the evaluation process to: </a:t>
            </a:r>
          </a:p>
          <a:p>
            <a:pPr lvl="1"/>
            <a:r>
              <a:rPr lang="en-US" dirty="0"/>
              <a:t>(a) Clarify goals and expectations for music instruction. </a:t>
            </a:r>
          </a:p>
          <a:p>
            <a:pPr lvl="1"/>
            <a:r>
              <a:rPr lang="en-US" dirty="0"/>
              <a:t>(b) Explain similarities and differences between instruction in music and other disciplines.</a:t>
            </a:r>
          </a:p>
          <a:p>
            <a:pPr lvl="1"/>
            <a:r>
              <a:rPr lang="en-US" dirty="0"/>
              <a:t>(c) Interpret evaluation instruments in relation to music teaching and learning.</a:t>
            </a:r>
          </a:p>
        </p:txBody>
      </p:sp>
      <p:sp>
        <p:nvSpPr>
          <p:cNvPr id="5" name="Slide Number Placeholder 4"/>
          <p:cNvSpPr>
            <a:spLocks noGrp="1"/>
          </p:cNvSpPr>
          <p:nvPr>
            <p:ph type="sldNum" sz="quarter" idx="12"/>
          </p:nvPr>
        </p:nvSpPr>
        <p:spPr/>
        <p:txBody>
          <a:bodyPr/>
          <a:lstStyle/>
          <a:p>
            <a:fld id="{2DC1BF23-A152-4436-A2D1-F256C76AB09E}" type="slidenum">
              <a:rPr lang="en-US" smtClean="0"/>
              <a:t>25</a:t>
            </a:fld>
            <a:endParaRPr lang="en-US"/>
          </a:p>
        </p:txBody>
      </p:sp>
      <p:pic>
        <p:nvPicPr>
          <p:cNvPr id="2050" name="Picture 2" descr="http://shop.nafme.org/wp-content/uploads/2013/11/cover_gen_mus_cropped-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9157" y="1219200"/>
            <a:ext cx="3786085" cy="4900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6" name="Content Placeholder 5"/>
          <p:cNvSpPr>
            <a:spLocks noGrp="1"/>
          </p:cNvSpPr>
          <p:nvPr>
            <p:ph sz="half" idx="1"/>
          </p:nvPr>
        </p:nvSpPr>
        <p:spPr/>
        <p:txBody>
          <a:bodyPr>
            <a:normAutofit lnSpcReduction="10000"/>
          </a:bodyPr>
          <a:lstStyle/>
          <a:p>
            <a:r>
              <a:rPr lang="en-US" dirty="0"/>
              <a:t>Teacher evaluation is of great concern to MI Music Educators</a:t>
            </a:r>
          </a:p>
          <a:p>
            <a:r>
              <a:rPr lang="en-US" dirty="0"/>
              <a:t>Teachers are particularly concerned w/ administrator knowledge, values, and competence related to music education</a:t>
            </a:r>
          </a:p>
          <a:p>
            <a:r>
              <a:rPr lang="en-US" dirty="0"/>
              <a:t>Perhaps joint efforts by music (e.g., </a:t>
            </a:r>
            <a:r>
              <a:rPr lang="en-US" dirty="0" err="1"/>
              <a:t>MMEA</a:t>
            </a:r>
            <a:r>
              <a:rPr lang="en-US" dirty="0"/>
              <a:t>) &amp; administrator (e.g., </a:t>
            </a:r>
            <a:r>
              <a:rPr lang="en-US" dirty="0" err="1"/>
              <a:t>MEMSPA</a:t>
            </a:r>
            <a:r>
              <a:rPr lang="en-US" dirty="0"/>
              <a:t>) could effectively address concerns.</a:t>
            </a:r>
          </a:p>
        </p:txBody>
      </p:sp>
      <p:sp>
        <p:nvSpPr>
          <p:cNvPr id="3" name="Content Placeholder 2"/>
          <p:cNvSpPr>
            <a:spLocks noGrp="1"/>
          </p:cNvSpPr>
          <p:nvPr>
            <p:ph sz="half" idx="2"/>
          </p:nvPr>
        </p:nvSpPr>
        <p:spPr/>
        <p:txBody>
          <a:bodyPr>
            <a:normAutofit/>
          </a:bodyPr>
          <a:lstStyle/>
          <a:p>
            <a:endParaRPr lang="en-US" dirty="0"/>
          </a:p>
        </p:txBody>
      </p:sp>
      <p:sp>
        <p:nvSpPr>
          <p:cNvPr id="5" name="Slide Number Placeholder 4"/>
          <p:cNvSpPr>
            <a:spLocks noGrp="1"/>
          </p:cNvSpPr>
          <p:nvPr>
            <p:ph type="sldNum" sz="quarter" idx="12"/>
          </p:nvPr>
        </p:nvSpPr>
        <p:spPr/>
        <p:txBody>
          <a:bodyPr/>
          <a:lstStyle/>
          <a:p>
            <a:fld id="{2DC1BF23-A152-4436-A2D1-F256C76AB09E}" type="slidenum">
              <a:rPr lang="en-US" smtClean="0"/>
              <a:t>26</a:t>
            </a:fld>
            <a:endParaRPr lang="en-US"/>
          </a:p>
        </p:txBody>
      </p:sp>
      <p:pic>
        <p:nvPicPr>
          <p:cNvPr id="2050" name="Picture 2" descr="Michigan Music Education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44029"/>
            <a:ext cx="3218089" cy="11977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315494"/>
            <a:ext cx="30099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pbs.twimg.com/profile_images/1666508981/MSBOA-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1019" y="1825625"/>
            <a:ext cx="1837124" cy="18297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svma.org/Resources/Pictures/MSVMA%20Logos/MSVMAColor_trans%20backgro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6043" y="5352346"/>
            <a:ext cx="3149850" cy="11936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6134" y="4136231"/>
            <a:ext cx="3089079" cy="108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646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ADB5F3-3D16-4691-8EE3-04A97DF8EA10}"/>
              </a:ext>
            </a:extLst>
          </p:cNvPr>
          <p:cNvSpPr>
            <a:spLocks noGrp="1"/>
          </p:cNvSpPr>
          <p:nvPr>
            <p:ph type="ctrTitle"/>
          </p:nvPr>
        </p:nvSpPr>
        <p:spPr/>
        <p:txBody>
          <a:bodyPr/>
          <a:lstStyle/>
          <a:p>
            <a:r>
              <a:rPr lang="en-US" dirty="0"/>
              <a:t>Inferential Statistics</a:t>
            </a:r>
          </a:p>
        </p:txBody>
      </p:sp>
      <p:sp>
        <p:nvSpPr>
          <p:cNvPr id="6" name="Subtitle 5">
            <a:extLst>
              <a:ext uri="{FF2B5EF4-FFF2-40B4-BE49-F238E27FC236}">
                <a16:creationId xmlns:a16="http://schemas.microsoft.com/office/drawing/2014/main" id="{38CE1609-AC09-4844-AC84-3C56C3248E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6304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7D46EF8-A6E8-41BE-8861-BD9A46A2338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Inferential Statistics</a:t>
            </a:r>
          </a:p>
        </p:txBody>
      </p:sp>
      <p:sp>
        <p:nvSpPr>
          <p:cNvPr id="22531" name="Rectangle 3">
            <a:extLst>
              <a:ext uri="{FF2B5EF4-FFF2-40B4-BE49-F238E27FC236}">
                <a16:creationId xmlns:a16="http://schemas.microsoft.com/office/drawing/2014/main" id="{D7E21311-BD96-45B3-9C05-35B5D3B55AB9}"/>
              </a:ext>
            </a:extLst>
          </p:cNvPr>
          <p:cNvSpPr>
            <a:spLocks noGrp="1" noChangeArrowheads="1"/>
          </p:cNvSpPr>
          <p:nvPr>
            <p:ph idx="1"/>
          </p:nvPr>
        </p:nvSpPr>
        <p:spPr/>
        <p:txBody>
          <a:bodyPr/>
          <a:lstStyle/>
          <a:p>
            <a:pPr eaLnBrk="1" hangingPunct="1">
              <a:lnSpc>
                <a:spcPct val="80000"/>
              </a:lnSpc>
            </a:pPr>
            <a:r>
              <a:rPr lang="en-US" altLang="en-US" u="sng" dirty="0">
                <a:ea typeface="ＭＳ Ｐゴシック" panose="020B0600070205080204" pitchFamily="34" charset="-128"/>
              </a:rPr>
              <a:t>Statistic</a:t>
            </a:r>
            <a:r>
              <a:rPr lang="en-US" altLang="en-US" dirty="0">
                <a:ea typeface="ＭＳ Ｐゴシック" panose="020B0600070205080204" pitchFamily="34" charset="-128"/>
              </a:rPr>
              <a:t> = number describing a variable</a:t>
            </a:r>
          </a:p>
          <a:p>
            <a:pPr eaLnBrk="1" hangingPunct="1">
              <a:lnSpc>
                <a:spcPct val="80000"/>
              </a:lnSpc>
            </a:pPr>
            <a:r>
              <a:rPr lang="en-US" altLang="en-US" u="sng" dirty="0">
                <a:ea typeface="ＭＳ Ｐゴシック" panose="020B0600070205080204" pitchFamily="34" charset="-128"/>
              </a:rPr>
              <a:t>Descriptive statistics</a:t>
            </a:r>
            <a:r>
              <a:rPr lang="en-US" altLang="en-US" dirty="0">
                <a:ea typeface="ＭＳ Ｐゴシック" panose="020B0600070205080204" pitchFamily="34" charset="-128"/>
              </a:rPr>
              <a:t> = describe population</a:t>
            </a:r>
          </a:p>
          <a:p>
            <a:pPr eaLnBrk="1" hangingPunct="1">
              <a:lnSpc>
                <a:spcPct val="80000"/>
              </a:lnSpc>
            </a:pPr>
            <a:r>
              <a:rPr lang="en-US" altLang="en-US" b="1" u="sng" dirty="0">
                <a:ea typeface="ＭＳ Ｐゴシック" panose="020B0600070205080204" pitchFamily="34" charset="-128"/>
              </a:rPr>
              <a:t>Inferential statistics</a:t>
            </a:r>
            <a:r>
              <a:rPr lang="en-US" altLang="en-US" b="1" dirty="0">
                <a:ea typeface="ＭＳ Ｐゴシック" panose="020B0600070205080204" pitchFamily="34" charset="-128"/>
              </a:rPr>
              <a:t> </a:t>
            </a:r>
            <a:r>
              <a:rPr lang="en-US" altLang="en-US" dirty="0">
                <a:ea typeface="ＭＳ Ｐゴシック" panose="020B0600070205080204" pitchFamily="34" charset="-128"/>
              </a:rPr>
              <a:t>= used when making inferences about a population based on the sample.</a:t>
            </a:r>
          </a:p>
          <a:p>
            <a:pPr eaLnBrk="1" hangingPunct="1">
              <a:lnSpc>
                <a:spcPct val="80000"/>
              </a:lnSpc>
            </a:pPr>
            <a:r>
              <a:rPr lang="en-US" altLang="en-US" dirty="0">
                <a:ea typeface="ＭＳ Ｐゴシック" panose="020B0600070205080204" pitchFamily="34" charset="-128"/>
              </a:rPr>
              <a:t>Stat. used based on </a:t>
            </a:r>
            <a:r>
              <a:rPr lang="en-US" altLang="en-US" u="sng" dirty="0">
                <a:ea typeface="ＭＳ Ｐゴシック" panose="020B0600070205080204" pitchFamily="34" charset="-128"/>
              </a:rPr>
              <a:t>type of data</a:t>
            </a:r>
            <a:r>
              <a:rPr lang="en-US" altLang="en-US" dirty="0">
                <a:ea typeface="ＭＳ Ｐゴシック" panose="020B0600070205080204" pitchFamily="34" charset="-128"/>
              </a:rPr>
              <a:t> and other </a:t>
            </a:r>
            <a:r>
              <a:rPr lang="en-US" altLang="en-US" u="sng" dirty="0">
                <a:ea typeface="ＭＳ Ｐゴシック" panose="020B0600070205080204" pitchFamily="34" charset="-128"/>
              </a:rPr>
              <a:t>assumptions</a:t>
            </a:r>
          </a:p>
          <a:p>
            <a:pPr eaLnBrk="1" hangingPunct="1">
              <a:lnSpc>
                <a:spcPct val="80000"/>
              </a:lnSpc>
            </a:pPr>
            <a:r>
              <a:rPr lang="en-US" altLang="en-US" dirty="0">
                <a:ea typeface="ＭＳ Ｐゴシック" panose="020B0600070205080204" pitchFamily="34" charset="-128"/>
              </a:rPr>
              <a:t>Stats used to compare and find differences</a:t>
            </a:r>
          </a:p>
          <a:p>
            <a:pPr eaLnBrk="1" hangingPunct="1">
              <a:lnSpc>
                <a:spcPct val="80000"/>
              </a:lnSpc>
            </a:pPr>
            <a:endParaRPr lang="en-US" altLang="en-US" sz="2400" dirty="0">
              <a:ea typeface="ＭＳ Ｐゴシック" panose="020B0600070205080204" pitchFamily="34" charset="-128"/>
            </a:endParaRPr>
          </a:p>
          <a:p>
            <a:pPr eaLnBrk="1" hangingPunct="1">
              <a:lnSpc>
                <a:spcPct val="80000"/>
              </a:lnSpc>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3319638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87559C69-5592-4D70-A9CB-E71BA224560E}"/>
              </a:ext>
            </a:extLst>
          </p:cNvPr>
          <p:cNvSpPr>
            <a:spLocks noGrp="1"/>
          </p:cNvSpPr>
          <p:nvPr>
            <p:ph type="title"/>
          </p:nvPr>
        </p:nvSpPr>
        <p:spPr/>
        <p:txBody>
          <a:bodyPr/>
          <a:lstStyle/>
          <a:p>
            <a:r>
              <a:rPr lang="en-US" altLang="en-US">
                <a:ea typeface="ＭＳ Ｐゴシック" panose="020B0600070205080204" pitchFamily="34" charset="-128"/>
              </a:rPr>
              <a:t>Two Types of Inferential Stats</a:t>
            </a:r>
          </a:p>
        </p:txBody>
      </p:sp>
      <p:sp>
        <p:nvSpPr>
          <p:cNvPr id="24579" name="Content Placeholder 5">
            <a:extLst>
              <a:ext uri="{FF2B5EF4-FFF2-40B4-BE49-F238E27FC236}">
                <a16:creationId xmlns:a16="http://schemas.microsoft.com/office/drawing/2014/main" id="{ED4DCF95-DC56-46FA-BD9C-F83A4E8B9B20}"/>
              </a:ext>
            </a:extLst>
          </p:cNvPr>
          <p:cNvSpPr>
            <a:spLocks noGrp="1"/>
          </p:cNvSpPr>
          <p:nvPr>
            <p:ph sz="half" idx="1"/>
          </p:nvPr>
        </p:nvSpPr>
        <p:spPr/>
        <p:txBody>
          <a:bodyPr/>
          <a:lstStyle/>
          <a:p>
            <a:pPr eaLnBrk="1" hangingPunct="1">
              <a:lnSpc>
                <a:spcPct val="80000"/>
              </a:lnSpc>
            </a:pPr>
            <a:r>
              <a:rPr lang="en-US" altLang="en-US" u="sng" dirty="0">
                <a:ea typeface="ＭＳ Ｐゴシック" panose="020B0600070205080204" pitchFamily="34" charset="-128"/>
              </a:rPr>
              <a:t>Parametric</a:t>
            </a:r>
          </a:p>
          <a:p>
            <a:pPr lvl="1" eaLnBrk="1" hangingPunct="1">
              <a:lnSpc>
                <a:spcPct val="80000"/>
              </a:lnSpc>
            </a:pPr>
            <a:r>
              <a:rPr lang="en-US" altLang="en-US" sz="2800" dirty="0">
                <a:ea typeface="ＭＳ Ｐゴシック" panose="020B0600070205080204" pitchFamily="34" charset="-128"/>
              </a:rPr>
              <a:t>Interval &amp; ratio data</a:t>
            </a:r>
          </a:p>
          <a:p>
            <a:pPr lvl="1" eaLnBrk="1" hangingPunct="1">
              <a:lnSpc>
                <a:spcPct val="80000"/>
              </a:lnSpc>
            </a:pPr>
            <a:r>
              <a:rPr lang="en-US" altLang="en-US" sz="2800" dirty="0">
                <a:ea typeface="ＭＳ Ｐゴシック" panose="020B0600070205080204" pitchFamily="34" charset="-128"/>
              </a:rPr>
              <a:t>Normal or near normal curve </a:t>
            </a:r>
            <a:r>
              <a:rPr lang="en-US" altLang="en-US" sz="2000" dirty="0">
                <a:ea typeface="ＭＳ Ｐゴシック" panose="020B0600070205080204" pitchFamily="34" charset="-128"/>
              </a:rPr>
              <a:t>(distribution)</a:t>
            </a:r>
          </a:p>
          <a:p>
            <a:pPr lvl="1" eaLnBrk="1" hangingPunct="1">
              <a:lnSpc>
                <a:spcPct val="80000"/>
              </a:lnSpc>
            </a:pPr>
            <a:r>
              <a:rPr lang="en-US" altLang="en-US" sz="2800" dirty="0">
                <a:ea typeface="ＭＳ Ｐゴシック" panose="020B0600070205080204" pitchFamily="34" charset="-128"/>
              </a:rPr>
              <a:t>Equal variances </a:t>
            </a:r>
            <a:r>
              <a:rPr lang="en-US" altLang="en-US" sz="2000" dirty="0">
                <a:ea typeface="ＭＳ Ｐゴシック" panose="020B0600070205080204" pitchFamily="34" charset="-128"/>
              </a:rPr>
              <a:t>(</a:t>
            </a:r>
            <a:r>
              <a:rPr lang="en-US" altLang="en-US" sz="2000" dirty="0" err="1">
                <a:ea typeface="ＭＳ Ｐゴシック" panose="020B0600070205080204" pitchFamily="34" charset="-128"/>
              </a:rPr>
              <a:t>Levene’s</a:t>
            </a:r>
            <a:r>
              <a:rPr lang="en-US" altLang="en-US" sz="2000" dirty="0">
                <a:ea typeface="ＭＳ Ｐゴシック" panose="020B0600070205080204" pitchFamily="34" charset="-128"/>
              </a:rPr>
              <a:t> test)</a:t>
            </a:r>
          </a:p>
          <a:p>
            <a:pPr lvl="1" eaLnBrk="1" hangingPunct="1">
              <a:lnSpc>
                <a:spcPct val="80000"/>
              </a:lnSpc>
            </a:pPr>
            <a:r>
              <a:rPr lang="en-US" altLang="en-US" sz="2800" dirty="0">
                <a:ea typeface="ＭＳ Ｐゴシック" panose="020B0600070205080204" pitchFamily="34" charset="-128"/>
              </a:rPr>
              <a:t>Sample reflects pop. </a:t>
            </a:r>
            <a:r>
              <a:rPr lang="en-US" altLang="en-US" sz="2000" dirty="0">
                <a:ea typeface="ＭＳ Ｐゴシック" panose="020B0600070205080204" pitchFamily="34" charset="-128"/>
              </a:rPr>
              <a:t>(randomized)</a:t>
            </a:r>
          </a:p>
          <a:p>
            <a:pPr lvl="1" eaLnBrk="1" hangingPunct="1">
              <a:lnSpc>
                <a:spcPct val="80000"/>
              </a:lnSpc>
            </a:pPr>
            <a:r>
              <a:rPr lang="en-US" altLang="en-US" sz="2800" dirty="0">
                <a:ea typeface="ＭＳ Ｐゴシック" panose="020B0600070205080204" pitchFamily="34" charset="-128"/>
              </a:rPr>
              <a:t>Most powerful</a:t>
            </a:r>
          </a:p>
          <a:p>
            <a:endParaRPr lang="en-US" altLang="en-US" dirty="0">
              <a:ea typeface="ＭＳ Ｐゴシック" panose="020B0600070205080204" pitchFamily="34" charset="-128"/>
            </a:endParaRPr>
          </a:p>
        </p:txBody>
      </p:sp>
      <p:sp>
        <p:nvSpPr>
          <p:cNvPr id="24580" name="Content Placeholder 6">
            <a:extLst>
              <a:ext uri="{FF2B5EF4-FFF2-40B4-BE49-F238E27FC236}">
                <a16:creationId xmlns:a16="http://schemas.microsoft.com/office/drawing/2014/main" id="{69CA70AD-B6BE-4A19-94F1-F50B944D3B88}"/>
              </a:ext>
            </a:extLst>
          </p:cNvPr>
          <p:cNvSpPr>
            <a:spLocks noGrp="1"/>
          </p:cNvSpPr>
          <p:nvPr>
            <p:ph sz="half" idx="2"/>
          </p:nvPr>
        </p:nvSpPr>
        <p:spPr>
          <a:xfrm>
            <a:off x="6172200" y="1825625"/>
            <a:ext cx="5181600" cy="4351338"/>
          </a:xfrm>
        </p:spPr>
        <p:txBody>
          <a:bodyPr/>
          <a:lstStyle/>
          <a:p>
            <a:pPr eaLnBrk="1" hangingPunct="1">
              <a:lnSpc>
                <a:spcPct val="80000"/>
              </a:lnSpc>
            </a:pPr>
            <a:r>
              <a:rPr lang="en-US" altLang="en-US" u="sng" dirty="0">
                <a:ea typeface="ＭＳ Ｐゴシック" panose="020B0600070205080204" pitchFamily="34" charset="-128"/>
              </a:rPr>
              <a:t>Non-Parametric</a:t>
            </a:r>
          </a:p>
          <a:p>
            <a:pPr lvl="1" eaLnBrk="1" hangingPunct="1">
              <a:lnSpc>
                <a:spcPct val="80000"/>
              </a:lnSpc>
            </a:pPr>
            <a:r>
              <a:rPr lang="en-US" altLang="en-US" sz="2800" dirty="0">
                <a:ea typeface="ＭＳ Ｐゴシック" panose="020B0600070205080204" pitchFamily="34" charset="-128"/>
              </a:rPr>
              <a:t>Nominal &amp; Ordinal data</a:t>
            </a:r>
          </a:p>
          <a:p>
            <a:pPr lvl="1" eaLnBrk="1" hangingPunct="1">
              <a:lnSpc>
                <a:spcPct val="80000"/>
              </a:lnSpc>
            </a:pPr>
            <a:r>
              <a:rPr lang="en-US" altLang="en-US" sz="2800" dirty="0">
                <a:ea typeface="ＭＳ Ｐゴシック" panose="020B0600070205080204" pitchFamily="34" charset="-128"/>
              </a:rPr>
              <a:t>Not normal distribution </a:t>
            </a:r>
            <a:r>
              <a:rPr lang="en-US" altLang="en-US" sz="2000" dirty="0">
                <a:ea typeface="ＭＳ Ｐゴシック" panose="020B0600070205080204" pitchFamily="34" charset="-128"/>
              </a:rPr>
              <a:t>(</a:t>
            </a:r>
            <a:r>
              <a:rPr lang="en-US" altLang="en-US" sz="2000" u="sng" dirty="0">
                <a:ea typeface="ＭＳ Ｐゴシック" panose="020B0600070205080204" pitchFamily="34" charset="-128"/>
              </a:rPr>
              <a:t>skewness</a:t>
            </a:r>
            <a:r>
              <a:rPr lang="en-US" altLang="en-US" sz="2000" dirty="0">
                <a:ea typeface="ＭＳ Ｐゴシック" panose="020B0600070205080204" pitchFamily="34" charset="-128"/>
              </a:rPr>
              <a:t> or </a:t>
            </a:r>
            <a:r>
              <a:rPr lang="en-US" altLang="en-US" sz="2000" u="sng" dirty="0">
                <a:ea typeface="ＭＳ Ｐゴシック" panose="020B0600070205080204" pitchFamily="34" charset="-128"/>
              </a:rPr>
              <a:t>kurtosis</a:t>
            </a:r>
            <a:r>
              <a:rPr lang="en-US" altLang="en-US" sz="2000" dirty="0">
                <a:ea typeface="ＭＳ Ｐゴシック" panose="020B0600070205080204" pitchFamily="34" charset="-128"/>
              </a:rPr>
              <a:t>)</a:t>
            </a:r>
          </a:p>
          <a:p>
            <a:pPr lvl="1" eaLnBrk="1" hangingPunct="1">
              <a:lnSpc>
                <a:spcPct val="80000"/>
              </a:lnSpc>
            </a:pPr>
            <a:r>
              <a:rPr lang="en-US" altLang="en-US" sz="2800" dirty="0">
                <a:ea typeface="ＭＳ Ｐゴシック" panose="020B0600070205080204" pitchFamily="34" charset="-128"/>
              </a:rPr>
              <a:t>Unequal variances </a:t>
            </a:r>
          </a:p>
          <a:p>
            <a:pPr lvl="1" eaLnBrk="1" hangingPunct="1">
              <a:lnSpc>
                <a:spcPct val="80000"/>
              </a:lnSpc>
            </a:pPr>
            <a:r>
              <a:rPr lang="en-US" altLang="en-US" sz="2800" dirty="0">
                <a:ea typeface="ＭＳ Ｐゴシック" panose="020B0600070205080204" pitchFamily="34" charset="-128"/>
              </a:rPr>
              <a:t>Sample not representative</a:t>
            </a:r>
          </a:p>
          <a:p>
            <a:pPr lvl="1" eaLnBrk="1" hangingPunct="1">
              <a:lnSpc>
                <a:spcPct val="80000"/>
              </a:lnSpc>
            </a:pPr>
            <a:r>
              <a:rPr lang="en-US" altLang="en-US" sz="2800" dirty="0">
                <a:ea typeface="ＭＳ Ｐゴシック" panose="020B0600070205080204" pitchFamily="34" charset="-128"/>
              </a:rPr>
              <a:t>Less powerful</a:t>
            </a:r>
          </a:p>
          <a:p>
            <a:pPr lvl="1" eaLnBrk="1" hangingPunct="1">
              <a:lnSpc>
                <a:spcPct val="80000"/>
              </a:lnSpc>
            </a:pPr>
            <a:r>
              <a:rPr lang="en-US" altLang="en-US" sz="2800" dirty="0">
                <a:ea typeface="ＭＳ Ｐゴシック" panose="020B0600070205080204" pitchFamily="34" charset="-128"/>
              </a:rPr>
              <a:t>More conservative</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4797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30F9C4D0-A24F-4C0D-9424-AF5EE0A6E615}"/>
              </a:ext>
            </a:extLst>
          </p:cNvPr>
          <p:cNvSpPr>
            <a:spLocks noGrp="1" noChangeArrowheads="1"/>
          </p:cNvSpPr>
          <p:nvPr>
            <p:ph type="title"/>
          </p:nvPr>
        </p:nvSpPr>
        <p:spPr/>
        <p:txBody>
          <a:bodyPr/>
          <a:lstStyle/>
          <a:p>
            <a:pPr eaLnBrk="1" hangingPunct="1"/>
            <a:r>
              <a:rPr lang="en-US" altLang="en-US" sz="4000"/>
              <a:t>Researcher’s Role in Quantitative and Qualitative Paradigms (Glesne, 1999)</a:t>
            </a:r>
          </a:p>
        </p:txBody>
      </p:sp>
      <p:sp>
        <p:nvSpPr>
          <p:cNvPr id="8195" name="Rectangle 5">
            <a:extLst>
              <a:ext uri="{FF2B5EF4-FFF2-40B4-BE49-F238E27FC236}">
                <a16:creationId xmlns:a16="http://schemas.microsoft.com/office/drawing/2014/main" id="{7316BD8F-F821-4871-B212-3C057A89EB61}"/>
              </a:ext>
            </a:extLst>
          </p:cNvPr>
          <p:cNvSpPr>
            <a:spLocks noGrp="1" noChangeArrowheads="1"/>
          </p:cNvSpPr>
          <p:nvPr>
            <p:ph type="body" sz="half" idx="1"/>
          </p:nvPr>
        </p:nvSpPr>
        <p:spPr>
          <a:xfrm>
            <a:off x="838200" y="2362200"/>
            <a:ext cx="5181600" cy="4114800"/>
          </a:xfrm>
        </p:spPr>
        <p:txBody>
          <a:bodyPr/>
          <a:lstStyle/>
          <a:p>
            <a:pPr eaLnBrk="1" hangingPunct="1"/>
            <a:r>
              <a:rPr lang="en-US" altLang="en-US" sz="2400" dirty="0"/>
              <a:t>Quantitative</a:t>
            </a:r>
          </a:p>
          <a:p>
            <a:pPr lvl="1" eaLnBrk="1" hangingPunct="1"/>
            <a:r>
              <a:rPr lang="en-US" altLang="en-US" sz="2000" dirty="0"/>
              <a:t>Researcher detached</a:t>
            </a:r>
          </a:p>
          <a:p>
            <a:pPr lvl="1" eaLnBrk="1" hangingPunct="1"/>
            <a:r>
              <a:rPr lang="en-US" altLang="en-US" sz="2000" dirty="0"/>
              <a:t>A non-participant</a:t>
            </a:r>
          </a:p>
          <a:p>
            <a:pPr lvl="1" eaLnBrk="1" hangingPunct="1"/>
            <a:r>
              <a:rPr lang="en-US" altLang="en-US" sz="2000" dirty="0"/>
              <a:t>Strives for objective interpretation of findings</a:t>
            </a:r>
          </a:p>
        </p:txBody>
      </p:sp>
      <p:sp>
        <p:nvSpPr>
          <p:cNvPr id="8196" name="Rectangle 6">
            <a:extLst>
              <a:ext uri="{FF2B5EF4-FFF2-40B4-BE49-F238E27FC236}">
                <a16:creationId xmlns:a16="http://schemas.microsoft.com/office/drawing/2014/main" id="{46666E4F-6375-46A5-AB34-61CC54244B7A}"/>
              </a:ext>
            </a:extLst>
          </p:cNvPr>
          <p:cNvSpPr>
            <a:spLocks noGrp="1" noChangeArrowheads="1"/>
          </p:cNvSpPr>
          <p:nvPr>
            <p:ph type="body" sz="half" idx="2"/>
          </p:nvPr>
        </p:nvSpPr>
        <p:spPr>
          <a:xfrm>
            <a:off x="6172200" y="2362200"/>
            <a:ext cx="5181600" cy="4114800"/>
          </a:xfrm>
        </p:spPr>
        <p:txBody>
          <a:bodyPr/>
          <a:lstStyle/>
          <a:p>
            <a:pPr eaLnBrk="1" hangingPunct="1"/>
            <a:r>
              <a:rPr lang="en-US" altLang="en-US" sz="2400" dirty="0"/>
              <a:t>Qualitative</a:t>
            </a:r>
          </a:p>
          <a:p>
            <a:pPr lvl="1" eaLnBrk="1" hangingPunct="1"/>
            <a:r>
              <a:rPr lang="en-US" altLang="en-US" sz="2000" dirty="0"/>
              <a:t>Researcher personally involved</a:t>
            </a:r>
          </a:p>
          <a:p>
            <a:pPr lvl="1" eaLnBrk="1" hangingPunct="1"/>
            <a:r>
              <a:rPr lang="en-US" altLang="en-US" sz="2000" dirty="0"/>
              <a:t>Participation may vary greatly</a:t>
            </a:r>
          </a:p>
          <a:p>
            <a:pPr lvl="1" eaLnBrk="1" hangingPunct="1"/>
            <a:r>
              <a:rPr lang="en-US" altLang="en-US" sz="2000" dirty="0"/>
              <a:t>Strives for interpretation and understanding while acknowledging subjectivity – tries to balance credibility with empathic interpretation and personal insight</a:t>
            </a:r>
          </a:p>
        </p:txBody>
      </p:sp>
    </p:spTree>
    <p:extLst>
      <p:ext uri="{BB962C8B-B14F-4D97-AF65-F5344CB8AC3E}">
        <p14:creationId xmlns:p14="http://schemas.microsoft.com/office/powerpoint/2010/main" val="2872573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AFB3834-4998-49B7-94D7-6C168C744561}"/>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Statistical Significance</a:t>
            </a:r>
          </a:p>
        </p:txBody>
      </p:sp>
      <p:sp>
        <p:nvSpPr>
          <p:cNvPr id="26627" name="Rectangle 3">
            <a:extLst>
              <a:ext uri="{FF2B5EF4-FFF2-40B4-BE49-F238E27FC236}">
                <a16:creationId xmlns:a16="http://schemas.microsoft.com/office/drawing/2014/main" id="{9A834EFC-44DE-41F2-AA53-C3EC73C97D01}"/>
              </a:ext>
            </a:extLst>
          </p:cNvPr>
          <p:cNvSpPr>
            <a:spLocks noGrp="1" noChangeArrowheads="1"/>
          </p:cNvSpPr>
          <p:nvPr>
            <p:ph type="body" idx="4294967295"/>
          </p:nvPr>
        </p:nvSpPr>
        <p:spPr>
          <a:xfrm>
            <a:off x="838200" y="1676400"/>
            <a:ext cx="10515600" cy="4876800"/>
          </a:xfrm>
        </p:spPr>
        <p:txBody>
          <a:bodyPr/>
          <a:lstStyle/>
          <a:p>
            <a:pPr eaLnBrk="1" hangingPunct="1">
              <a:lnSpc>
                <a:spcPct val="80000"/>
              </a:lnSpc>
            </a:pPr>
            <a:r>
              <a:rPr lang="en-US" altLang="en-US" sz="2400" dirty="0">
                <a:ea typeface="ＭＳ Ｐゴシック" panose="020B0600070205080204" pitchFamily="34" charset="-128"/>
              </a:rPr>
              <a:t>Probability that result happened by chance and not due to independent variable</a:t>
            </a:r>
          </a:p>
          <a:p>
            <a:pPr lvl="1" eaLnBrk="1" hangingPunct="1">
              <a:lnSpc>
                <a:spcPct val="80000"/>
              </a:lnSpc>
            </a:pPr>
            <a:r>
              <a:rPr lang="en-US" altLang="en-US" sz="2000" dirty="0">
                <a:ea typeface="ＭＳ Ｐゴシック" panose="020B0600070205080204" pitchFamily="34" charset="-128"/>
              </a:rPr>
              <a:t>Expressed as </a:t>
            </a:r>
            <a:r>
              <a:rPr lang="en-US" altLang="en-US" sz="2000" i="1" dirty="0">
                <a:ea typeface="ＭＳ Ｐゴシック" panose="020B0600070205080204" pitchFamily="34" charset="-128"/>
              </a:rPr>
              <a:t>p</a:t>
            </a:r>
          </a:p>
          <a:p>
            <a:pPr lvl="1" eaLnBrk="1" hangingPunct="1">
              <a:lnSpc>
                <a:spcPct val="80000"/>
              </a:lnSpc>
            </a:pPr>
            <a:r>
              <a:rPr lang="en-US" altLang="en-US" sz="2000" dirty="0">
                <a:ea typeface="ＭＳ Ｐゴシック" panose="020B0600070205080204" pitchFamily="34" charset="-128"/>
              </a:rPr>
              <a:t>p &lt; .1 = less than 10% (1/10) probability…</a:t>
            </a:r>
          </a:p>
          <a:p>
            <a:pPr lvl="1" eaLnBrk="1" hangingPunct="1">
              <a:lnSpc>
                <a:spcPct val="80000"/>
              </a:lnSpc>
            </a:pPr>
            <a:r>
              <a:rPr lang="en-US" altLang="en-US" sz="2000" b="1" i="1" dirty="0">
                <a:ea typeface="ＭＳ Ｐゴシック" panose="020B0600070205080204" pitchFamily="34" charset="-128"/>
              </a:rPr>
              <a:t>p </a:t>
            </a:r>
            <a:r>
              <a:rPr lang="en-US" altLang="en-US" sz="2000" b="1" dirty="0">
                <a:ea typeface="ＭＳ Ｐゴシック" panose="020B0600070205080204" pitchFamily="34" charset="-128"/>
              </a:rPr>
              <a:t>&lt; .05</a:t>
            </a:r>
            <a:r>
              <a:rPr lang="en-US" altLang="en-US" sz="2000" i="1" dirty="0">
                <a:ea typeface="ＭＳ Ｐゴシック" panose="020B0600070205080204" pitchFamily="34" charset="-128"/>
              </a:rPr>
              <a:t> =</a:t>
            </a:r>
            <a:r>
              <a:rPr lang="en-US" altLang="en-US" sz="2000" dirty="0">
                <a:ea typeface="ＭＳ Ｐゴシック" panose="020B0600070205080204" pitchFamily="34" charset="-128"/>
              </a:rPr>
              <a:t> less than 5% (1/20) probability…</a:t>
            </a:r>
          </a:p>
          <a:p>
            <a:pPr lvl="1" eaLnBrk="1" hangingPunct="1">
              <a:lnSpc>
                <a:spcPct val="80000"/>
              </a:lnSpc>
            </a:pPr>
            <a:r>
              <a:rPr lang="en-US" altLang="en-US" sz="2000" i="1" dirty="0">
                <a:ea typeface="ＭＳ Ｐゴシック" panose="020B0600070205080204" pitchFamily="34" charset="-128"/>
              </a:rPr>
              <a:t>p</a:t>
            </a:r>
            <a:r>
              <a:rPr lang="en-US" altLang="en-US" sz="2000" dirty="0">
                <a:ea typeface="ＭＳ Ｐゴシック" panose="020B0600070205080204" pitchFamily="34" charset="-128"/>
              </a:rPr>
              <a:t> &lt; .01 – less than 1% (1/100) probability…</a:t>
            </a:r>
          </a:p>
          <a:p>
            <a:pPr lvl="1" eaLnBrk="1" hangingPunct="1">
              <a:lnSpc>
                <a:spcPct val="80000"/>
              </a:lnSpc>
            </a:pPr>
            <a:r>
              <a:rPr lang="en-US" altLang="en-US" sz="2000" i="1" dirty="0">
                <a:ea typeface="ＭＳ Ｐゴシック" panose="020B0600070205080204" pitchFamily="34" charset="-128"/>
              </a:rPr>
              <a:t>p</a:t>
            </a:r>
            <a:r>
              <a:rPr lang="en-US" altLang="en-US" sz="2000" dirty="0">
                <a:ea typeface="ＭＳ Ｐゴシック" panose="020B0600070205080204" pitchFamily="34" charset="-128"/>
              </a:rPr>
              <a:t> &lt; .001 – less than .1% (1/1000) probability…</a:t>
            </a:r>
          </a:p>
          <a:p>
            <a:pPr eaLnBrk="1" hangingPunct="1">
              <a:lnSpc>
                <a:spcPct val="80000"/>
              </a:lnSpc>
            </a:pPr>
            <a:r>
              <a:rPr lang="en-US" altLang="en-US" sz="2400" dirty="0">
                <a:ea typeface="ＭＳ Ｐゴシック" panose="020B0600070205080204" pitchFamily="34" charset="-128"/>
              </a:rPr>
              <a:t>Computer software reports actual </a:t>
            </a:r>
            <a:r>
              <a:rPr lang="en-US" altLang="en-US" sz="2400" i="1" dirty="0">
                <a:ea typeface="ＭＳ Ｐゴシック" panose="020B0600070205080204" pitchFamily="34" charset="-128"/>
              </a:rPr>
              <a:t>p</a:t>
            </a:r>
          </a:p>
          <a:p>
            <a:pPr eaLnBrk="1" hangingPunct="1">
              <a:lnSpc>
                <a:spcPct val="80000"/>
              </a:lnSpc>
            </a:pPr>
            <a:r>
              <a:rPr lang="en-US" altLang="en-US" sz="2400" dirty="0">
                <a:ea typeface="ＭＳ Ｐゴシック" panose="020B0600070205080204" pitchFamily="34" charset="-128"/>
              </a:rPr>
              <a:t>alpha level = probability level to be accepted as significant set </a:t>
            </a:r>
            <a:r>
              <a:rPr lang="en-US" altLang="en-US" sz="2400" dirty="0" err="1">
                <a:ea typeface="ＭＳ Ｐゴシック" panose="020B0600070205080204" pitchFamily="34" charset="-128"/>
              </a:rPr>
              <a:t>b/f</a:t>
            </a:r>
            <a:r>
              <a:rPr lang="en-US" altLang="en-US" sz="2400" dirty="0">
                <a:ea typeface="ＭＳ Ｐゴシック" panose="020B0600070205080204" pitchFamily="34" charset="-128"/>
              </a:rPr>
              <a:t> study begins</a:t>
            </a:r>
          </a:p>
          <a:p>
            <a:pPr lvl="1" eaLnBrk="1" hangingPunct="1">
              <a:lnSpc>
                <a:spcPct val="80000"/>
              </a:lnSpc>
            </a:pPr>
            <a:r>
              <a:rPr lang="en-US" altLang="en-US" sz="2000" dirty="0">
                <a:ea typeface="ＭＳ Ｐゴシック" panose="020B0600070205080204" pitchFamily="34" charset="-128"/>
              </a:rPr>
              <a:t>.05 standard for significance (assumed today)</a:t>
            </a:r>
          </a:p>
          <a:p>
            <a:pPr lvl="1" eaLnBrk="1" hangingPunct="1">
              <a:lnSpc>
                <a:spcPct val="80000"/>
              </a:lnSpc>
            </a:pPr>
            <a:r>
              <a:rPr lang="en-US" altLang="en-US" sz="2000" dirty="0">
                <a:ea typeface="ＭＳ Ｐゴシック" panose="020B0600070205080204" pitchFamily="34" charset="-128"/>
              </a:rPr>
              <a:t>Only reason to set higher bar is for multiple comparisons</a:t>
            </a:r>
          </a:p>
          <a:p>
            <a:pPr lvl="2" eaLnBrk="1" hangingPunct="1">
              <a:lnSpc>
                <a:spcPct val="80000"/>
              </a:lnSpc>
            </a:pPr>
            <a:r>
              <a:rPr lang="en-US" altLang="en-US" sz="1600" dirty="0">
                <a:ea typeface="ＭＳ Ｐゴシック" panose="020B0600070205080204" pitchFamily="34" charset="-128"/>
              </a:rPr>
              <a:t>Bonferroni Correction</a:t>
            </a:r>
          </a:p>
          <a:p>
            <a:pPr eaLnBrk="1" hangingPunct="1">
              <a:lnSpc>
                <a:spcPct val="80000"/>
              </a:lnSpc>
            </a:pPr>
            <a:r>
              <a:rPr lang="en-US" altLang="en-US" sz="2400" dirty="0">
                <a:ea typeface="ＭＳ Ｐゴシック" panose="020B0600070205080204" pitchFamily="34" charset="-128"/>
              </a:rPr>
              <a:t>Statistical significance does not equal practical significance</a:t>
            </a:r>
          </a:p>
          <a:p>
            <a:pPr eaLnBrk="1" hangingPunct="1">
              <a:lnSpc>
                <a:spcPct val="80000"/>
              </a:lnSpc>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43987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5BD54C5-4C7F-4C6C-A151-DA17C2942DCB}"/>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Statistical Power</a:t>
            </a:r>
          </a:p>
        </p:txBody>
      </p:sp>
      <p:sp>
        <p:nvSpPr>
          <p:cNvPr id="30723" name="Rectangle 3">
            <a:extLst>
              <a:ext uri="{FF2B5EF4-FFF2-40B4-BE49-F238E27FC236}">
                <a16:creationId xmlns:a16="http://schemas.microsoft.com/office/drawing/2014/main" id="{F6EF8214-8560-432A-BBF9-3F34B524C4CB}"/>
              </a:ext>
            </a:extLst>
          </p:cNvPr>
          <p:cNvSpPr>
            <a:spLocks noGrp="1" noChangeArrowheads="1"/>
          </p:cNvSpPr>
          <p:nvPr>
            <p:ph type="body" idx="4294967295"/>
          </p:nvPr>
        </p:nvSpPr>
        <p:spPr/>
        <p:txBody>
          <a:bodyPr/>
          <a:lstStyle/>
          <a:p>
            <a:pPr eaLnBrk="1" hangingPunct="1">
              <a:lnSpc>
                <a:spcPct val="90000"/>
              </a:lnSpc>
            </a:pPr>
            <a:r>
              <a:rPr lang="en-US" altLang="en-US">
                <a:ea typeface="ＭＳ Ｐゴシック" panose="020B0600070205080204" pitchFamily="34" charset="-128"/>
              </a:rPr>
              <a:t>Likelihood that a particular test of statistical significance will lead to the rejection of null hypothesis</a:t>
            </a:r>
          </a:p>
          <a:p>
            <a:pPr lvl="1" eaLnBrk="1" hangingPunct="1">
              <a:lnSpc>
                <a:spcPct val="90000"/>
              </a:lnSpc>
            </a:pPr>
            <a:r>
              <a:rPr lang="en-US" altLang="en-US">
                <a:ea typeface="ＭＳ Ｐゴシック" panose="020B0600070205080204" pitchFamily="34" charset="-128"/>
              </a:rPr>
              <a:t>Parametric tests more powerful than nonparametric. (Par. more likely to discover differences b/w groups. Choice depend on type of data)</a:t>
            </a:r>
          </a:p>
          <a:p>
            <a:pPr eaLnBrk="1" hangingPunct="1">
              <a:lnSpc>
                <a:spcPct val="90000"/>
              </a:lnSpc>
            </a:pPr>
            <a:r>
              <a:rPr lang="en-US" altLang="en-US">
                <a:ea typeface="ＭＳ Ｐゴシック" panose="020B0600070205080204" pitchFamily="34" charset="-128"/>
              </a:rPr>
              <a:t>The larger the sample size, the more likely you will be to find statistically significant effects.</a:t>
            </a:r>
          </a:p>
          <a:p>
            <a:pPr eaLnBrk="1" hangingPunct="1">
              <a:lnSpc>
                <a:spcPct val="90000"/>
              </a:lnSpc>
            </a:pPr>
            <a:r>
              <a:rPr lang="en-US" altLang="en-US">
                <a:ea typeface="ＭＳ Ｐゴシック" panose="020B0600070205080204" pitchFamily="34" charset="-128"/>
              </a:rPr>
              <a:t>The less stringent your criteria (e.g., </a:t>
            </a:r>
            <a:r>
              <a:rPr lang="en-US" altLang="en-US" b="1">
                <a:ea typeface="ＭＳ Ｐゴシック" panose="020B0600070205080204" pitchFamily="34" charset="-128"/>
              </a:rPr>
              <a:t>.05 </a:t>
            </a:r>
            <a:r>
              <a:rPr lang="en-US" altLang="en-US">
                <a:ea typeface="ＭＳ Ｐゴシック" panose="020B0600070205080204" pitchFamily="34" charset="-128"/>
              </a:rPr>
              <a:t>vs. .01 vs. .001), the easier it is to find statistical significance</a:t>
            </a:r>
          </a:p>
        </p:txBody>
      </p:sp>
    </p:spTree>
    <p:extLst>
      <p:ext uri="{BB962C8B-B14F-4D97-AF65-F5344CB8AC3E}">
        <p14:creationId xmlns:p14="http://schemas.microsoft.com/office/powerpoint/2010/main" val="3122354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D633A9A-32B5-472C-BC44-449DC04A3575}"/>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One- vs. Two-Tailed Tests</a:t>
            </a:r>
          </a:p>
        </p:txBody>
      </p:sp>
      <p:sp>
        <p:nvSpPr>
          <p:cNvPr id="38915" name="Rectangle 3">
            <a:extLst>
              <a:ext uri="{FF2B5EF4-FFF2-40B4-BE49-F238E27FC236}">
                <a16:creationId xmlns:a16="http://schemas.microsoft.com/office/drawing/2014/main" id="{59FEF186-4AA3-4168-B497-3E52890BA401}"/>
              </a:ext>
            </a:extLst>
          </p:cNvPr>
          <p:cNvSpPr>
            <a:spLocks noGrp="1" noChangeArrowheads="1"/>
          </p:cNvSpPr>
          <p:nvPr>
            <p:ph type="body" idx="4294967295"/>
          </p:nvPr>
        </p:nvSpPr>
        <p:spPr/>
        <p:txBody>
          <a:bodyPr/>
          <a:lstStyle/>
          <a:p>
            <a:pPr eaLnBrk="1" hangingPunct="1">
              <a:lnSpc>
                <a:spcPct val="80000"/>
              </a:lnSpc>
            </a:pPr>
            <a:r>
              <a:rPr lang="en-US" altLang="en-US" sz="2000" dirty="0">
                <a:ea typeface="ＭＳ Ｐゴシック" panose="020B0600070205080204" pitchFamily="34" charset="-128"/>
              </a:rPr>
              <a:t>If a hypothesis is directional in nature it is one-tailed</a:t>
            </a:r>
          </a:p>
          <a:p>
            <a:pPr lvl="1" eaLnBrk="1" hangingPunct="1">
              <a:lnSpc>
                <a:spcPct val="80000"/>
              </a:lnSpc>
            </a:pPr>
            <a:r>
              <a:rPr lang="en-US" altLang="en-US" sz="1800" dirty="0">
                <a:ea typeface="ＭＳ Ｐゴシック" panose="020B0600070205080204" pitchFamily="34" charset="-128"/>
              </a:rPr>
              <a:t>The chunking method will be more effective than the whole song method</a:t>
            </a:r>
          </a:p>
          <a:p>
            <a:pPr eaLnBrk="1" hangingPunct="1">
              <a:lnSpc>
                <a:spcPct val="80000"/>
              </a:lnSpc>
            </a:pPr>
            <a:r>
              <a:rPr lang="en-US" altLang="en-US" sz="2000" dirty="0">
                <a:ea typeface="ＭＳ Ｐゴシック" panose="020B0600070205080204" pitchFamily="34" charset="-128"/>
              </a:rPr>
              <a:t>If a hypothesis is not directional in nature it is two-tailed</a:t>
            </a:r>
          </a:p>
          <a:p>
            <a:pPr lvl="1" eaLnBrk="1" hangingPunct="1">
              <a:lnSpc>
                <a:spcPct val="80000"/>
              </a:lnSpc>
            </a:pPr>
            <a:r>
              <a:rPr lang="en-US" altLang="en-US" sz="1800" dirty="0">
                <a:ea typeface="ＭＳ Ｐゴシック" panose="020B0600070205080204" pitchFamily="34" charset="-128"/>
              </a:rPr>
              <a:t>There will be a no difference in effectiveness between the chunking method and the whole song method</a:t>
            </a:r>
          </a:p>
          <a:p>
            <a:pPr eaLnBrk="1" hangingPunct="1">
              <a:lnSpc>
                <a:spcPct val="80000"/>
              </a:lnSpc>
            </a:pPr>
            <a:r>
              <a:rPr lang="en-US" altLang="en-US" sz="2000" dirty="0">
                <a:ea typeface="ＭＳ Ｐゴシック" panose="020B0600070205080204" pitchFamily="34" charset="-128"/>
              </a:rPr>
              <a:t>Two-tailed tests are most commonly used since specific hypotheses are rare in music education research. </a:t>
            </a:r>
          </a:p>
          <a:p>
            <a:pPr eaLnBrk="1" hangingPunct="1">
              <a:lnSpc>
                <a:spcPct val="80000"/>
              </a:lnSpc>
            </a:pPr>
            <a:r>
              <a:rPr lang="en-US" altLang="en-US" sz="2000" dirty="0">
                <a:ea typeface="ＭＳ Ｐゴシック" panose="020B0600070205080204" pitchFamily="34" charset="-128"/>
              </a:rPr>
              <a:t>If study is designed knowing that results can only go one direction (e.g., beginning violin), a one tail test is OK. If treatment can only lead to positive results (improvement) use a one tail test. If treatment could result in positive or negative results, use a two tail test. </a:t>
            </a:r>
          </a:p>
          <a:p>
            <a:pPr eaLnBrk="1" hangingPunct="1">
              <a:lnSpc>
                <a:spcPct val="80000"/>
              </a:lnSpc>
            </a:pPr>
            <a:r>
              <a:rPr lang="en-US" altLang="en-US" sz="2000" dirty="0">
                <a:ea typeface="ＭＳ Ｐゴシック" panose="020B0600070205080204" pitchFamily="34" charset="-128"/>
              </a:rPr>
              <a:t>One Tailed test more powerful. If your experiment led to improvement but a two tail test only comes close to significance, try a one tail test. (specify which you used in your study)</a:t>
            </a:r>
          </a:p>
          <a:p>
            <a:pPr eaLnBrk="1" hangingPunct="1">
              <a:lnSpc>
                <a:spcPct val="80000"/>
              </a:lnSpc>
            </a:pPr>
            <a:r>
              <a:rPr lang="en-US" altLang="en-US" sz="2000" dirty="0">
                <a:ea typeface="ＭＳ Ｐゴシック" panose="020B0600070205080204" pitchFamily="34" charset="-128"/>
              </a:rPr>
              <a:t>GO TO: </a:t>
            </a:r>
            <a:r>
              <a:rPr lang="en-US" altLang="en-US" sz="2000" dirty="0">
                <a:ea typeface="ＭＳ Ｐゴシック" panose="020B0600070205080204" pitchFamily="34" charset="-128"/>
                <a:hlinkClick r:id="rId3"/>
              </a:rPr>
              <a:t>http://vassarstats.net/</a:t>
            </a:r>
            <a:r>
              <a:rPr lang="en-US" altLang="en-US" sz="2000" dirty="0">
                <a:ea typeface="ＭＳ Ｐゴシック" panose="020B0600070205080204" pitchFamily="34" charset="-128"/>
              </a:rPr>
              <a:t> </a:t>
            </a:r>
          </a:p>
        </p:txBody>
      </p:sp>
    </p:spTree>
    <p:extLst>
      <p:ext uri="{BB962C8B-B14F-4D97-AF65-F5344CB8AC3E}">
        <p14:creationId xmlns:p14="http://schemas.microsoft.com/office/powerpoint/2010/main" val="358399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1A0A756-7AFD-4A13-BDE7-503C9B079C86}"/>
              </a:ext>
            </a:extLst>
          </p:cNvPr>
          <p:cNvSpPr>
            <a:spLocks noGrp="1" noChangeArrowheads="1"/>
          </p:cNvSpPr>
          <p:nvPr>
            <p:ph type="title"/>
          </p:nvPr>
        </p:nvSpPr>
        <p:spPr/>
        <p:txBody>
          <a:bodyPr/>
          <a:lstStyle/>
          <a:p>
            <a:r>
              <a:rPr lang="en-US" altLang="en-US" dirty="0">
                <a:ea typeface="ＭＳ Ｐゴシック" panose="020B0600070205080204" pitchFamily="34" charset="-128"/>
              </a:rPr>
              <a:t>Chi-Squared – Non Parametric</a:t>
            </a:r>
            <a:br>
              <a:rPr lang="en-US" altLang="en-US" dirty="0">
                <a:ea typeface="ＭＳ Ｐゴシック" panose="020B0600070205080204" pitchFamily="34" charset="-128"/>
              </a:rPr>
            </a:br>
            <a:r>
              <a:rPr lang="en-US" altLang="en-US" sz="1400" dirty="0">
                <a:ea typeface="ＭＳ Ｐゴシック" panose="020B0600070205080204" pitchFamily="34" charset="-128"/>
                <a:hlinkClick r:id="rId3"/>
              </a:rPr>
              <a:t>http://vassarstats.net/</a:t>
            </a:r>
            <a:r>
              <a:rPr lang="en-US" altLang="en-US" sz="1400" dirty="0">
                <a:ea typeface="ＭＳ Ｐゴシック" panose="020B0600070205080204" pitchFamily="34" charset="-128"/>
              </a:rPr>
              <a:t> </a:t>
            </a:r>
            <a:br>
              <a:rPr lang="en-US" altLang="en-US" sz="1400" dirty="0">
                <a:ea typeface="ＭＳ Ｐゴシック" panose="020B0600070205080204" pitchFamily="34" charset="-128"/>
              </a:rPr>
            </a:br>
            <a:r>
              <a:rPr lang="en-US" altLang="en-US" sz="1400" dirty="0">
                <a:ea typeface="ＭＳ Ｐゴシック" panose="020B0600070205080204" pitchFamily="34" charset="-128"/>
                <a:hlinkClick r:id="rId4"/>
              </a:rPr>
              <a:t>http://www.quantpsy.org/chisq/chisq.htm</a:t>
            </a:r>
            <a:r>
              <a:rPr lang="en-US" altLang="en-US" sz="1400" dirty="0">
                <a:ea typeface="ＭＳ Ｐゴシック" panose="020B0600070205080204" pitchFamily="34" charset="-128"/>
              </a:rPr>
              <a:t> </a:t>
            </a:r>
          </a:p>
        </p:txBody>
      </p:sp>
      <p:sp>
        <p:nvSpPr>
          <p:cNvPr id="78851" name="Rectangle 3">
            <a:extLst>
              <a:ext uri="{FF2B5EF4-FFF2-40B4-BE49-F238E27FC236}">
                <a16:creationId xmlns:a16="http://schemas.microsoft.com/office/drawing/2014/main" id="{7A31E7DB-2E62-49D4-B37E-EBF585579181}"/>
              </a:ext>
            </a:extLst>
          </p:cNvPr>
          <p:cNvSpPr>
            <a:spLocks noGrp="1" noChangeArrowheads="1"/>
          </p:cNvSpPr>
          <p:nvPr>
            <p:ph type="body" idx="1"/>
          </p:nvPr>
        </p:nvSpPr>
        <p:spPr/>
        <p:txBody>
          <a:bodyPr/>
          <a:lstStyle/>
          <a:p>
            <a:pPr eaLnBrk="1" hangingPunct="1"/>
            <a:r>
              <a:rPr lang="en-US" altLang="en-US" sz="2400">
                <a:ea typeface="ＭＳ Ｐゴシック" panose="020B0600070205080204" pitchFamily="34" charset="-128"/>
              </a:rPr>
              <a:t>Measure statistical significance b/w frequency counts (nominal/categorical data)</a:t>
            </a:r>
          </a:p>
          <a:p>
            <a:pPr eaLnBrk="1" hangingPunct="1"/>
            <a:r>
              <a:rPr lang="en-US" altLang="en-US" sz="2400">
                <a:ea typeface="ＭＳ Ｐゴシック" panose="020B0600070205080204" pitchFamily="34" charset="-128"/>
              </a:rPr>
              <a:t>Test for independence/association: Compare 2 or more proportions</a:t>
            </a:r>
          </a:p>
          <a:p>
            <a:pPr lvl="1" eaLnBrk="1" hangingPunct="1"/>
            <a:r>
              <a:rPr lang="en-US" altLang="en-US" sz="2000">
                <a:ea typeface="ＭＳ Ｐゴシック" panose="020B0600070205080204" pitchFamily="34" charset="-128"/>
              </a:rPr>
              <a:t>Example: Proportion of females to males in choirs at 4 district HSs.</a:t>
            </a:r>
          </a:p>
          <a:p>
            <a:pPr eaLnBrk="1" hangingPunct="1"/>
            <a:r>
              <a:rPr lang="en-US" altLang="en-US" sz="2400">
                <a:ea typeface="ＭＳ Ｐゴシック" panose="020B0600070205080204" pitchFamily="34" charset="-128"/>
              </a:rPr>
              <a:t>Goodness of Fit: compare w/ you have with what is expected</a:t>
            </a:r>
          </a:p>
          <a:p>
            <a:pPr lvl="1" eaLnBrk="1" hangingPunct="1"/>
            <a:r>
              <a:rPr lang="en-US" altLang="en-US" sz="2000">
                <a:ea typeface="ＭＳ Ｐゴシック" panose="020B0600070205080204" pitchFamily="34" charset="-128"/>
              </a:rPr>
              <a:t>Example: Proportions of females to males in choir compared to school population</a:t>
            </a:r>
          </a:p>
        </p:txBody>
      </p:sp>
    </p:spTree>
    <p:extLst>
      <p:ext uri="{BB962C8B-B14F-4D97-AF65-F5344CB8AC3E}">
        <p14:creationId xmlns:p14="http://schemas.microsoft.com/office/powerpoint/2010/main" val="756380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1381CA29-C0F6-45EC-AA4F-CFB448B45EC0}"/>
              </a:ext>
            </a:extLst>
          </p:cNvPr>
          <p:cNvSpPr>
            <a:spLocks noGrp="1" noChangeArrowheads="1"/>
          </p:cNvSpPr>
          <p:nvPr>
            <p:ph type="ctrTitle"/>
          </p:nvPr>
        </p:nvSpPr>
        <p:spPr/>
        <p:txBody>
          <a:bodyPr/>
          <a:lstStyle/>
          <a:p>
            <a:pPr eaLnBrk="1" hangingPunct="1"/>
            <a:r>
              <a:rPr lang="en-US" altLang="en-US">
                <a:ea typeface="ＭＳ Ｐゴシック" panose="020B0600070205080204" pitchFamily="34" charset="-128"/>
              </a:rPr>
              <a:t>Statistical Tests - Parametric</a:t>
            </a:r>
          </a:p>
        </p:txBody>
      </p:sp>
      <p:sp>
        <p:nvSpPr>
          <p:cNvPr id="34819" name="Rectangle 5">
            <a:extLst>
              <a:ext uri="{FF2B5EF4-FFF2-40B4-BE49-F238E27FC236}">
                <a16:creationId xmlns:a16="http://schemas.microsoft.com/office/drawing/2014/main" id="{DF33C525-79AC-4AD8-83A3-65A1A07D6666}"/>
              </a:ext>
            </a:extLst>
          </p:cNvPr>
          <p:cNvSpPr>
            <a:spLocks noGrp="1" noChangeArrowheads="1"/>
          </p:cNvSpPr>
          <p:nvPr>
            <p:ph type="subTitle" idx="1"/>
          </p:nvPr>
        </p:nvSpPr>
        <p:spPr/>
        <p:txBody>
          <a:bodyPr/>
          <a:lstStyle/>
          <a:p>
            <a:pPr eaLnBrk="1" hangingPunct="1"/>
            <a:r>
              <a:rPr lang="en-US" altLang="en-US" sz="2000">
                <a:ea typeface="ＭＳ Ｐゴシック" panose="020B0600070205080204" pitchFamily="34" charset="-128"/>
                <a:hlinkClick r:id="rId3"/>
              </a:rPr>
              <a:t>http://faculty.vassar.edu/lowry/VassarStats.html</a:t>
            </a:r>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p:txBody>
      </p:sp>
    </p:spTree>
    <p:extLst>
      <p:ext uri="{BB962C8B-B14F-4D97-AF65-F5344CB8AC3E}">
        <p14:creationId xmlns:p14="http://schemas.microsoft.com/office/powerpoint/2010/main" val="2762413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59DADA4-F72D-44C1-AF77-D6D1291BF97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Parametric Assumptions</a:t>
            </a:r>
          </a:p>
        </p:txBody>
      </p:sp>
      <p:sp>
        <p:nvSpPr>
          <p:cNvPr id="36867" name="Rectangle 3">
            <a:extLst>
              <a:ext uri="{FF2B5EF4-FFF2-40B4-BE49-F238E27FC236}">
                <a16:creationId xmlns:a16="http://schemas.microsoft.com/office/drawing/2014/main" id="{E68C40E4-7E4C-4B71-B214-E493BC270545}"/>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Interval Data</a:t>
            </a:r>
          </a:p>
          <a:p>
            <a:pPr eaLnBrk="1" hangingPunct="1">
              <a:lnSpc>
                <a:spcPct val="90000"/>
              </a:lnSpc>
            </a:pPr>
            <a:r>
              <a:rPr lang="en-US" altLang="en-US">
                <a:ea typeface="ＭＳ Ｐゴシック" panose="020B0600070205080204" pitchFamily="34" charset="-128"/>
              </a:rPr>
              <a:t>Normality - Scores are normally distributed in each group</a:t>
            </a:r>
          </a:p>
          <a:p>
            <a:pPr eaLnBrk="1" hangingPunct="1">
              <a:lnSpc>
                <a:spcPct val="90000"/>
              </a:lnSpc>
            </a:pPr>
            <a:r>
              <a:rPr lang="en-US" altLang="en-US">
                <a:ea typeface="ＭＳ Ｐゴシック" panose="020B0600070205080204" pitchFamily="34" charset="-128"/>
              </a:rPr>
              <a:t>Homogeneity of Variance - The amount of variability in scores is similar between each group </a:t>
            </a:r>
            <a:r>
              <a:rPr lang="en-US" altLang="en-US" sz="2000">
                <a:ea typeface="ＭＳ Ｐゴシック" panose="020B0600070205080204" pitchFamily="34" charset="-128"/>
              </a:rPr>
              <a:t>(Levin’s test)</a:t>
            </a:r>
            <a:endParaRPr lang="en-US" altLang="en-US" sz="1800">
              <a:ea typeface="ＭＳ Ｐゴシック" panose="020B0600070205080204" pitchFamily="34" charset="-128"/>
            </a:endParaRPr>
          </a:p>
          <a:p>
            <a:pPr eaLnBrk="1" hangingPunct="1">
              <a:lnSpc>
                <a:spcPct val="90000"/>
              </a:lnSpc>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408914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15F450F-C878-4AB8-8A68-A2737ABACEBF}"/>
              </a:ext>
            </a:extLst>
          </p:cNvPr>
          <p:cNvSpPr>
            <a:spLocks noGrp="1" noChangeArrowheads="1"/>
          </p:cNvSpPr>
          <p:nvPr>
            <p:ph type="title" idx="4294967295"/>
          </p:nvPr>
        </p:nvSpPr>
        <p:spPr>
          <a:xfrm>
            <a:off x="838200" y="365125"/>
            <a:ext cx="10515600" cy="1325563"/>
          </a:xfrm>
        </p:spPr>
        <p:txBody>
          <a:bodyPr/>
          <a:lstStyle/>
          <a:p>
            <a:pPr eaLnBrk="1" hangingPunct="1"/>
            <a:r>
              <a:rPr lang="en-US" altLang="en-US" dirty="0">
                <a:ea typeface="ＭＳ Ｐゴシック" panose="020B0600070205080204" pitchFamily="34" charset="-128"/>
              </a:rPr>
              <a:t>Independent Samples t-test</a:t>
            </a:r>
            <a:br>
              <a:rPr lang="en-US" altLang="en-US" dirty="0">
                <a:ea typeface="ＭＳ Ｐゴシック" panose="020B0600070205080204" pitchFamily="34" charset="-128"/>
              </a:rPr>
            </a:br>
            <a:r>
              <a:rPr lang="en-US" altLang="en-US" sz="1400" dirty="0">
                <a:ea typeface="ＭＳ Ｐゴシック" panose="020B0600070205080204" pitchFamily="34" charset="-128"/>
              </a:rPr>
              <a:t>[see data set]</a:t>
            </a:r>
          </a:p>
        </p:txBody>
      </p:sp>
      <p:sp>
        <p:nvSpPr>
          <p:cNvPr id="40963" name="Rectangle 3">
            <a:extLst>
              <a:ext uri="{FF2B5EF4-FFF2-40B4-BE49-F238E27FC236}">
                <a16:creationId xmlns:a16="http://schemas.microsoft.com/office/drawing/2014/main" id="{2C265B03-094E-466C-9AC7-61AAB649B4B6}"/>
              </a:ext>
            </a:extLst>
          </p:cNvPr>
          <p:cNvSpPr>
            <a:spLocks noGrp="1" noChangeArrowheads="1"/>
          </p:cNvSpPr>
          <p:nvPr>
            <p:ph type="body" idx="4294967295"/>
          </p:nvPr>
        </p:nvSpPr>
        <p:spPr>
          <a:xfrm>
            <a:off x="838200" y="1954634"/>
            <a:ext cx="9372600" cy="4293765"/>
          </a:xfrm>
        </p:spPr>
        <p:txBody>
          <a:bodyPr/>
          <a:lstStyle/>
          <a:p>
            <a:pPr eaLnBrk="1" hangingPunct="1">
              <a:lnSpc>
                <a:spcPct val="90000"/>
              </a:lnSpc>
            </a:pPr>
            <a:r>
              <a:rPr lang="en-US" altLang="en-US" dirty="0">
                <a:ea typeface="ＭＳ Ｐゴシック" panose="020B0600070205080204" pitchFamily="34" charset="-128"/>
              </a:rPr>
              <a:t>Used to determine whether differences between two independent group means are statistically significant</a:t>
            </a:r>
          </a:p>
          <a:p>
            <a:pPr eaLnBrk="1" hangingPunct="1">
              <a:lnSpc>
                <a:spcPct val="90000"/>
              </a:lnSpc>
            </a:pPr>
            <a:r>
              <a:rPr lang="en-US" altLang="en-US" i="1" dirty="0">
                <a:ea typeface="ＭＳ Ｐゴシック" panose="020B0600070205080204" pitchFamily="34" charset="-128"/>
              </a:rPr>
              <a:t>n </a:t>
            </a:r>
            <a:r>
              <a:rPr lang="en-US" altLang="en-US" dirty="0">
                <a:ea typeface="ＭＳ Ｐゴシック" panose="020B0600070205080204" pitchFamily="34" charset="-128"/>
              </a:rPr>
              <a:t>= &lt; 30 for each group. Though many researchers have used the t test with larger groups.</a:t>
            </a:r>
          </a:p>
          <a:p>
            <a:pPr eaLnBrk="1" hangingPunct="1">
              <a:lnSpc>
                <a:spcPct val="90000"/>
              </a:lnSpc>
            </a:pPr>
            <a:r>
              <a:rPr lang="en-US" altLang="en-US" dirty="0">
                <a:ea typeface="ＭＳ Ｐゴシック" panose="020B0600070205080204" pitchFamily="34" charset="-128"/>
              </a:rPr>
              <a:t>Groups do not have to be even. Only concerned with overall group differences w/o considering pairs</a:t>
            </a:r>
          </a:p>
          <a:p>
            <a:pPr lvl="1" eaLnBrk="1" hangingPunct="1">
              <a:lnSpc>
                <a:spcPct val="90000"/>
              </a:lnSpc>
            </a:pPr>
            <a:r>
              <a:rPr lang="en-US" altLang="en-US" sz="1800" dirty="0">
                <a:ea typeface="ＭＳ Ｐゴシック" panose="020B0600070205080204" pitchFamily="34" charset="-128"/>
              </a:rPr>
              <a:t>[A </a:t>
            </a:r>
            <a:r>
              <a:rPr lang="en-US" altLang="en-US" sz="1800" u="sng" dirty="0">
                <a:ea typeface="ＭＳ Ｐゴシック" panose="020B0600070205080204" pitchFamily="34" charset="-128"/>
              </a:rPr>
              <a:t>robust</a:t>
            </a:r>
            <a:r>
              <a:rPr lang="en-US" altLang="en-US" sz="1800" dirty="0">
                <a:ea typeface="ＭＳ Ｐゴシック" panose="020B0600070205080204" pitchFamily="34" charset="-128"/>
              </a:rPr>
              <a:t> statistical technique is one that performs well even if its assumptions are somewhat violated by the true model from which the data were generated. Unequal variances = alternative t test or better Mann-Whitney U]</a:t>
            </a:r>
          </a:p>
        </p:txBody>
      </p:sp>
    </p:spTree>
    <p:extLst>
      <p:ext uri="{BB962C8B-B14F-4D97-AF65-F5344CB8AC3E}">
        <p14:creationId xmlns:p14="http://schemas.microsoft.com/office/powerpoint/2010/main" val="3780286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D14CC94-25B6-47D6-91D6-C71FFAD524C2}"/>
              </a:ext>
            </a:extLst>
          </p:cNvPr>
          <p:cNvSpPr>
            <a:spLocks noGrp="1" noChangeArrowheads="1"/>
          </p:cNvSpPr>
          <p:nvPr>
            <p:ph type="title" idx="4294967295"/>
          </p:nvPr>
        </p:nvSpPr>
        <p:spPr/>
        <p:txBody>
          <a:bodyPr/>
          <a:lstStyle/>
          <a:p>
            <a:pPr eaLnBrk="1" hangingPunct="1"/>
            <a:r>
              <a:rPr lang="en-US" altLang="en-US" sz="4000" dirty="0">
                <a:ea typeface="ＭＳ Ｐゴシック" panose="020B0600070205080204" pitchFamily="34" charset="-128"/>
              </a:rPr>
              <a:t>Correlated (paired, dependent) Samples t-test </a:t>
            </a:r>
            <a:br>
              <a:rPr lang="en-US" altLang="en-US" sz="4000" dirty="0">
                <a:ea typeface="ＭＳ Ｐゴシック" panose="020B0600070205080204" pitchFamily="34" charset="-128"/>
              </a:rPr>
            </a:br>
            <a:r>
              <a:rPr lang="en-US" altLang="en-US" sz="1400" dirty="0">
                <a:ea typeface="ＭＳ Ｐゴシック" panose="020B0600070205080204" pitchFamily="34" charset="-128"/>
              </a:rPr>
              <a:t>[see data set]</a:t>
            </a:r>
          </a:p>
        </p:txBody>
      </p:sp>
      <p:sp>
        <p:nvSpPr>
          <p:cNvPr id="43011" name="Rectangle 3">
            <a:extLst>
              <a:ext uri="{FF2B5EF4-FFF2-40B4-BE49-F238E27FC236}">
                <a16:creationId xmlns:a16="http://schemas.microsoft.com/office/drawing/2014/main" id="{58092E2F-18C2-46AB-A1CC-583722F0CAFE}"/>
              </a:ext>
            </a:extLst>
          </p:cNvPr>
          <p:cNvSpPr>
            <a:spLocks noGrp="1" noChangeArrowheads="1"/>
          </p:cNvSpPr>
          <p:nvPr>
            <p:ph type="body" idx="4294967295"/>
          </p:nvPr>
        </p:nvSpPr>
        <p:spPr>
          <a:xfrm>
            <a:off x="838200" y="1845578"/>
            <a:ext cx="10515600" cy="4331385"/>
          </a:xfrm>
        </p:spPr>
        <p:txBody>
          <a:bodyPr/>
          <a:lstStyle/>
          <a:p>
            <a:pPr eaLnBrk="1" hangingPunct="1">
              <a:lnSpc>
                <a:spcPct val="80000"/>
              </a:lnSpc>
            </a:pPr>
            <a:r>
              <a:rPr lang="en-US" altLang="en-US" dirty="0">
                <a:ea typeface="ＭＳ Ｐゴシック" panose="020B0600070205080204" pitchFamily="34" charset="-128"/>
              </a:rPr>
              <a:t>Used to determine whether differences between two means taken from the same group, or from two groups with matched pairs are statistically significant</a:t>
            </a:r>
          </a:p>
          <a:p>
            <a:pPr lvl="1" eaLnBrk="1" hangingPunct="1">
              <a:lnSpc>
                <a:spcPct val="80000"/>
              </a:lnSpc>
            </a:pPr>
            <a:r>
              <a:rPr lang="en-US" altLang="en-US" dirty="0">
                <a:ea typeface="ＭＳ Ｐゴシック" panose="020B0600070205080204" pitchFamily="34" charset="-128"/>
              </a:rPr>
              <a:t>e.g., pre-test achievement scores for the whole song group vs. post-test achievement scores for the whole song group</a:t>
            </a:r>
          </a:p>
          <a:p>
            <a:pPr eaLnBrk="1" hangingPunct="1">
              <a:lnSpc>
                <a:spcPct val="80000"/>
              </a:lnSpc>
            </a:pPr>
            <a:r>
              <a:rPr lang="en-US" altLang="en-US" dirty="0">
                <a:ea typeface="ＭＳ Ｐゴシック" panose="020B0600070205080204" pitchFamily="34" charset="-128"/>
              </a:rPr>
              <a:t>Group size must be even (paired)</a:t>
            </a:r>
          </a:p>
          <a:p>
            <a:pPr eaLnBrk="1" hangingPunct="1">
              <a:lnSpc>
                <a:spcPct val="80000"/>
              </a:lnSpc>
            </a:pPr>
            <a:r>
              <a:rPr lang="en-US" altLang="en-US" i="1" dirty="0">
                <a:ea typeface="ＭＳ Ｐゴシック" panose="020B0600070205080204" pitchFamily="34" charset="-128"/>
              </a:rPr>
              <a:t>N = &lt; </a:t>
            </a:r>
            <a:r>
              <a:rPr lang="en-US" altLang="en-US" dirty="0">
                <a:ea typeface="ＭＳ Ｐゴシック" panose="020B0600070205080204" pitchFamily="34" charset="-128"/>
              </a:rPr>
              <a:t>30 for each group</a:t>
            </a:r>
          </a:p>
        </p:txBody>
      </p:sp>
    </p:spTree>
    <p:extLst>
      <p:ext uri="{BB962C8B-B14F-4D97-AF65-F5344CB8AC3E}">
        <p14:creationId xmlns:p14="http://schemas.microsoft.com/office/powerpoint/2010/main" val="3006556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F303F6F-92E2-4875-8F77-3B2E4A06A7D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ANOVA</a:t>
            </a:r>
            <a:br>
              <a:rPr lang="en-US" altLang="en-US">
                <a:ea typeface="ＭＳ Ｐゴシック" panose="020B0600070205080204" pitchFamily="34" charset="-128"/>
              </a:rPr>
            </a:br>
            <a:r>
              <a:rPr lang="en-US" altLang="en-US" sz="1400">
                <a:ea typeface="ＭＳ Ｐゴシック" panose="020B0600070205080204" pitchFamily="34" charset="-128"/>
              </a:rPr>
              <a:t>(use ACT Explore test data from Day 4)</a:t>
            </a:r>
            <a:endParaRPr lang="en-US" altLang="en-US">
              <a:ea typeface="ＭＳ Ｐゴシック" panose="020B0600070205080204" pitchFamily="34" charset="-128"/>
            </a:endParaRPr>
          </a:p>
        </p:txBody>
      </p:sp>
      <p:sp>
        <p:nvSpPr>
          <p:cNvPr id="45059" name="Rectangle 3">
            <a:extLst>
              <a:ext uri="{FF2B5EF4-FFF2-40B4-BE49-F238E27FC236}">
                <a16:creationId xmlns:a16="http://schemas.microsoft.com/office/drawing/2014/main" id="{75BD2CF1-99FD-4ABD-B0D0-9D7ED66264BE}"/>
              </a:ext>
            </a:extLst>
          </p:cNvPr>
          <p:cNvSpPr>
            <a:spLocks noGrp="1" noChangeArrowheads="1"/>
          </p:cNvSpPr>
          <p:nvPr>
            <p:ph type="body" idx="1"/>
          </p:nvPr>
        </p:nvSpPr>
        <p:spPr>
          <a:xfrm>
            <a:off x="838200" y="1690688"/>
            <a:ext cx="10515600" cy="4486275"/>
          </a:xfrm>
        </p:spPr>
        <p:txBody>
          <a:bodyPr/>
          <a:lstStyle/>
          <a:p>
            <a:pPr eaLnBrk="1" hangingPunct="1"/>
            <a:r>
              <a:rPr lang="en-US" altLang="en-US" dirty="0">
                <a:ea typeface="ＭＳ Ｐゴシック" panose="020B0600070205080204" pitchFamily="34" charset="-128"/>
              </a:rPr>
              <a:t>Analyze means of 2+ groups</a:t>
            </a:r>
          </a:p>
          <a:p>
            <a:pPr eaLnBrk="1" hangingPunct="1"/>
            <a:r>
              <a:rPr lang="en-US" altLang="en-US" dirty="0">
                <a:ea typeface="ＭＳ Ｐゴシック" panose="020B0600070205080204" pitchFamily="34" charset="-128"/>
              </a:rPr>
              <a:t>Homogeneity of variance</a:t>
            </a:r>
          </a:p>
          <a:p>
            <a:pPr eaLnBrk="1" hangingPunct="1"/>
            <a:r>
              <a:rPr lang="en-US" altLang="en-US" dirty="0">
                <a:ea typeface="ＭＳ Ｐゴシック" panose="020B0600070205080204" pitchFamily="34" charset="-128"/>
              </a:rPr>
              <a:t>Independent or correlated (paired) groups</a:t>
            </a:r>
          </a:p>
          <a:p>
            <a:pPr eaLnBrk="1" hangingPunct="1"/>
            <a:r>
              <a:rPr lang="en-US" altLang="en-US" dirty="0">
                <a:ea typeface="ＭＳ Ｐゴシック" panose="020B0600070205080204" pitchFamily="34" charset="-128"/>
              </a:rPr>
              <a:t>More rigorous than t-test (b/w group &amp; w/</a:t>
            </a:r>
            <a:r>
              <a:rPr lang="en-US" altLang="en-US" dirty="0" err="1">
                <a:ea typeface="ＭＳ Ｐゴシック" panose="020B0600070205080204" pitchFamily="34" charset="-128"/>
              </a:rPr>
              <a:t>i</a:t>
            </a:r>
            <a:r>
              <a:rPr lang="en-US" altLang="en-US" dirty="0">
                <a:ea typeface="ＭＳ Ｐゴシック" panose="020B0600070205080204" pitchFamily="34" charset="-128"/>
              </a:rPr>
              <a:t> group variance). Often used today instead of T test.</a:t>
            </a:r>
          </a:p>
          <a:p>
            <a:pPr eaLnBrk="1" hangingPunct="1"/>
            <a:r>
              <a:rPr lang="en-US" altLang="en-US" i="1" dirty="0">
                <a:ea typeface="ＭＳ Ｐゴシック" panose="020B0600070205080204" pitchFamily="34" charset="-128"/>
              </a:rPr>
              <a:t>F</a:t>
            </a:r>
            <a:r>
              <a:rPr lang="en-US" altLang="en-US" dirty="0">
                <a:ea typeface="ＭＳ Ｐゴシック" panose="020B0600070205080204" pitchFamily="34" charset="-128"/>
              </a:rPr>
              <a:t> statistic</a:t>
            </a:r>
          </a:p>
          <a:p>
            <a:pPr eaLnBrk="1" hangingPunct="1"/>
            <a:r>
              <a:rPr lang="en-US" altLang="en-US" dirty="0">
                <a:ea typeface="ＭＳ Ｐゴシック" panose="020B0600070205080204" pitchFamily="34" charset="-128"/>
              </a:rPr>
              <a:t>One-Way = 1 independent variable</a:t>
            </a:r>
          </a:p>
          <a:p>
            <a:pPr eaLnBrk="1" hangingPunct="1"/>
            <a:r>
              <a:rPr lang="en-US" altLang="en-US" dirty="0">
                <a:ea typeface="ＭＳ Ｐゴシック" panose="020B0600070205080204" pitchFamily="34" charset="-128"/>
              </a:rPr>
              <a:t>Two-Way/Three-Way = 2-3 independent variables (one active &amp; one or two an attribute)</a:t>
            </a:r>
          </a:p>
        </p:txBody>
      </p:sp>
    </p:spTree>
    <p:extLst>
      <p:ext uri="{BB962C8B-B14F-4D97-AF65-F5344CB8AC3E}">
        <p14:creationId xmlns:p14="http://schemas.microsoft.com/office/powerpoint/2010/main" val="2158167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F0B968E-DED2-4A21-8B0E-A9BA65E9D87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One-Way ANOVA</a:t>
            </a:r>
          </a:p>
        </p:txBody>
      </p:sp>
      <p:sp>
        <p:nvSpPr>
          <p:cNvPr id="47107" name="Rectangle 3">
            <a:extLst>
              <a:ext uri="{FF2B5EF4-FFF2-40B4-BE49-F238E27FC236}">
                <a16:creationId xmlns:a16="http://schemas.microsoft.com/office/drawing/2014/main" id="{338ADE74-0A0B-4DA9-A0A0-790388D2B445}"/>
              </a:ext>
            </a:extLst>
          </p:cNvPr>
          <p:cNvSpPr>
            <a:spLocks noGrp="1" noChangeArrowheads="1"/>
          </p:cNvSpPr>
          <p:nvPr>
            <p:ph type="body" idx="1"/>
          </p:nvPr>
        </p:nvSpPr>
        <p:spPr/>
        <p:txBody>
          <a:bodyPr/>
          <a:lstStyle/>
          <a:p>
            <a:pPr eaLnBrk="1" hangingPunct="1"/>
            <a:r>
              <a:rPr lang="en-US" altLang="en-US" sz="2000">
                <a:ea typeface="ＭＳ Ｐゴシック" panose="020B0600070205080204" pitchFamily="34" charset="-128"/>
              </a:rPr>
              <a:t>Calculate a One-Way ANOVA for data-set</a:t>
            </a:r>
          </a:p>
          <a:p>
            <a:pPr lvl="1" eaLnBrk="1" hangingPunct="1"/>
            <a:r>
              <a:rPr lang="en-US" altLang="en-US" sz="1800">
                <a:ea typeface="ＭＳ Ｐゴシック" panose="020B0600070205080204" pitchFamily="34" charset="-128"/>
              </a:rPr>
              <a:t>Difference b/w subject tests for 2007 Non-band students? (correlated) Implications?</a:t>
            </a:r>
          </a:p>
          <a:p>
            <a:pPr lvl="1" eaLnBrk="1" hangingPunct="1"/>
            <a:r>
              <a:rPr lang="en-US" altLang="en-US" sz="1800">
                <a:ea typeface="ＭＳ Ｐゴシック" panose="020B0600070205080204" pitchFamily="34" charset="-128"/>
              </a:rPr>
              <a:t>Difference b/w reading scores for non-band students 2007/2008/2009</a:t>
            </a:r>
          </a:p>
          <a:p>
            <a:pPr eaLnBrk="1" hangingPunct="1"/>
            <a:r>
              <a:rPr lang="en-US" altLang="en-US" sz="2000">
                <a:ea typeface="ＭＳ Ｐゴシック" panose="020B0600070205080204" pitchFamily="34" charset="-128"/>
              </a:rPr>
              <a:t>Post Hoc tests</a:t>
            </a:r>
          </a:p>
          <a:p>
            <a:pPr lvl="1" eaLnBrk="1" hangingPunct="1"/>
            <a:r>
              <a:rPr lang="en-US" altLang="en-US" sz="2000">
                <a:ea typeface="ＭＳ Ｐゴシック" panose="020B0600070205080204" pitchFamily="34" charset="-128"/>
              </a:rPr>
              <a:t>Used to find differences b/w groups using one test. You could compare all pairs w/ individual t tests or ANOVA, but leads to problems w/ multiple comparisons on same data</a:t>
            </a:r>
          </a:p>
          <a:p>
            <a:pPr lvl="2" eaLnBrk="1" hangingPunct="1"/>
            <a:r>
              <a:rPr lang="en-US" altLang="en-US">
                <a:ea typeface="ＭＳ Ｐゴシック" panose="020B0600070205080204" pitchFamily="34" charset="-128"/>
              </a:rPr>
              <a:t>Bonferroni correction – reduce alpha to compensate for multiple comparisons. (.05/N comparisons)</a:t>
            </a:r>
          </a:p>
          <a:p>
            <a:pPr lvl="1" eaLnBrk="1" hangingPunct="1"/>
            <a:r>
              <a:rPr lang="en-US" altLang="en-US" sz="2000">
                <a:ea typeface="ＭＳ Ｐゴシック" panose="020B0600070205080204" pitchFamily="34" charset="-128"/>
              </a:rPr>
              <a:t>Tukey – </a:t>
            </a:r>
            <a:r>
              <a:rPr lang="en-US" altLang="en-US" sz="1800">
                <a:ea typeface="ＭＳ Ｐゴシック" panose="020B0600070205080204" pitchFamily="34" charset="-128"/>
              </a:rPr>
              <a:t>Equal Sample Sizes (though can be used for unequal sample sizes as well) [HSD = honest significant difference]</a:t>
            </a:r>
          </a:p>
          <a:p>
            <a:pPr lvl="1" eaLnBrk="1" hangingPunct="1"/>
            <a:r>
              <a:rPr lang="en-US" altLang="en-US" sz="2000">
                <a:ea typeface="ＭＳ Ｐゴシック" panose="020B0600070205080204" pitchFamily="34" charset="-128"/>
              </a:rPr>
              <a:t>Sheffe – </a:t>
            </a:r>
            <a:r>
              <a:rPr lang="en-US" altLang="en-US" sz="1800">
                <a:ea typeface="ＭＳ Ｐゴシック" panose="020B0600070205080204" pitchFamily="34" charset="-128"/>
              </a:rPr>
              <a:t>Unequal Sample Sizes (though can be used for equal sample sizes as well)</a:t>
            </a:r>
          </a:p>
        </p:txBody>
      </p:sp>
    </p:spTree>
    <p:extLst>
      <p:ext uri="{BB962C8B-B14F-4D97-AF65-F5344CB8AC3E}">
        <p14:creationId xmlns:p14="http://schemas.microsoft.com/office/powerpoint/2010/main" val="13729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744250B-30AE-4E79-B5EB-A996AABCB438}"/>
              </a:ext>
            </a:extLst>
          </p:cNvPr>
          <p:cNvSpPr>
            <a:spLocks noGrp="1" noChangeArrowheads="1"/>
          </p:cNvSpPr>
          <p:nvPr>
            <p:ph type="title"/>
          </p:nvPr>
        </p:nvSpPr>
        <p:spPr>
          <a:xfrm>
            <a:off x="1023457" y="228600"/>
            <a:ext cx="9415943" cy="1524000"/>
          </a:xfrm>
        </p:spPr>
        <p:txBody>
          <a:bodyPr/>
          <a:lstStyle/>
          <a:p>
            <a:pPr eaLnBrk="1" hangingPunct="1"/>
            <a:r>
              <a:rPr lang="en-US" altLang="en-US" sz="4000" dirty="0"/>
              <a:t>Other General Characteristics of Qualitative Research </a:t>
            </a:r>
          </a:p>
        </p:txBody>
      </p:sp>
      <p:sp>
        <p:nvSpPr>
          <p:cNvPr id="10243" name="Rectangle 3">
            <a:extLst>
              <a:ext uri="{FF2B5EF4-FFF2-40B4-BE49-F238E27FC236}">
                <a16:creationId xmlns:a16="http://schemas.microsoft.com/office/drawing/2014/main" id="{1F6CBDE3-EB4E-4B82-B007-38C23FCE1A51}"/>
              </a:ext>
            </a:extLst>
          </p:cNvPr>
          <p:cNvSpPr>
            <a:spLocks noGrp="1" noChangeArrowheads="1"/>
          </p:cNvSpPr>
          <p:nvPr>
            <p:ph type="body" idx="1"/>
          </p:nvPr>
        </p:nvSpPr>
        <p:spPr>
          <a:xfrm>
            <a:off x="1023457" y="1752600"/>
            <a:ext cx="8882543" cy="4876800"/>
          </a:xfrm>
        </p:spPr>
        <p:txBody>
          <a:bodyPr/>
          <a:lstStyle/>
          <a:p>
            <a:pPr eaLnBrk="1" hangingPunct="1">
              <a:lnSpc>
                <a:spcPct val="80000"/>
              </a:lnSpc>
            </a:pPr>
            <a:r>
              <a:rPr lang="en-US" altLang="en-US" dirty="0"/>
              <a:t>Holistic Perspective</a:t>
            </a:r>
          </a:p>
          <a:p>
            <a:pPr lvl="1" eaLnBrk="1" hangingPunct="1">
              <a:lnSpc>
                <a:spcPct val="80000"/>
              </a:lnSpc>
            </a:pPr>
            <a:r>
              <a:rPr lang="en-US" altLang="en-US" dirty="0"/>
              <a:t>Study topic is a complex system that is more than the sum of parts. Interactions of phenomenon</a:t>
            </a:r>
          </a:p>
          <a:p>
            <a:pPr eaLnBrk="1" hangingPunct="1">
              <a:lnSpc>
                <a:spcPct val="80000"/>
              </a:lnSpc>
            </a:pPr>
            <a:r>
              <a:rPr lang="en-US" altLang="en-US" dirty="0"/>
              <a:t>Type of Data</a:t>
            </a:r>
          </a:p>
          <a:p>
            <a:pPr lvl="1" eaLnBrk="1" hangingPunct="1">
              <a:lnSpc>
                <a:spcPct val="80000"/>
              </a:lnSpc>
            </a:pPr>
            <a:r>
              <a:rPr lang="en-US" altLang="en-US" dirty="0"/>
              <a:t>Detailed, thick description, quotations</a:t>
            </a:r>
          </a:p>
          <a:p>
            <a:pPr eaLnBrk="1" hangingPunct="1">
              <a:lnSpc>
                <a:spcPct val="80000"/>
              </a:lnSpc>
            </a:pPr>
            <a:r>
              <a:rPr lang="en-US" altLang="en-US" dirty="0"/>
              <a:t>Dynamic Systems</a:t>
            </a:r>
          </a:p>
          <a:p>
            <a:pPr lvl="1" eaLnBrk="1" hangingPunct="1">
              <a:lnSpc>
                <a:spcPct val="80000"/>
              </a:lnSpc>
            </a:pPr>
            <a:r>
              <a:rPr lang="en-US" altLang="en-US" dirty="0"/>
              <a:t>Attention to process vs. product, change is constantly occurring in the individuals and setting</a:t>
            </a:r>
          </a:p>
          <a:p>
            <a:pPr eaLnBrk="1" hangingPunct="1">
              <a:lnSpc>
                <a:spcPct val="80000"/>
              </a:lnSpc>
            </a:pPr>
            <a:r>
              <a:rPr lang="en-US" altLang="en-US" dirty="0"/>
              <a:t>Design Flexibility</a:t>
            </a:r>
          </a:p>
          <a:p>
            <a:pPr lvl="1" eaLnBrk="1" hangingPunct="1">
              <a:lnSpc>
                <a:spcPct val="80000"/>
              </a:lnSpc>
            </a:pPr>
            <a:r>
              <a:rPr lang="en-US" altLang="en-US" dirty="0"/>
              <a:t>Methodology is adapted as the research unfolds, new participants may be added, new questions may arise</a:t>
            </a:r>
          </a:p>
        </p:txBody>
      </p:sp>
    </p:spTree>
    <p:extLst>
      <p:ext uri="{BB962C8B-B14F-4D97-AF65-F5344CB8AC3E}">
        <p14:creationId xmlns:p14="http://schemas.microsoft.com/office/powerpoint/2010/main" val="1489272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30905A9-58BD-4458-887D-D87773444A02}"/>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Two Way ANOVA</a:t>
            </a:r>
            <a:br>
              <a:rPr lang="en-US" altLang="en-US" sz="4000">
                <a:ea typeface="ＭＳ Ｐゴシック" panose="020B0600070205080204" pitchFamily="34" charset="-128"/>
              </a:rPr>
            </a:br>
            <a:r>
              <a:rPr lang="en-US" altLang="en-US" sz="4000">
                <a:ea typeface="ＭＳ Ｐゴシック" panose="020B0600070205080204" pitchFamily="34" charset="-128"/>
              </a:rPr>
              <a:t>(2X2) </a:t>
            </a:r>
            <a:r>
              <a:rPr lang="en-US" altLang="en-US" sz="1400">
                <a:ea typeface="ＭＳ Ｐゴシック" panose="020B0600070205080204" pitchFamily="34" charset="-128"/>
              </a:rPr>
              <a:t>[see data set day 5]</a:t>
            </a:r>
          </a:p>
        </p:txBody>
      </p:sp>
      <p:graphicFrame>
        <p:nvGraphicFramePr>
          <p:cNvPr id="49155" name="Object 2">
            <a:extLst>
              <a:ext uri="{FF2B5EF4-FFF2-40B4-BE49-F238E27FC236}">
                <a16:creationId xmlns:a16="http://schemas.microsoft.com/office/drawing/2014/main" id="{6767DAEF-BED0-402D-A95A-FE1F121DB312}"/>
              </a:ext>
            </a:extLst>
          </p:cNvPr>
          <p:cNvGraphicFramePr>
            <a:graphicFrameLocks noGrp="1" noChangeAspect="1"/>
          </p:cNvGraphicFramePr>
          <p:nvPr>
            <p:ph idx="1"/>
          </p:nvPr>
        </p:nvGraphicFramePr>
        <p:xfrm>
          <a:off x="1828800" y="2036764"/>
          <a:ext cx="8789988" cy="4797425"/>
        </p:xfrm>
        <a:graphic>
          <a:graphicData uri="http://schemas.openxmlformats.org/presentationml/2006/ole">
            <mc:AlternateContent xmlns:mc="http://schemas.openxmlformats.org/markup-compatibility/2006">
              <mc:Choice xmlns:v="urn:schemas-microsoft-com:vml" Requires="v">
                <p:oleObj spid="_x0000_s1063" name="Document" r:id="rId4" imgW="4634403" imgH="2528456" progId="Word.Document.8">
                  <p:embed/>
                </p:oleObj>
              </mc:Choice>
              <mc:Fallback>
                <p:oleObj name="Document" r:id="rId4" imgW="4634403" imgH="2528456" progId="Word.Document.8">
                  <p:embed/>
                  <p:pic>
                    <p:nvPicPr>
                      <p:cNvPr id="49155" name="Object 2">
                        <a:extLst>
                          <a:ext uri="{FF2B5EF4-FFF2-40B4-BE49-F238E27FC236}">
                            <a16:creationId xmlns:a16="http://schemas.microsoft.com/office/drawing/2014/main" id="{6767DAEF-BED0-402D-A95A-FE1F121DB3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036764"/>
                        <a:ext cx="8789988" cy="479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54175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3046FA0-8649-4BA4-9F69-D3DF89DB2B13}"/>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Interpreting Results of 2x2 ANOVA</a:t>
            </a:r>
          </a:p>
        </p:txBody>
      </p:sp>
      <p:sp>
        <p:nvSpPr>
          <p:cNvPr id="51203" name="Rectangle 3">
            <a:extLst>
              <a:ext uri="{FF2B5EF4-FFF2-40B4-BE49-F238E27FC236}">
                <a16:creationId xmlns:a16="http://schemas.microsoft.com/office/drawing/2014/main" id="{58028BA3-1F33-409C-BBB6-AD77CC2852F9}"/>
              </a:ext>
            </a:extLst>
          </p:cNvPr>
          <p:cNvSpPr>
            <a:spLocks noGrp="1" noChangeArrowheads="1"/>
          </p:cNvSpPr>
          <p:nvPr>
            <p:ph type="body" idx="1"/>
          </p:nvPr>
        </p:nvSpPr>
        <p:spPr/>
        <p:txBody>
          <a:bodyPr/>
          <a:lstStyle/>
          <a:p>
            <a:pPr eaLnBrk="1" hangingPunct="1">
              <a:lnSpc>
                <a:spcPct val="80000"/>
              </a:lnSpc>
            </a:pPr>
            <a:r>
              <a:rPr lang="en-US" altLang="en-US">
                <a:ea typeface="ＭＳ Ｐゴシック" panose="020B0600070205080204" pitchFamily="34" charset="-128"/>
              </a:rPr>
              <a:t>(columns) CAI was more effective than Traditional methods for both high and low achieving students</a:t>
            </a:r>
          </a:p>
          <a:p>
            <a:pPr eaLnBrk="1" hangingPunct="1">
              <a:lnSpc>
                <a:spcPct val="80000"/>
              </a:lnSpc>
            </a:pPr>
            <a:r>
              <a:rPr lang="en-US" altLang="en-US">
                <a:ea typeface="ＭＳ Ｐゴシック" panose="020B0600070205080204" pitchFamily="34" charset="-128"/>
              </a:rPr>
              <a:t>(rows) High Achieving students scored significantly higher than Low achieving students, regardless of teaching method</a:t>
            </a:r>
          </a:p>
          <a:p>
            <a:pPr eaLnBrk="1" hangingPunct="1">
              <a:lnSpc>
                <a:spcPct val="80000"/>
              </a:lnSpc>
            </a:pPr>
            <a:r>
              <a:rPr lang="en-US" altLang="en-US">
                <a:ea typeface="ＭＳ Ｐゴシック" panose="020B0600070205080204" pitchFamily="34" charset="-128"/>
              </a:rPr>
              <a:t>There was no significant interaction between rows &amp; columns</a:t>
            </a:r>
          </a:p>
          <a:p>
            <a:pPr lvl="1" eaLnBrk="1" hangingPunct="1">
              <a:lnSpc>
                <a:spcPct val="80000"/>
              </a:lnSpc>
            </a:pPr>
            <a:r>
              <a:rPr lang="en-US" altLang="en-US">
                <a:ea typeface="ＭＳ Ｐゴシック" panose="020B0600070205080204" pitchFamily="34" charset="-128"/>
              </a:rPr>
              <a:t>If there was significant interaction, we would need to do post hoc Tukey or Sheffe do determine where the differences lie.</a:t>
            </a:r>
          </a:p>
        </p:txBody>
      </p:sp>
    </p:spTree>
    <p:extLst>
      <p:ext uri="{BB962C8B-B14F-4D97-AF65-F5344CB8AC3E}">
        <p14:creationId xmlns:p14="http://schemas.microsoft.com/office/powerpoint/2010/main" val="230375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3FE09E7-0023-4A40-866A-6BC4565B356A}"/>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ANCOVA – Analysis of Covariance</a:t>
            </a:r>
            <a:br>
              <a:rPr lang="en-US" altLang="en-US" sz="4000">
                <a:ea typeface="ＭＳ Ｐゴシック" panose="020B0600070205080204" pitchFamily="34" charset="-128"/>
              </a:rPr>
            </a:br>
            <a:r>
              <a:rPr lang="en-US" altLang="en-US" sz="1400">
                <a:ea typeface="ＭＳ Ｐゴシック" panose="020B0600070205080204" pitchFamily="34" charset="-128"/>
              </a:rPr>
              <a:t>[data set day 5]</a:t>
            </a:r>
          </a:p>
        </p:txBody>
      </p:sp>
      <p:sp>
        <p:nvSpPr>
          <p:cNvPr id="53251" name="Rectangle 3">
            <a:extLst>
              <a:ext uri="{FF2B5EF4-FFF2-40B4-BE49-F238E27FC236}">
                <a16:creationId xmlns:a16="http://schemas.microsoft.com/office/drawing/2014/main" id="{A90C5F2E-066E-4C59-BC07-1F4BDDA32649}"/>
              </a:ext>
            </a:extLst>
          </p:cNvPr>
          <p:cNvSpPr>
            <a:spLocks noGrp="1" noChangeArrowheads="1"/>
          </p:cNvSpPr>
          <p:nvPr>
            <p:ph type="body" idx="1"/>
          </p:nvPr>
        </p:nvSpPr>
        <p:spPr/>
        <p:txBody>
          <a:bodyPr/>
          <a:lstStyle/>
          <a:p>
            <a:pPr eaLnBrk="1" hangingPunct="1"/>
            <a:r>
              <a:rPr lang="en-US" altLang="en-US" dirty="0">
                <a:ea typeface="ＭＳ Ｐゴシック" panose="020B0600070205080204" pitchFamily="34" charset="-128"/>
              </a:rPr>
              <a:t>Statistical control for unequal groups</a:t>
            </a:r>
          </a:p>
          <a:p>
            <a:pPr eaLnBrk="1" hangingPunct="1"/>
            <a:r>
              <a:rPr lang="en-US" altLang="en-US" dirty="0">
                <a:ea typeface="ＭＳ Ｐゴシック" panose="020B0600070205080204" pitchFamily="34" charset="-128"/>
              </a:rPr>
              <a:t>Adjusts posttest means based on pretest means.</a:t>
            </a:r>
          </a:p>
          <a:p>
            <a:pPr eaLnBrk="1" hangingPunct="1"/>
            <a:r>
              <a:rPr lang="en-US" altLang="en-US" dirty="0">
                <a:ea typeface="ＭＳ Ｐゴシック" panose="020B0600070205080204" pitchFamily="34" charset="-128"/>
              </a:rPr>
              <a:t>[example – see data set] </a:t>
            </a:r>
            <a:r>
              <a:rPr lang="en-US" altLang="en-US" sz="1400" dirty="0">
                <a:ea typeface="ＭＳ Ｐゴシック" panose="020B0600070205080204" pitchFamily="34" charset="-128"/>
                <a:hlinkClick r:id="rId3"/>
              </a:rPr>
              <a:t>http://faculty.vassar.edu/lowry/VassarStats.html</a:t>
            </a:r>
            <a:endParaRPr lang="en-US" altLang="en-US" sz="1400" dirty="0">
              <a:ea typeface="ＭＳ Ｐゴシック" panose="020B0600070205080204" pitchFamily="34" charset="-128"/>
            </a:endParaRPr>
          </a:p>
          <a:p>
            <a:pPr eaLnBrk="1" hangingPunct="1"/>
            <a:r>
              <a:rPr lang="en-US" altLang="en-US" dirty="0">
                <a:ea typeface="ＭＳ Ｐゴシック" panose="020B0600070205080204" pitchFamily="34" charset="-128"/>
              </a:rPr>
              <a:t>You are testing a sight-singing method w/ a treatment &amp; control group. In the pretest, you find that the control group is already better at SS than the treatment group (not equal). So you decide to use the pretest as a covariant to equalize the groups on the posttest.</a:t>
            </a:r>
          </a:p>
          <a:p>
            <a:pPr eaLnBrk="1" hangingPunct="1"/>
            <a:r>
              <a:rPr lang="en-US" altLang="en-US" sz="1400" dirty="0">
                <a:ea typeface="ＭＳ Ｐゴシック" panose="020B0600070205080204" pitchFamily="34" charset="-128"/>
              </a:rPr>
              <a:t>[The homogeneity of regression (moving together or opposite) assumption is met if within each of the groups there is a correlation between the post test and the covariate (pretest) and the correlations are similar b/w groups] (Judgement call)</a:t>
            </a:r>
          </a:p>
          <a:p>
            <a:pPr eaLnBrk="1" hangingPunct="1">
              <a:buFontTx/>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61154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a:extLst>
              <a:ext uri="{FF2B5EF4-FFF2-40B4-BE49-F238E27FC236}">
                <a16:creationId xmlns:a16="http://schemas.microsoft.com/office/drawing/2014/main" id="{4789DA92-BA17-4449-9BDE-B010EA8019D4}"/>
              </a:ext>
            </a:extLst>
          </p:cNvPr>
          <p:cNvSpPr>
            <a:spLocks noGrp="1" noChangeArrowheads="1"/>
          </p:cNvSpPr>
          <p:nvPr>
            <p:ph type="ctrTitle"/>
          </p:nvPr>
        </p:nvSpPr>
        <p:spPr/>
        <p:txBody>
          <a:bodyPr/>
          <a:lstStyle/>
          <a:p>
            <a:pPr eaLnBrk="1" hangingPunct="1"/>
            <a:r>
              <a:rPr lang="en-US" altLang="en-US">
                <a:ea typeface="ＭＳ Ｐゴシック" panose="020B0600070205080204" pitchFamily="34" charset="-128"/>
              </a:rPr>
              <a:t>Correlational Research</a:t>
            </a:r>
          </a:p>
        </p:txBody>
      </p:sp>
      <p:sp>
        <p:nvSpPr>
          <p:cNvPr id="58371" name="Rectangle 5">
            <a:extLst>
              <a:ext uri="{FF2B5EF4-FFF2-40B4-BE49-F238E27FC236}">
                <a16:creationId xmlns:a16="http://schemas.microsoft.com/office/drawing/2014/main" id="{AF29086D-4A29-4041-8BDF-3F4B838576C4}"/>
              </a:ext>
            </a:extLst>
          </p:cNvPr>
          <p:cNvSpPr>
            <a:spLocks noGrp="1" noChangeArrowheads="1"/>
          </p:cNvSpPr>
          <p:nvPr>
            <p:ph type="subTitle" idx="1"/>
          </p:nvPr>
        </p:nvSpPr>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4275841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D9CBAF4-C6F6-473A-8E23-150DBD7BAD1F}"/>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Correlational Research Basics</a:t>
            </a:r>
          </a:p>
        </p:txBody>
      </p:sp>
      <p:sp>
        <p:nvSpPr>
          <p:cNvPr id="60419" name="Rectangle 3">
            <a:extLst>
              <a:ext uri="{FF2B5EF4-FFF2-40B4-BE49-F238E27FC236}">
                <a16:creationId xmlns:a16="http://schemas.microsoft.com/office/drawing/2014/main" id="{80F2C066-4097-4150-82BA-890DC99D37AC}"/>
              </a:ext>
            </a:extLst>
          </p:cNvPr>
          <p:cNvSpPr>
            <a:spLocks noGrp="1" noChangeArrowheads="1"/>
          </p:cNvSpPr>
          <p:nvPr>
            <p:ph type="body" idx="4294967295"/>
          </p:nvPr>
        </p:nvSpPr>
        <p:spPr/>
        <p:txBody>
          <a:bodyPr/>
          <a:lstStyle/>
          <a:p>
            <a:pPr eaLnBrk="1" hangingPunct="1"/>
            <a:r>
              <a:rPr lang="en-US" altLang="en-US">
                <a:ea typeface="ＭＳ Ｐゴシック" panose="020B0600070205080204" pitchFamily="34" charset="-128"/>
              </a:rPr>
              <a:t>Relationships among two or more variables are investigated</a:t>
            </a:r>
          </a:p>
          <a:p>
            <a:pPr eaLnBrk="1" hangingPunct="1"/>
            <a:r>
              <a:rPr lang="en-US" altLang="en-US">
                <a:ea typeface="ＭＳ Ｐゴシック" panose="020B0600070205080204" pitchFamily="34" charset="-128"/>
              </a:rPr>
              <a:t>The researcher does not manipulate the variables</a:t>
            </a:r>
          </a:p>
          <a:p>
            <a:pPr eaLnBrk="1" hangingPunct="1"/>
            <a:r>
              <a:rPr lang="en-US" altLang="en-US">
                <a:ea typeface="ＭＳ Ｐゴシック" panose="020B0600070205080204" pitchFamily="34" charset="-128"/>
              </a:rPr>
              <a:t>Direction (positive [+] or negative [-]) and degree (how strong) in which two or more variables are related</a:t>
            </a:r>
          </a:p>
        </p:txBody>
      </p:sp>
    </p:spTree>
    <p:extLst>
      <p:ext uri="{BB962C8B-B14F-4D97-AF65-F5344CB8AC3E}">
        <p14:creationId xmlns:p14="http://schemas.microsoft.com/office/powerpoint/2010/main" val="3097306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1ADBBB0-7173-4424-BA94-5129DB5A4BAF}"/>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Uses of Correlational Research</a:t>
            </a:r>
          </a:p>
        </p:txBody>
      </p:sp>
      <p:sp>
        <p:nvSpPr>
          <p:cNvPr id="62467" name="Rectangle 3">
            <a:extLst>
              <a:ext uri="{FF2B5EF4-FFF2-40B4-BE49-F238E27FC236}">
                <a16:creationId xmlns:a16="http://schemas.microsoft.com/office/drawing/2014/main" id="{FC9372EF-2AB5-4F71-84F7-F34238D15FCA}"/>
              </a:ext>
            </a:extLst>
          </p:cNvPr>
          <p:cNvSpPr>
            <a:spLocks noGrp="1" noChangeArrowheads="1"/>
          </p:cNvSpPr>
          <p:nvPr>
            <p:ph type="body" idx="4294967295"/>
          </p:nvPr>
        </p:nvSpPr>
        <p:spPr/>
        <p:txBody>
          <a:bodyPr/>
          <a:lstStyle/>
          <a:p>
            <a:pPr eaLnBrk="1" hangingPunct="1">
              <a:lnSpc>
                <a:spcPct val="90000"/>
              </a:lnSpc>
            </a:pPr>
            <a:r>
              <a:rPr lang="en-US" altLang="en-US" sz="2400">
                <a:ea typeface="ＭＳ Ｐゴシック" panose="020B0600070205080204" pitchFamily="34" charset="-128"/>
              </a:rPr>
              <a:t>Clarifying and understanding important phenomena (relationship b/w variables—e.g., height and voice range in MS boys)</a:t>
            </a:r>
          </a:p>
          <a:p>
            <a:pPr eaLnBrk="1" hangingPunct="1">
              <a:lnSpc>
                <a:spcPct val="90000"/>
              </a:lnSpc>
            </a:pPr>
            <a:r>
              <a:rPr lang="en-US" altLang="en-US" sz="2400">
                <a:ea typeface="ＭＳ Ｐゴシック" panose="020B0600070205080204" pitchFamily="34" charset="-128"/>
              </a:rPr>
              <a:t>Explaining human behaviors (class periods per weeks correlated to practice time)</a:t>
            </a:r>
          </a:p>
          <a:p>
            <a:pPr eaLnBrk="1" hangingPunct="1">
              <a:lnSpc>
                <a:spcPct val="90000"/>
              </a:lnSpc>
            </a:pPr>
            <a:r>
              <a:rPr lang="en-US" altLang="en-US" sz="2400">
                <a:ea typeface="ＭＳ Ｐゴシック" panose="020B0600070205080204" pitchFamily="34" charset="-128"/>
              </a:rPr>
              <a:t>Predicting likely outcomes (one test predicts another)</a:t>
            </a:r>
          </a:p>
          <a:p>
            <a:pPr eaLnBrk="1" hangingPunct="1">
              <a:lnSpc>
                <a:spcPct val="90000"/>
              </a:lnSpc>
            </a:pPr>
            <a:endParaRPr lang="en-US" altLang="en-US" sz="2400">
              <a:ea typeface="ＭＳ Ｐゴシック" panose="020B0600070205080204" pitchFamily="34" charset="-128"/>
            </a:endParaRPr>
          </a:p>
          <a:p>
            <a:pPr eaLnBrk="1" hangingPunct="1">
              <a:lnSpc>
                <a:spcPct val="90000"/>
              </a:lnSpc>
            </a:pPr>
            <a:endParaRPr lang="en-US" altLang="en-US" sz="2400">
              <a:ea typeface="ＭＳ Ｐゴシック" panose="020B0600070205080204" pitchFamily="34" charset="-128"/>
            </a:endParaRPr>
          </a:p>
        </p:txBody>
      </p:sp>
    </p:spTree>
    <p:extLst>
      <p:ext uri="{BB962C8B-B14F-4D97-AF65-F5344CB8AC3E}">
        <p14:creationId xmlns:p14="http://schemas.microsoft.com/office/powerpoint/2010/main" val="2242623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99746A5-682D-44DF-BC4B-90105D80C40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Uses of Correlation Research</a:t>
            </a:r>
          </a:p>
        </p:txBody>
      </p:sp>
      <p:sp>
        <p:nvSpPr>
          <p:cNvPr id="64515" name="Rectangle 3">
            <a:extLst>
              <a:ext uri="{FF2B5EF4-FFF2-40B4-BE49-F238E27FC236}">
                <a16:creationId xmlns:a16="http://schemas.microsoft.com/office/drawing/2014/main" id="{435DF54B-F1BA-4992-903F-4469B110B6D9}"/>
              </a:ext>
            </a:extLst>
          </p:cNvPr>
          <p:cNvSpPr>
            <a:spLocks noGrp="1" noChangeArrowheads="1"/>
          </p:cNvSpPr>
          <p:nvPr>
            <p:ph type="body" idx="1"/>
          </p:nvPr>
        </p:nvSpPr>
        <p:spPr/>
        <p:txBody>
          <a:bodyPr/>
          <a:lstStyle/>
          <a:p>
            <a:pPr eaLnBrk="1" hangingPunct="1"/>
            <a:r>
              <a:rPr lang="en-US" altLang="en-US" sz="2400">
                <a:ea typeface="ＭＳ Ｐゴシック" panose="020B0600070205080204" pitchFamily="34" charset="-128"/>
              </a:rPr>
              <a:t>Particularly beneficial when experimental studies are difficult or impossible to design</a:t>
            </a:r>
          </a:p>
          <a:p>
            <a:pPr eaLnBrk="1" hangingPunct="1"/>
            <a:r>
              <a:rPr lang="en-US" altLang="en-US" sz="2400">
                <a:ea typeface="ＭＳ Ｐゴシック" panose="020B0600070205080204" pitchFamily="34" charset="-128"/>
              </a:rPr>
              <a:t>Allows for examinations of relationships among variables measured in different units (decibels, pitch; retention numbers and test scores, etc.)</a:t>
            </a:r>
          </a:p>
          <a:p>
            <a:pPr eaLnBrk="1" hangingPunct="1"/>
            <a:r>
              <a:rPr lang="en-US" altLang="en-US" sz="2400">
                <a:ea typeface="ＭＳ Ｐゴシック" panose="020B0600070205080204" pitchFamily="34" charset="-128"/>
              </a:rPr>
              <a:t>DOES NOT indicate causation</a:t>
            </a:r>
          </a:p>
          <a:p>
            <a:pPr lvl="1" eaLnBrk="1" hangingPunct="1"/>
            <a:r>
              <a:rPr lang="en-US" altLang="en-US" sz="2000">
                <a:ea typeface="ＭＳ Ｐゴシック" panose="020B0600070205080204" pitchFamily="34" charset="-128"/>
              </a:rPr>
              <a:t>Reciprocal effect (a change in weight may affect body image, but body image does not cause a change in weight)</a:t>
            </a:r>
          </a:p>
          <a:p>
            <a:pPr lvl="1" eaLnBrk="1" hangingPunct="1"/>
            <a:r>
              <a:rPr lang="en-US" altLang="en-US" sz="2000">
                <a:ea typeface="ＭＳ Ｐゴシック" panose="020B0600070205080204" pitchFamily="34" charset="-128"/>
              </a:rPr>
              <a:t>Third (other) variable actually responsible for difference (Tendency of smart kids to persist in music is cause of higher SATs among HS music students rather than music study itself)</a:t>
            </a:r>
          </a:p>
        </p:txBody>
      </p:sp>
    </p:spTree>
    <p:extLst>
      <p:ext uri="{BB962C8B-B14F-4D97-AF65-F5344CB8AC3E}">
        <p14:creationId xmlns:p14="http://schemas.microsoft.com/office/powerpoint/2010/main" val="1199777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73C05E6-5EFB-488F-8C83-17BD83DAC823}"/>
              </a:ext>
            </a:extLst>
          </p:cNvPr>
          <p:cNvSpPr>
            <a:spLocks noGrp="1" noChangeArrowheads="1"/>
          </p:cNvSpPr>
          <p:nvPr>
            <p:ph type="title" idx="4294967295"/>
          </p:nvPr>
        </p:nvSpPr>
        <p:spPr>
          <a:xfrm>
            <a:off x="1182849" y="0"/>
            <a:ext cx="8799352" cy="1143000"/>
          </a:xfrm>
        </p:spPr>
        <p:txBody>
          <a:bodyPr/>
          <a:lstStyle/>
          <a:p>
            <a:pPr eaLnBrk="1" hangingPunct="1"/>
            <a:r>
              <a:rPr lang="en-US" altLang="en-US" sz="4000" dirty="0">
                <a:ea typeface="ＭＳ Ｐゴシック" panose="020B0600070205080204" pitchFamily="34" charset="-128"/>
              </a:rPr>
              <a:t>Interpreting Correlations</a:t>
            </a:r>
            <a:endParaRPr lang="en-US" altLang="en-US" dirty="0">
              <a:ea typeface="ＭＳ Ｐゴシック" panose="020B0600070205080204" pitchFamily="34" charset="-128"/>
            </a:endParaRPr>
          </a:p>
        </p:txBody>
      </p:sp>
      <p:sp>
        <p:nvSpPr>
          <p:cNvPr id="66563" name="Rectangle 3">
            <a:extLst>
              <a:ext uri="{FF2B5EF4-FFF2-40B4-BE49-F238E27FC236}">
                <a16:creationId xmlns:a16="http://schemas.microsoft.com/office/drawing/2014/main" id="{82ECC097-FAED-4EC3-85FA-435590C047ED}"/>
              </a:ext>
            </a:extLst>
          </p:cNvPr>
          <p:cNvSpPr>
            <a:spLocks noGrp="1" noChangeArrowheads="1"/>
          </p:cNvSpPr>
          <p:nvPr>
            <p:ph type="body" idx="4294967295"/>
          </p:nvPr>
        </p:nvSpPr>
        <p:spPr>
          <a:xfrm>
            <a:off x="1182848" y="1143000"/>
            <a:ext cx="8799352" cy="5486400"/>
          </a:xfrm>
        </p:spPr>
        <p:txBody>
          <a:bodyPr>
            <a:normAutofit lnSpcReduction="10000"/>
          </a:bodyPr>
          <a:lstStyle/>
          <a:p>
            <a:pPr lvl="1" eaLnBrk="1" hangingPunct="1">
              <a:lnSpc>
                <a:spcPct val="80000"/>
              </a:lnSpc>
            </a:pPr>
            <a:r>
              <a:rPr lang="en-US" altLang="en-US" sz="2000" i="1" dirty="0">
                <a:ea typeface="ＭＳ Ｐゴシック" panose="020B0600070205080204" pitchFamily="34" charset="-128"/>
              </a:rPr>
              <a:t>r</a:t>
            </a:r>
          </a:p>
          <a:p>
            <a:pPr lvl="2" eaLnBrk="1" hangingPunct="1">
              <a:lnSpc>
                <a:spcPct val="80000"/>
              </a:lnSpc>
            </a:pPr>
            <a:r>
              <a:rPr lang="en-US" altLang="en-US" sz="1800" dirty="0">
                <a:ea typeface="ＭＳ Ｐゴシック" panose="020B0600070205080204" pitchFamily="34" charset="-128"/>
              </a:rPr>
              <a:t>Correlation coefficient (Pearson, Spearman)</a:t>
            </a:r>
          </a:p>
          <a:p>
            <a:pPr lvl="2" eaLnBrk="1" hangingPunct="1">
              <a:lnSpc>
                <a:spcPct val="80000"/>
              </a:lnSpc>
            </a:pPr>
            <a:r>
              <a:rPr lang="en-US" altLang="en-US" sz="1800" dirty="0">
                <a:ea typeface="ＭＳ Ｐゴシック" panose="020B0600070205080204" pitchFamily="34" charset="-128"/>
              </a:rPr>
              <a:t>Can range from -1.00 to +1.00</a:t>
            </a:r>
          </a:p>
          <a:p>
            <a:pPr lvl="1" eaLnBrk="1" hangingPunct="1">
              <a:lnSpc>
                <a:spcPct val="80000"/>
              </a:lnSpc>
            </a:pPr>
            <a:r>
              <a:rPr lang="en-US" altLang="en-US" sz="2000" dirty="0">
                <a:ea typeface="ＭＳ Ｐゴシック" panose="020B0600070205080204" pitchFamily="34" charset="-128"/>
              </a:rPr>
              <a:t>Direction</a:t>
            </a:r>
          </a:p>
          <a:p>
            <a:pPr lvl="2" eaLnBrk="1" hangingPunct="1">
              <a:lnSpc>
                <a:spcPct val="80000"/>
              </a:lnSpc>
            </a:pPr>
            <a:r>
              <a:rPr lang="en-US" altLang="en-US" sz="1800" dirty="0">
                <a:ea typeface="ＭＳ Ｐゴシック" panose="020B0600070205080204" pitchFamily="34" charset="-128"/>
              </a:rPr>
              <a:t>Positive</a:t>
            </a:r>
          </a:p>
          <a:p>
            <a:pPr lvl="3" eaLnBrk="1" hangingPunct="1">
              <a:lnSpc>
                <a:spcPct val="80000"/>
              </a:lnSpc>
            </a:pPr>
            <a:r>
              <a:rPr lang="en-US" altLang="en-US" sz="1600" dirty="0">
                <a:ea typeface="ＭＳ Ｐゴシック" panose="020B0600070205080204" pitchFamily="34" charset="-128"/>
              </a:rPr>
              <a:t>As X increases, so does Y and vice versa</a:t>
            </a:r>
          </a:p>
          <a:p>
            <a:pPr lvl="2" eaLnBrk="1" hangingPunct="1">
              <a:lnSpc>
                <a:spcPct val="80000"/>
              </a:lnSpc>
            </a:pPr>
            <a:r>
              <a:rPr lang="en-US" altLang="en-US" sz="1800" dirty="0">
                <a:ea typeface="ＭＳ Ｐゴシック" panose="020B0600070205080204" pitchFamily="34" charset="-128"/>
              </a:rPr>
              <a:t>Negative</a:t>
            </a:r>
          </a:p>
          <a:p>
            <a:pPr lvl="3" eaLnBrk="1" hangingPunct="1">
              <a:lnSpc>
                <a:spcPct val="80000"/>
              </a:lnSpc>
            </a:pPr>
            <a:r>
              <a:rPr lang="en-US" altLang="en-US" sz="1600" dirty="0">
                <a:ea typeface="ＭＳ Ｐゴシック" panose="020B0600070205080204" pitchFamily="34" charset="-128"/>
              </a:rPr>
              <a:t>As X decreases, Y increases and vice versa</a:t>
            </a:r>
          </a:p>
          <a:p>
            <a:pPr lvl="1" eaLnBrk="1" hangingPunct="1">
              <a:lnSpc>
                <a:spcPct val="80000"/>
              </a:lnSpc>
            </a:pPr>
            <a:r>
              <a:rPr lang="en-US" altLang="en-US" sz="2000" dirty="0">
                <a:ea typeface="ＭＳ Ｐゴシック" panose="020B0600070205080204" pitchFamily="34" charset="-128"/>
              </a:rPr>
              <a:t>Degree or Strength (rough indicators)</a:t>
            </a:r>
          </a:p>
          <a:p>
            <a:pPr lvl="2" eaLnBrk="1" hangingPunct="1">
              <a:lnSpc>
                <a:spcPct val="80000"/>
              </a:lnSpc>
            </a:pPr>
            <a:r>
              <a:rPr lang="en-US" altLang="en-US" sz="1800" dirty="0">
                <a:ea typeface="ＭＳ Ｐゴシック" panose="020B0600070205080204" pitchFamily="34" charset="-128"/>
              </a:rPr>
              <a:t>&lt; </a:t>
            </a:r>
            <a:r>
              <a:rPr lang="en-US" altLang="en-US" sz="1800" i="1" u="sng" dirty="0">
                <a:ea typeface="ＭＳ Ｐゴシック" panose="020B0600070205080204" pitchFamily="34" charset="-128"/>
              </a:rPr>
              <a:t>+</a:t>
            </a:r>
            <a:r>
              <a:rPr lang="en-US" altLang="en-US" sz="1800" i="1" dirty="0">
                <a:ea typeface="ＭＳ Ｐゴシック" panose="020B0600070205080204" pitchFamily="34" charset="-128"/>
              </a:rPr>
              <a:t> .</a:t>
            </a:r>
            <a:r>
              <a:rPr lang="en-US" altLang="en-US" sz="1800" dirty="0">
                <a:ea typeface="ＭＳ Ｐゴシック" panose="020B0600070205080204" pitchFamily="34" charset="-128"/>
              </a:rPr>
              <a:t>30; weak</a:t>
            </a:r>
          </a:p>
          <a:p>
            <a:pPr lvl="2" eaLnBrk="1" hangingPunct="1">
              <a:lnSpc>
                <a:spcPct val="80000"/>
              </a:lnSpc>
            </a:pPr>
            <a:r>
              <a:rPr lang="en-US" altLang="en-US" sz="1800" dirty="0">
                <a:ea typeface="ＭＳ Ｐゴシック" panose="020B0600070205080204" pitchFamily="34" charset="-128"/>
              </a:rPr>
              <a:t>&lt; </a:t>
            </a:r>
            <a:r>
              <a:rPr lang="en-US" altLang="en-US" sz="1800" u="sng" dirty="0">
                <a:ea typeface="ＭＳ Ｐゴシック" panose="020B0600070205080204" pitchFamily="34" charset="-128"/>
              </a:rPr>
              <a:t>+</a:t>
            </a:r>
            <a:r>
              <a:rPr lang="en-US" altLang="en-US" sz="1800" dirty="0">
                <a:ea typeface="ＭＳ Ｐゴシック" panose="020B0600070205080204" pitchFamily="34" charset="-128"/>
              </a:rPr>
              <a:t> .65; moderate</a:t>
            </a:r>
          </a:p>
          <a:p>
            <a:pPr lvl="2" eaLnBrk="1" hangingPunct="1">
              <a:lnSpc>
                <a:spcPct val="80000"/>
              </a:lnSpc>
            </a:pPr>
            <a:r>
              <a:rPr lang="en-US" altLang="en-US" sz="1800" dirty="0">
                <a:ea typeface="ＭＳ Ｐゴシック" panose="020B0600070205080204" pitchFamily="34" charset="-128"/>
              </a:rPr>
              <a:t>&gt; </a:t>
            </a:r>
            <a:r>
              <a:rPr lang="en-US" altLang="en-US" sz="1800" u="sng" dirty="0">
                <a:ea typeface="ＭＳ Ｐゴシック" panose="020B0600070205080204" pitchFamily="34" charset="-128"/>
              </a:rPr>
              <a:t>+</a:t>
            </a:r>
            <a:r>
              <a:rPr lang="en-US" altLang="en-US" sz="1800" dirty="0">
                <a:ea typeface="ＭＳ Ｐゴシック" panose="020B0600070205080204" pitchFamily="34" charset="-128"/>
              </a:rPr>
              <a:t> .65; strong</a:t>
            </a:r>
          </a:p>
          <a:p>
            <a:pPr lvl="2" eaLnBrk="1" hangingPunct="1">
              <a:lnSpc>
                <a:spcPct val="80000"/>
              </a:lnSpc>
            </a:pPr>
            <a:r>
              <a:rPr lang="en-US" altLang="en-US" sz="1800" dirty="0">
                <a:ea typeface="ＭＳ Ｐゴシック" panose="020B0600070205080204" pitchFamily="34" charset="-128"/>
              </a:rPr>
              <a:t>&gt; </a:t>
            </a:r>
            <a:r>
              <a:rPr lang="en-US" altLang="en-US" sz="1800" u="sng" dirty="0">
                <a:ea typeface="ＭＳ Ｐゴシック" panose="020B0600070205080204" pitchFamily="34" charset="-128"/>
              </a:rPr>
              <a:t>+</a:t>
            </a:r>
            <a:r>
              <a:rPr lang="en-US" altLang="en-US" sz="1800" dirty="0">
                <a:ea typeface="ＭＳ Ｐゴシック" panose="020B0600070205080204" pitchFamily="34" charset="-128"/>
              </a:rPr>
              <a:t> .85; very strong</a:t>
            </a:r>
          </a:p>
          <a:p>
            <a:pPr lvl="1" eaLnBrk="1" hangingPunct="1">
              <a:lnSpc>
                <a:spcPct val="80000"/>
              </a:lnSpc>
            </a:pPr>
            <a:r>
              <a:rPr lang="en-US" altLang="en-US" sz="2000" i="1" dirty="0">
                <a:ea typeface="ＭＳ Ｐゴシック" panose="020B0600070205080204" pitchFamily="34" charset="-128"/>
              </a:rPr>
              <a:t>r</a:t>
            </a:r>
            <a:r>
              <a:rPr lang="en-US" altLang="en-US" sz="2000" i="1" baseline="30000" dirty="0">
                <a:ea typeface="ＭＳ Ｐゴシック" panose="020B0600070205080204" pitchFamily="34" charset="-128"/>
              </a:rPr>
              <a:t>2</a:t>
            </a:r>
            <a:r>
              <a:rPr lang="en-US" altLang="en-US" sz="2000" dirty="0">
                <a:ea typeface="ＭＳ Ｐゴシック" panose="020B0600070205080204" pitchFamily="34" charset="-128"/>
              </a:rPr>
              <a:t> (% of shared variance)</a:t>
            </a:r>
          </a:p>
          <a:p>
            <a:pPr lvl="2" eaLnBrk="1" hangingPunct="1">
              <a:lnSpc>
                <a:spcPct val="80000"/>
              </a:lnSpc>
            </a:pPr>
            <a:r>
              <a:rPr lang="en-US" altLang="en-US" sz="1800" dirty="0">
                <a:ea typeface="ＭＳ Ｐゴシック" panose="020B0600070205080204" pitchFamily="34" charset="-128"/>
              </a:rPr>
              <a:t>Overlap b/w two variables</a:t>
            </a:r>
          </a:p>
          <a:p>
            <a:pPr lvl="2" eaLnBrk="1" hangingPunct="1">
              <a:lnSpc>
                <a:spcPct val="80000"/>
              </a:lnSpc>
            </a:pPr>
            <a:r>
              <a:rPr lang="en-US" altLang="en-US" sz="1800" dirty="0">
                <a:ea typeface="ＭＳ Ｐゴシック" panose="020B0600070205080204" pitchFamily="34" charset="-128"/>
              </a:rPr>
              <a:t>percent of the variation in one variable that is related to the variation in the other.</a:t>
            </a:r>
          </a:p>
          <a:p>
            <a:pPr lvl="2" eaLnBrk="1" hangingPunct="1">
              <a:lnSpc>
                <a:spcPct val="80000"/>
              </a:lnSpc>
            </a:pPr>
            <a:r>
              <a:rPr lang="en-US" altLang="en-US" sz="1800" dirty="0">
                <a:ea typeface="ＭＳ Ｐゴシック" panose="020B0600070205080204" pitchFamily="34" charset="-128"/>
              </a:rPr>
              <a:t>Example: Correlation b/w musical achievement and  minutes of instruction is </a:t>
            </a:r>
            <a:r>
              <a:rPr lang="en-US" altLang="en-US" sz="1800" i="1" dirty="0">
                <a:ea typeface="ＭＳ Ｐゴシック" panose="020B0600070205080204" pitchFamily="34" charset="-128"/>
              </a:rPr>
              <a:t>r </a:t>
            </a:r>
            <a:r>
              <a:rPr lang="en-US" altLang="en-US" sz="1800" dirty="0">
                <a:ea typeface="ＭＳ Ｐゴシック" panose="020B0600070205080204" pitchFamily="34" charset="-128"/>
              </a:rPr>
              <a:t>= .86. What is the % of shared variance (</a:t>
            </a:r>
            <a:r>
              <a:rPr lang="en-US" altLang="en-US" sz="1800" i="1" dirty="0">
                <a:ea typeface="ＭＳ Ｐゴシック" panose="020B0600070205080204" pitchFamily="34" charset="-128"/>
              </a:rPr>
              <a:t>r</a:t>
            </a:r>
            <a:r>
              <a:rPr lang="en-US" altLang="en-US" sz="1800" i="1" baseline="30000" dirty="0">
                <a:ea typeface="ＭＳ Ｐゴシック" panose="020B0600070205080204" pitchFamily="34" charset="-128"/>
              </a:rPr>
              <a:t>2</a:t>
            </a:r>
            <a:r>
              <a:rPr lang="en-US" altLang="en-US" sz="1800" dirty="0">
                <a:ea typeface="ＭＳ Ｐゴシック" panose="020B0600070205080204" pitchFamily="34" charset="-128"/>
              </a:rPr>
              <a:t>)?</a:t>
            </a:r>
          </a:p>
          <a:p>
            <a:pPr lvl="1" eaLnBrk="1" hangingPunct="1">
              <a:lnSpc>
                <a:spcPct val="80000"/>
              </a:lnSpc>
            </a:pPr>
            <a:r>
              <a:rPr lang="en-US" altLang="en-US" sz="2000" dirty="0">
                <a:ea typeface="ＭＳ Ｐゴシック" panose="020B0600070205080204" pitchFamily="34" charset="-128"/>
              </a:rPr>
              <a:t>Easy to obtain significant results w/ correlation. Strength is most important</a:t>
            </a:r>
          </a:p>
          <a:p>
            <a:pPr eaLnBrk="1" hangingPunct="1">
              <a:lnSpc>
                <a:spcPct val="80000"/>
              </a:lnSpc>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599961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3932502-9E5E-465F-9750-0023765E4427}"/>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Interpreting Correlations (cont.)</a:t>
            </a:r>
          </a:p>
        </p:txBody>
      </p:sp>
      <p:sp>
        <p:nvSpPr>
          <p:cNvPr id="68611" name="Rectangle 3">
            <a:extLst>
              <a:ext uri="{FF2B5EF4-FFF2-40B4-BE49-F238E27FC236}">
                <a16:creationId xmlns:a16="http://schemas.microsoft.com/office/drawing/2014/main" id="{422B4FDA-3006-4695-B079-EF6984CDA8D0}"/>
              </a:ext>
            </a:extLst>
          </p:cNvPr>
          <p:cNvSpPr>
            <a:spLocks noGrp="1" noChangeArrowheads="1"/>
          </p:cNvSpPr>
          <p:nvPr>
            <p:ph type="body" idx="4294967295"/>
          </p:nvPr>
        </p:nvSpPr>
        <p:spPr/>
        <p:txBody>
          <a:bodyPr>
            <a:normAutofit lnSpcReduction="10000"/>
          </a:bodyPr>
          <a:lstStyle/>
          <a:p>
            <a:pPr eaLnBrk="1" hangingPunct="1">
              <a:lnSpc>
                <a:spcPct val="90000"/>
              </a:lnSpc>
            </a:pPr>
            <a:r>
              <a:rPr lang="en-US" altLang="en-US" dirty="0">
                <a:ea typeface="ＭＳ Ｐゴシック" panose="020B0600070205080204" pitchFamily="34" charset="-128"/>
              </a:rPr>
              <a:t>Words typically used to describe correlations</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Direct (Large values w/ large values or small values w/ small values. Moving parallel. 0 to +1</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Indirect or inverse (Large values w/small values. Moving in opposite directions. 0 to -1</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Perfect (exactly 1 or -1)</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Strong, weak</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High, moderate, low</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Positive, Negative</a:t>
            </a:r>
          </a:p>
          <a:p>
            <a:pPr eaLnBrk="1" hangingPunct="1">
              <a:lnSpc>
                <a:spcPct val="90000"/>
              </a:lnSpc>
            </a:pPr>
            <a:r>
              <a:rPr lang="en-US" altLang="en-US" dirty="0">
                <a:latin typeface="Times New Roman" panose="02020603050405020304" pitchFamily="18" charset="0"/>
                <a:ea typeface="ＭＳ Ｐゴシック" panose="020B0600070205080204" pitchFamily="34" charset="-128"/>
              </a:rPr>
              <a:t>Correlations vs. Mean Differences</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Groups of scores that are correlated will not necessarily have similar means. Correlation also works w/ different units of measurement.</a:t>
            </a:r>
          </a:p>
          <a:p>
            <a:pPr eaLnBrk="1" hangingPunct="1">
              <a:lnSpc>
                <a:spcPct val="90000"/>
              </a:lnSpc>
            </a:pPr>
            <a:endParaRPr lang="en-US" altLang="en-US" dirty="0">
              <a:ea typeface="ＭＳ Ｐゴシック" panose="020B0600070205080204" pitchFamily="34" charset="-128"/>
            </a:endParaRPr>
          </a:p>
        </p:txBody>
      </p:sp>
      <p:sp>
        <p:nvSpPr>
          <p:cNvPr id="68612" name="TextBox 3">
            <a:extLst>
              <a:ext uri="{FF2B5EF4-FFF2-40B4-BE49-F238E27FC236}">
                <a16:creationId xmlns:a16="http://schemas.microsoft.com/office/drawing/2014/main" id="{4DEA3AF0-8963-4EB2-BF36-99532433254E}"/>
              </a:ext>
            </a:extLst>
          </p:cNvPr>
          <p:cNvSpPr txBox="1">
            <a:spLocks noChangeArrowheads="1"/>
          </p:cNvSpPr>
          <p:nvPr/>
        </p:nvSpPr>
        <p:spPr bwMode="auto">
          <a:xfrm>
            <a:off x="6934200" y="3429001"/>
            <a:ext cx="2133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50     75     9   </a:t>
            </a:r>
          </a:p>
          <a:p>
            <a:pPr eaLnBrk="1" hangingPunct="1">
              <a:spcBef>
                <a:spcPct val="0"/>
              </a:spcBef>
              <a:buFontTx/>
              <a:buNone/>
            </a:pPr>
            <a:r>
              <a:rPr lang="en-US" altLang="en-US" sz="1800" dirty="0"/>
              <a:t>40     62    14</a:t>
            </a:r>
          </a:p>
          <a:p>
            <a:pPr eaLnBrk="1" hangingPunct="1">
              <a:spcBef>
                <a:spcPct val="0"/>
              </a:spcBef>
              <a:buFontTx/>
              <a:buNone/>
            </a:pPr>
            <a:r>
              <a:rPr lang="en-US" altLang="en-US" sz="1800" dirty="0"/>
              <a:t>35     53    20</a:t>
            </a:r>
          </a:p>
          <a:p>
            <a:pPr eaLnBrk="1" hangingPunct="1">
              <a:spcBef>
                <a:spcPct val="0"/>
              </a:spcBef>
              <a:buFontTx/>
              <a:buNone/>
            </a:pPr>
            <a:r>
              <a:rPr lang="en-US" altLang="en-US" sz="1800" dirty="0"/>
              <a:t>24     35    45</a:t>
            </a:r>
          </a:p>
          <a:p>
            <a:pPr eaLnBrk="1" hangingPunct="1">
              <a:spcBef>
                <a:spcPct val="0"/>
              </a:spcBef>
              <a:buFontTx/>
              <a:buNone/>
            </a:pPr>
            <a:r>
              <a:rPr lang="en-US" altLang="en-US" sz="1800" dirty="0"/>
              <a:t>15     21    58</a:t>
            </a:r>
          </a:p>
        </p:txBody>
      </p:sp>
    </p:spTree>
    <p:extLst>
      <p:ext uri="{BB962C8B-B14F-4D97-AF65-F5344CB8AC3E}">
        <p14:creationId xmlns:p14="http://schemas.microsoft.com/office/powerpoint/2010/main" val="2658252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14B7CD7-8FE2-4E04-8353-2D739EAA7D64}"/>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Statistical Assumptions</a:t>
            </a:r>
          </a:p>
        </p:txBody>
      </p:sp>
      <p:sp>
        <p:nvSpPr>
          <p:cNvPr id="70659" name="Rectangle 3">
            <a:extLst>
              <a:ext uri="{FF2B5EF4-FFF2-40B4-BE49-F238E27FC236}">
                <a16:creationId xmlns:a16="http://schemas.microsoft.com/office/drawing/2014/main" id="{C4F7AB71-E9B4-4C73-8B96-F821199067B3}"/>
              </a:ext>
            </a:extLst>
          </p:cNvPr>
          <p:cNvSpPr>
            <a:spLocks noGrp="1" noChangeArrowheads="1"/>
          </p:cNvSpPr>
          <p:nvPr>
            <p:ph type="body" idx="4294967295"/>
          </p:nvPr>
        </p:nvSpPr>
        <p:spPr>
          <a:xfrm>
            <a:off x="838200" y="1447801"/>
            <a:ext cx="9372600" cy="4678363"/>
          </a:xfrm>
        </p:spPr>
        <p:txBody>
          <a:bodyPr/>
          <a:lstStyle/>
          <a:p>
            <a:pPr eaLnBrk="1" hangingPunct="1">
              <a:lnSpc>
                <a:spcPct val="80000"/>
              </a:lnSpc>
            </a:pPr>
            <a:r>
              <a:rPr lang="en-US" altLang="en-US" sz="2000" dirty="0">
                <a:ea typeface="ＭＳ Ｐゴシック" panose="020B0600070205080204" pitchFamily="34" charset="-128"/>
              </a:rPr>
              <a:t>The mathematical equations used to determine various correlation coefficients carry with them certain assumptions about the nature of the data used…</a:t>
            </a:r>
          </a:p>
          <a:p>
            <a:pPr lvl="1" eaLnBrk="1" hangingPunct="1">
              <a:lnSpc>
                <a:spcPct val="80000"/>
              </a:lnSpc>
            </a:pPr>
            <a:r>
              <a:rPr lang="en-US" altLang="en-US" sz="1800" dirty="0">
                <a:ea typeface="ＭＳ Ｐゴシック" panose="020B0600070205080204" pitchFamily="34" charset="-128"/>
              </a:rPr>
              <a:t>Level of data (types of correlation for different levels)</a:t>
            </a:r>
          </a:p>
          <a:p>
            <a:pPr lvl="1" eaLnBrk="1" hangingPunct="1">
              <a:lnSpc>
                <a:spcPct val="80000"/>
              </a:lnSpc>
            </a:pPr>
            <a:r>
              <a:rPr lang="en-US" altLang="en-US" sz="1800" dirty="0">
                <a:ea typeface="ＭＳ Ｐゴシック" panose="020B0600070205080204" pitchFamily="34" charset="-128"/>
              </a:rPr>
              <a:t>Normal curve (Pearson, if not-Spearman)</a:t>
            </a:r>
          </a:p>
          <a:p>
            <a:pPr lvl="1" eaLnBrk="1" hangingPunct="1">
              <a:lnSpc>
                <a:spcPct val="80000"/>
              </a:lnSpc>
            </a:pPr>
            <a:r>
              <a:rPr lang="en-US" altLang="en-US" sz="1800" dirty="0">
                <a:ea typeface="ＭＳ Ｐゴシック" panose="020B0600070205080204" pitchFamily="34" charset="-128"/>
              </a:rPr>
              <a:t>Linearity (relationships move parallel or inverse)</a:t>
            </a:r>
          </a:p>
          <a:p>
            <a:pPr lvl="2" eaLnBrk="1" hangingPunct="1">
              <a:lnSpc>
                <a:spcPct val="80000"/>
              </a:lnSpc>
            </a:pPr>
            <a:r>
              <a:rPr lang="en-US" altLang="en-US" sz="1800" dirty="0">
                <a:ea typeface="ＭＳ Ｐゴシック" panose="020B0600070205080204" pitchFamily="34" charset="-128"/>
              </a:rPr>
              <a:t>Young students initially have a low level of performance anxiety, but it rises with each performance as they realize the pressure and potential rewards that come with performance. However, once they have several performances under their belts, the anxiety subsides. (non linear relationship of # of performances &amp; anxiety scores)</a:t>
            </a:r>
          </a:p>
          <a:p>
            <a:pPr lvl="1" eaLnBrk="1" hangingPunct="1">
              <a:lnSpc>
                <a:spcPct val="80000"/>
              </a:lnSpc>
            </a:pPr>
            <a:r>
              <a:rPr lang="en-US" altLang="en-US" sz="1800" dirty="0">
                <a:ea typeface="ＭＳ Ｐゴシック" panose="020B0600070205080204" pitchFamily="34" charset="-128"/>
              </a:rPr>
              <a:t>Presence of outliers (all)</a:t>
            </a:r>
          </a:p>
          <a:p>
            <a:pPr lvl="1" eaLnBrk="1" hangingPunct="1">
              <a:lnSpc>
                <a:spcPct val="80000"/>
              </a:lnSpc>
            </a:pPr>
            <a:r>
              <a:rPr lang="en-US" altLang="en-US" sz="1800" dirty="0" err="1">
                <a:ea typeface="ＭＳ Ｐゴシック" panose="020B0600070205080204" pitchFamily="34" charset="-128"/>
              </a:rPr>
              <a:t>Homoscedascity</a:t>
            </a:r>
            <a:r>
              <a:rPr lang="en-US" altLang="en-US" sz="1800" dirty="0">
                <a:ea typeface="ＭＳ Ｐゴシック" panose="020B0600070205080204" pitchFamily="34" charset="-128"/>
              </a:rPr>
              <a:t> – relationship consistent throughout</a:t>
            </a:r>
          </a:p>
          <a:p>
            <a:pPr lvl="2" eaLnBrk="1" hangingPunct="1">
              <a:lnSpc>
                <a:spcPct val="80000"/>
              </a:lnSpc>
            </a:pPr>
            <a:r>
              <a:rPr lang="en-US" altLang="en-US" sz="1800" dirty="0">
                <a:ea typeface="ＭＳ Ｐゴシック" panose="020B0600070205080204" pitchFamily="34" charset="-128"/>
              </a:rPr>
              <a:t>Performance anxiety levels off after several performances and remains static (relationship lacks </a:t>
            </a:r>
            <a:r>
              <a:rPr lang="en-US" altLang="en-US" sz="1800" dirty="0" err="1">
                <a:ea typeface="ＭＳ Ｐゴシック" panose="020B0600070205080204" pitchFamily="34" charset="-128"/>
              </a:rPr>
              <a:t>Homoscedascity</a:t>
            </a:r>
            <a:r>
              <a:rPr lang="en-US" altLang="en-US" sz="1800" dirty="0">
                <a:ea typeface="ＭＳ Ｐゴシック" panose="020B0600070205080204" pitchFamily="34" charset="-128"/>
              </a:rPr>
              <a:t>)</a:t>
            </a:r>
          </a:p>
          <a:p>
            <a:pPr lvl="1" eaLnBrk="1" hangingPunct="1">
              <a:lnSpc>
                <a:spcPct val="80000"/>
              </a:lnSpc>
            </a:pPr>
            <a:r>
              <a:rPr lang="en-US" altLang="en-US" sz="1800" dirty="0">
                <a:ea typeface="ＭＳ Ｐゴシック" panose="020B0600070205080204" pitchFamily="34" charset="-128"/>
              </a:rPr>
              <a:t>Subjects have only one score for each variable</a:t>
            </a:r>
          </a:p>
          <a:p>
            <a:pPr lvl="1" eaLnBrk="1" hangingPunct="1">
              <a:lnSpc>
                <a:spcPct val="80000"/>
              </a:lnSpc>
            </a:pPr>
            <a:r>
              <a:rPr lang="en-US" altLang="en-US" sz="1800" dirty="0">
                <a:ea typeface="ＭＳ Ｐゴシック" panose="020B0600070205080204" pitchFamily="34" charset="-128"/>
              </a:rPr>
              <a:t>Minimum sample size needed for significance</a:t>
            </a:r>
          </a:p>
          <a:p>
            <a:pPr lvl="1" eaLnBrk="1" hangingPunct="1">
              <a:lnSpc>
                <a:spcPct val="80000"/>
              </a:lnSpc>
            </a:pPr>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299328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8C94BB6-AA1F-476E-A46C-EB97E9BCD0BC}"/>
              </a:ext>
            </a:extLst>
          </p:cNvPr>
          <p:cNvSpPr>
            <a:spLocks noGrp="1" noChangeArrowheads="1"/>
          </p:cNvSpPr>
          <p:nvPr>
            <p:ph type="title"/>
          </p:nvPr>
        </p:nvSpPr>
        <p:spPr/>
        <p:txBody>
          <a:bodyPr/>
          <a:lstStyle/>
          <a:p>
            <a:pPr eaLnBrk="1" hangingPunct="1"/>
            <a:r>
              <a:rPr lang="en-US" altLang="en-US" sz="4000"/>
              <a:t>Approaches to Qualitative Research</a:t>
            </a:r>
          </a:p>
        </p:txBody>
      </p:sp>
      <p:sp>
        <p:nvSpPr>
          <p:cNvPr id="12291" name="Rectangle 3">
            <a:extLst>
              <a:ext uri="{FF2B5EF4-FFF2-40B4-BE49-F238E27FC236}">
                <a16:creationId xmlns:a16="http://schemas.microsoft.com/office/drawing/2014/main" id="{F25D674E-383B-4D3B-B563-27D49897C995}"/>
              </a:ext>
            </a:extLst>
          </p:cNvPr>
          <p:cNvSpPr>
            <a:spLocks noGrp="1" noChangeArrowheads="1"/>
          </p:cNvSpPr>
          <p:nvPr>
            <p:ph type="body" idx="1"/>
          </p:nvPr>
        </p:nvSpPr>
        <p:spPr/>
        <p:txBody>
          <a:bodyPr/>
          <a:lstStyle/>
          <a:p>
            <a:pPr eaLnBrk="1" hangingPunct="1">
              <a:lnSpc>
                <a:spcPct val="80000"/>
              </a:lnSpc>
            </a:pPr>
            <a:r>
              <a:rPr lang="en-US" altLang="en-US"/>
              <a:t>Ethnography</a:t>
            </a:r>
          </a:p>
          <a:p>
            <a:pPr lvl="1" eaLnBrk="1" hangingPunct="1">
              <a:lnSpc>
                <a:spcPct val="80000"/>
              </a:lnSpc>
            </a:pPr>
            <a:r>
              <a:rPr lang="en-US" altLang="en-US"/>
              <a:t>Goal is to obtain an holistic picture of a society, group, institution, setting, situation…</a:t>
            </a:r>
          </a:p>
          <a:p>
            <a:pPr lvl="1" eaLnBrk="1" hangingPunct="1">
              <a:lnSpc>
                <a:spcPct val="80000"/>
              </a:lnSpc>
            </a:pPr>
            <a:r>
              <a:rPr lang="en-US" altLang="en-US"/>
              <a:t>‘Emic’ perspective – an insider’s perception of reality</a:t>
            </a:r>
          </a:p>
          <a:p>
            <a:pPr lvl="1" eaLnBrk="1" hangingPunct="1">
              <a:lnSpc>
                <a:spcPct val="80000"/>
              </a:lnSpc>
            </a:pPr>
            <a:r>
              <a:rPr lang="en-US" altLang="en-US"/>
              <a:t>Culture – the sum of a group’s social patterns, customs, ways of life; the ideas, beliefs, and knowledge that characterize a particular group</a:t>
            </a:r>
          </a:p>
          <a:p>
            <a:pPr lvl="1" eaLnBrk="1" hangingPunct="1">
              <a:lnSpc>
                <a:spcPct val="80000"/>
              </a:lnSpc>
            </a:pPr>
            <a:r>
              <a:rPr lang="en-US" altLang="en-US"/>
              <a:t>Emphasis on social interaction</a:t>
            </a:r>
          </a:p>
          <a:p>
            <a:pPr lvl="1" eaLnBrk="1" hangingPunct="1">
              <a:lnSpc>
                <a:spcPct val="80000"/>
              </a:lnSpc>
            </a:pPr>
            <a:r>
              <a:rPr lang="en-US" altLang="en-US"/>
              <a:t>Many data sources (e.g., interviews, observations/field notes, key informants, artifacts, are used)</a:t>
            </a:r>
          </a:p>
          <a:p>
            <a:pPr eaLnBrk="1" hangingPunct="1">
              <a:lnSpc>
                <a:spcPct val="80000"/>
              </a:lnSpc>
            </a:pPr>
            <a:endParaRPr lang="en-US" altLang="en-US"/>
          </a:p>
        </p:txBody>
      </p:sp>
    </p:spTree>
    <p:extLst>
      <p:ext uri="{BB962C8B-B14F-4D97-AF65-F5344CB8AC3E}">
        <p14:creationId xmlns:p14="http://schemas.microsoft.com/office/powerpoint/2010/main" val="4059203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BA958E1-4D9A-4F1B-A5D6-78A73E814D1D}"/>
              </a:ext>
            </a:extLst>
          </p:cNvPr>
          <p:cNvSpPr>
            <a:spLocks noGrp="1" noChangeArrowheads="1"/>
          </p:cNvSpPr>
          <p:nvPr>
            <p:ph type="title" idx="4294967295"/>
          </p:nvPr>
        </p:nvSpPr>
        <p:spPr>
          <a:xfrm>
            <a:off x="1057013" y="228600"/>
            <a:ext cx="8925187" cy="1143000"/>
          </a:xfrm>
        </p:spPr>
        <p:txBody>
          <a:bodyPr/>
          <a:lstStyle/>
          <a:p>
            <a:pPr eaLnBrk="1" hangingPunct="1"/>
            <a:r>
              <a:rPr lang="en-US" altLang="en-US" sz="3600" dirty="0">
                <a:ea typeface="ＭＳ Ｐゴシック" panose="020B0600070205080204" pitchFamily="34" charset="-128"/>
              </a:rPr>
              <a:t>Correlational Approaches for Assessing Measurement Reliability</a:t>
            </a:r>
            <a:endParaRPr lang="en-US" altLang="en-US" dirty="0">
              <a:ea typeface="ＭＳ Ｐゴシック" panose="020B0600070205080204" pitchFamily="34" charset="-128"/>
            </a:endParaRPr>
          </a:p>
        </p:txBody>
      </p:sp>
      <p:sp>
        <p:nvSpPr>
          <p:cNvPr id="72707" name="Rectangle 3">
            <a:extLst>
              <a:ext uri="{FF2B5EF4-FFF2-40B4-BE49-F238E27FC236}">
                <a16:creationId xmlns:a16="http://schemas.microsoft.com/office/drawing/2014/main" id="{5BC779F0-BED5-4E11-BB40-A1696E21D2B2}"/>
              </a:ext>
            </a:extLst>
          </p:cNvPr>
          <p:cNvSpPr>
            <a:spLocks noGrp="1" noChangeArrowheads="1"/>
          </p:cNvSpPr>
          <p:nvPr>
            <p:ph type="body" idx="4294967295"/>
          </p:nvPr>
        </p:nvSpPr>
        <p:spPr>
          <a:xfrm>
            <a:off x="1057013" y="1524000"/>
            <a:ext cx="8925187" cy="5105400"/>
          </a:xfrm>
        </p:spPr>
        <p:txBody>
          <a:bodyPr/>
          <a:lstStyle/>
          <a:p>
            <a:pPr eaLnBrk="1" hangingPunct="1">
              <a:lnSpc>
                <a:spcPct val="90000"/>
              </a:lnSpc>
            </a:pPr>
            <a:r>
              <a:rPr lang="en-US" altLang="en-US" dirty="0">
                <a:latin typeface="Times New Roman" panose="02020603050405020304" pitchFamily="18" charset="0"/>
                <a:ea typeface="ＭＳ Ｐゴシック" panose="020B0600070205080204" pitchFamily="34" charset="-128"/>
              </a:rPr>
              <a:t>Consistency over time</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test-retest (Pearson, Spearman)</a:t>
            </a:r>
          </a:p>
          <a:p>
            <a:pPr eaLnBrk="1" hangingPunct="1">
              <a:lnSpc>
                <a:spcPct val="90000"/>
              </a:lnSpc>
            </a:pPr>
            <a:r>
              <a:rPr lang="en-US" altLang="en-US" dirty="0">
                <a:latin typeface="Times New Roman" panose="02020603050405020304" pitchFamily="18" charset="0"/>
                <a:ea typeface="ＭＳ Ｐゴシック" panose="020B0600070205080204" pitchFamily="34" charset="-128"/>
              </a:rPr>
              <a:t>Consistency within the measure</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internal consistency (split-half, KR-20, Cronbach</a:t>
            </a:r>
            <a:r>
              <a:rPr lang="en-US" altLang="en-US" dirty="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s alpha)</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Spearman Brown Prophecy formula</a:t>
            </a:r>
          </a:p>
          <a:p>
            <a:pPr lvl="2" eaLnBrk="1" hangingPunct="1">
              <a:lnSpc>
                <a:spcPct val="90000"/>
              </a:lnSpc>
            </a:pPr>
            <a:r>
              <a:rPr lang="en-US" altLang="en-US" sz="2200" dirty="0">
                <a:latin typeface="Times New Roman" panose="02020603050405020304" pitchFamily="18" charset="0"/>
                <a:ea typeface="ＭＳ Ｐゴシック" panose="020B0600070205080204" pitchFamily="34" charset="-128"/>
              </a:rPr>
              <a:t>2</a:t>
            </a:r>
            <a:r>
              <a:rPr lang="en-US" altLang="en-US" sz="2200" i="1" dirty="0">
                <a:latin typeface="Times New Roman" panose="02020603050405020304" pitchFamily="18" charset="0"/>
                <a:ea typeface="ＭＳ Ｐゴシック" panose="020B0600070205080204" pitchFamily="34" charset="-128"/>
              </a:rPr>
              <a:t>r</a:t>
            </a:r>
            <a:r>
              <a:rPr lang="en-US" altLang="en-US" sz="2200" dirty="0">
                <a:latin typeface="Times New Roman" panose="02020603050405020304" pitchFamily="18" charset="0"/>
                <a:ea typeface="ＭＳ Ｐゴシック" panose="020B0600070205080204" pitchFamily="34" charset="-128"/>
              </a:rPr>
              <a:t>/(1 + </a:t>
            </a:r>
            <a:r>
              <a:rPr lang="en-US" altLang="en-US" sz="2200" i="1" dirty="0">
                <a:latin typeface="Times New Roman" panose="02020603050405020304" pitchFamily="18" charset="0"/>
                <a:ea typeface="ＭＳ Ｐゴシック" panose="020B0600070205080204" pitchFamily="34" charset="-128"/>
              </a:rPr>
              <a:t>r</a:t>
            </a:r>
            <a:r>
              <a:rPr lang="en-US" altLang="en-US" sz="2200" dirty="0">
                <a:latin typeface="Times New Roman" panose="02020603050405020304" pitchFamily="18" charset="0"/>
                <a:ea typeface="ＭＳ Ｐゴシック" panose="020B0600070205080204" pitchFamily="34" charset="-128"/>
              </a:rPr>
              <a:t>)</a:t>
            </a:r>
          </a:p>
          <a:p>
            <a:pPr eaLnBrk="1" hangingPunct="1">
              <a:lnSpc>
                <a:spcPct val="90000"/>
              </a:lnSpc>
            </a:pPr>
            <a:r>
              <a:rPr lang="en-US" altLang="en-US" dirty="0">
                <a:latin typeface="Times New Roman" panose="02020603050405020304" pitchFamily="18" charset="0"/>
                <a:ea typeface="ＭＳ Ｐゴシック" panose="020B0600070205080204" pitchFamily="34" charset="-128"/>
              </a:rPr>
              <a:t>Among judges</a:t>
            </a:r>
          </a:p>
          <a:p>
            <a:pPr lvl="1" eaLnBrk="1" hangingPunct="1">
              <a:lnSpc>
                <a:spcPct val="90000"/>
              </a:lnSpc>
            </a:pPr>
            <a:r>
              <a:rPr lang="en-US" altLang="en-US" dirty="0" err="1">
                <a:latin typeface="Times New Roman" panose="02020603050405020304" pitchFamily="18" charset="0"/>
                <a:ea typeface="ＭＳ Ｐゴシック" panose="020B0600070205080204" pitchFamily="34" charset="-128"/>
              </a:rPr>
              <a:t>Interjudge</a:t>
            </a:r>
            <a:r>
              <a:rPr lang="en-US" altLang="en-US" dirty="0">
                <a:latin typeface="Times New Roman" panose="02020603050405020304" pitchFamily="18" charset="0"/>
                <a:ea typeface="ＭＳ Ｐゴシック" panose="020B0600070205080204" pitchFamily="34" charset="-128"/>
              </a:rPr>
              <a:t> (Cronbach</a:t>
            </a:r>
            <a:r>
              <a:rPr lang="en-US" altLang="en-US" dirty="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s Alpha)</a:t>
            </a:r>
          </a:p>
          <a:p>
            <a:pPr eaLnBrk="1" hangingPunct="1">
              <a:lnSpc>
                <a:spcPct val="90000"/>
              </a:lnSpc>
            </a:pPr>
            <a:r>
              <a:rPr lang="en-US" altLang="en-US" dirty="0">
                <a:latin typeface="Times New Roman" panose="02020603050405020304" pitchFamily="18" charset="0"/>
                <a:ea typeface="ＭＳ Ｐゴシック" panose="020B0600070205080204" pitchFamily="34" charset="-128"/>
              </a:rPr>
              <a:t>Consistency b/w one measure and another</a:t>
            </a:r>
          </a:p>
          <a:p>
            <a:pPr lvl="1" eaLnBrk="1" hangingPunct="1">
              <a:lnSpc>
                <a:spcPct val="90000"/>
              </a:lnSpc>
            </a:pPr>
            <a:r>
              <a:rPr lang="en-US" altLang="en-US" dirty="0">
                <a:latin typeface="Times New Roman" panose="02020603050405020304" pitchFamily="18" charset="0"/>
                <a:ea typeface="ＭＳ Ｐゴシック" panose="020B0600070205080204" pitchFamily="34" charset="-128"/>
              </a:rPr>
              <a:t>(Pearson, Spearman)</a:t>
            </a:r>
          </a:p>
        </p:txBody>
      </p:sp>
    </p:spTree>
    <p:extLst>
      <p:ext uri="{BB962C8B-B14F-4D97-AF65-F5344CB8AC3E}">
        <p14:creationId xmlns:p14="http://schemas.microsoft.com/office/powerpoint/2010/main" val="3782445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D9C9EA8-38A0-4FCE-8E23-4BD57B17E96B}"/>
              </a:ext>
            </a:extLst>
          </p:cNvPr>
          <p:cNvSpPr>
            <a:spLocks noGrp="1"/>
          </p:cNvSpPr>
          <p:nvPr>
            <p:ph type="title"/>
          </p:nvPr>
        </p:nvSpPr>
        <p:spPr/>
        <p:txBody>
          <a:bodyPr/>
          <a:lstStyle/>
          <a:p>
            <a:pPr eaLnBrk="1" hangingPunct="1"/>
            <a:r>
              <a:rPr lang="en-US" altLang="en-US">
                <a:ea typeface="ＭＳ Ｐゴシック" panose="020B0600070205080204" pitchFamily="34" charset="-128"/>
              </a:rPr>
              <a:t>Reliability of Survey</a:t>
            </a:r>
          </a:p>
        </p:txBody>
      </p:sp>
      <p:sp>
        <p:nvSpPr>
          <p:cNvPr id="74755" name="Content Placeholder 2">
            <a:extLst>
              <a:ext uri="{FF2B5EF4-FFF2-40B4-BE49-F238E27FC236}">
                <a16:creationId xmlns:a16="http://schemas.microsoft.com/office/drawing/2014/main" id="{91EAF91D-ECFF-4DD6-A858-BE0E4A987424}"/>
              </a:ext>
            </a:extLst>
          </p:cNvPr>
          <p:cNvSpPr>
            <a:spLocks noGrp="1"/>
          </p:cNvSpPr>
          <p:nvPr>
            <p:ph idx="1"/>
          </p:nvPr>
        </p:nvSpPr>
        <p:spPr/>
        <p:txBody>
          <a:bodyPr/>
          <a:lstStyle/>
          <a:p>
            <a:pPr eaLnBrk="1" hangingPunct="1"/>
            <a:r>
              <a:rPr lang="en-US" altLang="en-US">
                <a:ea typeface="ＭＳ Ｐゴシック" panose="020B0600070205080204" pitchFamily="34" charset="-128"/>
              </a:rPr>
              <a:t>What broad single dimension is being studied?</a:t>
            </a:r>
          </a:p>
          <a:p>
            <a:pPr lvl="1" eaLnBrk="1" hangingPunct="1"/>
            <a:r>
              <a:rPr lang="en-US" altLang="en-US">
                <a:ea typeface="ＭＳ Ｐゴシック" panose="020B0600070205080204" pitchFamily="34" charset="-128"/>
              </a:rPr>
              <a:t>e.g. = attitudes towards elementary music</a:t>
            </a:r>
          </a:p>
          <a:p>
            <a:pPr lvl="1" eaLnBrk="1" hangingPunct="1"/>
            <a:r>
              <a:rPr lang="en-US" altLang="en-US">
                <a:ea typeface="ＭＳ Ｐゴシック" panose="020B0600070205080204" pitchFamily="34" charset="-128"/>
              </a:rPr>
              <a:t>Preference for Western art music</a:t>
            </a:r>
          </a:p>
          <a:p>
            <a:pPr lvl="1" eaLnBrk="1" hangingPunct="1"/>
            <a:r>
              <a:rPr lang="en-US" altLang="en-US">
                <a:ea typeface="ＭＳ Ｐゴシック" panose="020B0600070205080204" pitchFamily="34" charset="-128"/>
              </a:rPr>
              <a:t>“People who answered a on #3 answered c on #5”</a:t>
            </a:r>
          </a:p>
          <a:p>
            <a:pPr eaLnBrk="1" hangingPunct="1"/>
            <a:r>
              <a:rPr lang="en-US" altLang="en-US">
                <a:ea typeface="ＭＳ Ｐゴシック" panose="020B0600070205080204" pitchFamily="34" charset="-128"/>
              </a:rPr>
              <a:t>Use Cronbach’s alpha</a:t>
            </a:r>
          </a:p>
          <a:p>
            <a:pPr lvl="1" eaLnBrk="1" hangingPunct="1"/>
            <a:r>
              <a:rPr lang="en-US" altLang="en-US">
                <a:ea typeface="ＭＳ Ｐゴシック" panose="020B0600070205080204" pitchFamily="34" charset="-128"/>
              </a:rPr>
              <a:t>Measure of internal consistency</a:t>
            </a:r>
          </a:p>
          <a:p>
            <a:pPr lvl="1" eaLnBrk="1" hangingPunct="1"/>
            <a:r>
              <a:rPr lang="en-US" altLang="en-US">
                <a:ea typeface="ＭＳ Ｐゴシック" panose="020B0600070205080204" pitchFamily="34" charset="-128"/>
              </a:rPr>
              <a:t>Extent to which responses on individual items correspond to each other</a:t>
            </a:r>
          </a:p>
        </p:txBody>
      </p:sp>
    </p:spTree>
    <p:extLst>
      <p:ext uri="{BB962C8B-B14F-4D97-AF65-F5344CB8AC3E}">
        <p14:creationId xmlns:p14="http://schemas.microsoft.com/office/powerpoint/2010/main" val="1984245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BF499A8E-CB85-4A83-8BF9-E537A524FFE7}"/>
              </a:ext>
            </a:extLst>
          </p:cNvPr>
          <p:cNvSpPr>
            <a:spLocks noGrp="1"/>
          </p:cNvSpPr>
          <p:nvPr>
            <p:ph type="title"/>
          </p:nvPr>
        </p:nvSpPr>
        <p:spPr/>
        <p:txBody>
          <a:bodyPr/>
          <a:lstStyle/>
          <a:p>
            <a:r>
              <a:rPr lang="en-US" altLang="en-US">
                <a:ea typeface="ＭＳ Ｐゴシック" panose="020B0600070205080204" pitchFamily="34" charset="-128"/>
              </a:rPr>
              <a:t>Examples</a:t>
            </a:r>
          </a:p>
        </p:txBody>
      </p:sp>
      <p:sp>
        <p:nvSpPr>
          <p:cNvPr id="76803" name="Content Placeholder 2">
            <a:extLst>
              <a:ext uri="{FF2B5EF4-FFF2-40B4-BE49-F238E27FC236}">
                <a16:creationId xmlns:a16="http://schemas.microsoft.com/office/drawing/2014/main" id="{9591D49B-7F7C-4D80-B843-89177A33C453}"/>
              </a:ext>
            </a:extLst>
          </p:cNvPr>
          <p:cNvSpPr>
            <a:spLocks noGrp="1"/>
          </p:cNvSpPr>
          <p:nvPr>
            <p:ph idx="1"/>
          </p:nvPr>
        </p:nvSpPr>
        <p:spPr/>
        <p:txBody>
          <a:bodyPr/>
          <a:lstStyle/>
          <a:p>
            <a:r>
              <a:rPr lang="en-US" altLang="en-US" dirty="0">
                <a:ea typeface="ＭＳ Ｐゴシック" panose="020B0600070205080204" pitchFamily="34" charset="-128"/>
              </a:rPr>
              <a:t>Calculate the Pearson correlation between each a subject test and combined score on the ACT Explore for 2007-2009. (each take one subject)</a:t>
            </a:r>
          </a:p>
          <a:p>
            <a:r>
              <a:rPr lang="en-US" altLang="en-US" dirty="0">
                <a:ea typeface="ＭＳ Ｐゴシック" panose="020B0600070205080204" pitchFamily="34" charset="-128"/>
              </a:rPr>
              <a:t>Calculate a Spearman Correlation for Contest ratings each judge vs. final rating</a:t>
            </a:r>
          </a:p>
          <a:p>
            <a:r>
              <a:rPr lang="en-US" altLang="en-US" dirty="0">
                <a:ea typeface="ＭＳ Ｐゴシック" panose="020B0600070205080204" pitchFamily="34" charset="-128"/>
              </a:rPr>
              <a:t>Calculate internal consistency (reliability) of all three judges using Cronbach’s alpha.</a:t>
            </a:r>
          </a:p>
          <a:p>
            <a:pPr lvl="1"/>
            <a:r>
              <a:rPr lang="en-US" altLang="en-US" dirty="0">
                <a:ea typeface="ＭＳ Ｐゴシック" panose="020B0600070205080204" pitchFamily="34" charset="-128"/>
                <a:hlinkClick r:id="rId2"/>
              </a:rPr>
              <a:t>http://www.wessa.net/rwasp_cronbach.wasp</a:t>
            </a:r>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3386927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1DFB67A-0FE0-4C16-8E83-46DCAFC07DD9}"/>
              </a:ext>
            </a:extLst>
          </p:cNvPr>
          <p:cNvSpPr>
            <a:spLocks noGrp="1" noChangeArrowheads="1"/>
          </p:cNvSpPr>
          <p:nvPr>
            <p:ph type="title"/>
          </p:nvPr>
        </p:nvSpPr>
        <p:spPr/>
        <p:txBody>
          <a:bodyPr/>
          <a:lstStyle/>
          <a:p>
            <a:r>
              <a:rPr lang="en-US" altLang="en-US" sz="4000">
                <a:ea typeface="ＭＳ Ｐゴシック" panose="020B0600070205080204" pitchFamily="34" charset="-128"/>
              </a:rPr>
              <a:t>Effect Size (Cohen’s </a:t>
            </a:r>
            <a:r>
              <a:rPr lang="en-US" altLang="en-US" sz="4000" i="1">
                <a:ea typeface="ＭＳ Ｐゴシック" panose="020B0600070205080204" pitchFamily="34" charset="-128"/>
              </a:rPr>
              <a:t>d</a:t>
            </a:r>
            <a:r>
              <a:rPr lang="en-US" altLang="en-US" sz="4000">
                <a:ea typeface="ＭＳ Ｐゴシック" panose="020B0600070205080204" pitchFamily="34" charset="-128"/>
              </a:rPr>
              <a:t>)</a:t>
            </a:r>
            <a:br>
              <a:rPr lang="en-US" altLang="en-US" sz="4000">
                <a:ea typeface="ＭＳ Ｐゴシック" panose="020B0600070205080204" pitchFamily="34" charset="-128"/>
              </a:rPr>
            </a:br>
            <a:r>
              <a:rPr lang="en-US" altLang="en-US" sz="1400">
                <a:ea typeface="ＭＳ Ｐゴシック" panose="020B0600070205080204" pitchFamily="34" charset="-128"/>
                <a:hlinkClick r:id="rId3"/>
              </a:rPr>
              <a:t>http://www.uccs.edu/~lbecker/</a:t>
            </a:r>
            <a:r>
              <a:rPr lang="en-US" altLang="en-US" sz="1400">
                <a:ea typeface="ＭＳ Ｐゴシック" panose="020B0600070205080204" pitchFamily="34" charset="-128"/>
              </a:rPr>
              <a:t> </a:t>
            </a:r>
          </a:p>
        </p:txBody>
      </p:sp>
      <p:sp>
        <p:nvSpPr>
          <p:cNvPr id="55299" name="Rectangle 3">
            <a:extLst>
              <a:ext uri="{FF2B5EF4-FFF2-40B4-BE49-F238E27FC236}">
                <a16:creationId xmlns:a16="http://schemas.microsoft.com/office/drawing/2014/main" id="{2C3C66D7-CF3B-47E7-9B27-A75FB7C62809}"/>
              </a:ext>
            </a:extLst>
          </p:cNvPr>
          <p:cNvSpPr>
            <a:spLocks noGrp="1" noChangeArrowheads="1"/>
          </p:cNvSpPr>
          <p:nvPr>
            <p:ph type="body" idx="1"/>
          </p:nvPr>
        </p:nvSpPr>
        <p:spPr/>
        <p:txBody>
          <a:bodyPr>
            <a:normAutofit lnSpcReduction="10000"/>
          </a:bodyPr>
          <a:lstStyle/>
          <a:p>
            <a:pPr>
              <a:lnSpc>
                <a:spcPct val="80000"/>
              </a:lnSpc>
            </a:pPr>
            <a:r>
              <a:rPr lang="en-US" altLang="en-US" sz="2000" dirty="0">
                <a:ea typeface="ＭＳ Ｐゴシック" panose="020B0600070205080204" pitchFamily="34" charset="-128"/>
              </a:rPr>
              <a:t>[Mean of Experimental group – Mean of Control group/average SD]</a:t>
            </a:r>
          </a:p>
          <a:p>
            <a:pPr>
              <a:lnSpc>
                <a:spcPct val="80000"/>
              </a:lnSpc>
            </a:pPr>
            <a:r>
              <a:rPr lang="en-US" altLang="en-US" sz="2000" dirty="0">
                <a:ea typeface="ＭＳ Ｐゴシック" panose="020B0600070205080204" pitchFamily="34" charset="-128"/>
              </a:rPr>
              <a:t>The average percentile standing of the average treated (or experimental) participant relative to the average untreated (or control) participant.</a:t>
            </a:r>
          </a:p>
          <a:p>
            <a:pPr>
              <a:lnSpc>
                <a:spcPct val="80000"/>
              </a:lnSpc>
            </a:pPr>
            <a:r>
              <a:rPr lang="en-US" altLang="en-US" sz="2000" dirty="0">
                <a:ea typeface="ＭＳ Ｐゴシック" panose="020B0600070205080204" pitchFamily="34" charset="-128"/>
              </a:rPr>
              <a:t>Effect sizes can also be interpreted in terms of the percent of nonoverlap of the treated group's scores with those of the untreated group.</a:t>
            </a:r>
          </a:p>
          <a:p>
            <a:pPr>
              <a:lnSpc>
                <a:spcPct val="80000"/>
              </a:lnSpc>
            </a:pPr>
            <a:r>
              <a:rPr lang="en-US" altLang="en-US" sz="2000" dirty="0">
                <a:ea typeface="ＭＳ Ｐゴシック" panose="020B0600070205080204" pitchFamily="34" charset="-128"/>
              </a:rPr>
              <a:t>Use table to find where someone ranked in the 50</a:t>
            </a:r>
            <a:r>
              <a:rPr lang="en-US" altLang="en-US" sz="2000" baseline="30000" dirty="0">
                <a:ea typeface="ＭＳ Ｐゴシック" panose="020B0600070205080204" pitchFamily="34" charset="-128"/>
              </a:rPr>
              <a:t>th</a:t>
            </a:r>
            <a:r>
              <a:rPr lang="en-US" altLang="en-US" sz="2000" dirty="0">
                <a:ea typeface="ＭＳ Ｐゴシック" panose="020B0600070205080204" pitchFamily="34" charset="-128"/>
              </a:rPr>
              <a:t> percentile in the experimental group would be in the control group</a:t>
            </a:r>
          </a:p>
          <a:p>
            <a:pPr>
              <a:lnSpc>
                <a:spcPct val="80000"/>
              </a:lnSpc>
            </a:pPr>
            <a:r>
              <a:rPr lang="en-US" altLang="en-US" sz="2000" dirty="0">
                <a:ea typeface="ＭＳ Ｐゴシック" panose="020B0600070205080204" pitchFamily="34" charset="-128"/>
              </a:rPr>
              <a:t>Good for showing practical significance</a:t>
            </a:r>
          </a:p>
          <a:p>
            <a:pPr lvl="1">
              <a:lnSpc>
                <a:spcPct val="80000"/>
              </a:lnSpc>
            </a:pPr>
            <a:r>
              <a:rPr lang="en-US" altLang="en-US" sz="2000" dirty="0">
                <a:ea typeface="ＭＳ Ｐゴシック" panose="020B0600070205080204" pitchFamily="34" charset="-128"/>
              </a:rPr>
              <a:t>When test in non-significant</a:t>
            </a:r>
          </a:p>
          <a:p>
            <a:pPr lvl="1">
              <a:lnSpc>
                <a:spcPct val="80000"/>
              </a:lnSpc>
            </a:pPr>
            <a:r>
              <a:rPr lang="en-US" altLang="en-US" sz="2000" dirty="0">
                <a:ea typeface="ＭＳ Ｐゴシック" panose="020B0600070205080204" pitchFamily="34" charset="-128"/>
              </a:rPr>
              <a:t>When both groups got significantly better (really effective vs. really </a:t>
            </a:r>
            <a:r>
              <a:rPr lang="en-US" altLang="en-US" sz="2000" dirty="0" err="1">
                <a:ea typeface="ＭＳ Ｐゴシック" panose="020B0600070205080204" pitchFamily="34" charset="-128"/>
              </a:rPr>
              <a:t>really</a:t>
            </a:r>
            <a:r>
              <a:rPr lang="en-US" altLang="en-US" sz="2000" dirty="0">
                <a:ea typeface="ＭＳ Ｐゴシック" panose="020B0600070205080204" pitchFamily="34" charset="-128"/>
              </a:rPr>
              <a:t> effective! </a:t>
            </a:r>
          </a:p>
          <a:p>
            <a:pPr lvl="1">
              <a:lnSpc>
                <a:spcPct val="80000"/>
              </a:lnSpc>
            </a:pPr>
            <a:endParaRPr lang="en-US" altLang="en-US" sz="2000" dirty="0">
              <a:ea typeface="ＭＳ Ｐゴシック" panose="020B0600070205080204" pitchFamily="34" charset="-128"/>
            </a:endParaRPr>
          </a:p>
          <a:p>
            <a:pPr>
              <a:lnSpc>
                <a:spcPct val="80000"/>
              </a:lnSpc>
            </a:pPr>
            <a:r>
              <a:rPr lang="en-US" altLang="en-US" sz="2400" dirty="0">
                <a:ea typeface="ＭＳ Ｐゴシック" panose="020B0600070205080204" pitchFamily="34" charset="-128"/>
              </a:rPr>
              <a:t>Calculate effect size:</a:t>
            </a:r>
          </a:p>
          <a:p>
            <a:pPr lvl="1">
              <a:lnSpc>
                <a:spcPct val="80000"/>
              </a:lnSpc>
            </a:pPr>
            <a:r>
              <a:rPr lang="en-US" altLang="en-US" sz="2000" dirty="0">
                <a:ea typeface="ＭＳ Ｐゴシック" panose="020B0600070205080204" pitchFamily="34" charset="-128"/>
              </a:rPr>
              <a:t>Posttest: M=24.6; SD=4.3</a:t>
            </a:r>
          </a:p>
          <a:p>
            <a:pPr lvl="1">
              <a:lnSpc>
                <a:spcPct val="80000"/>
              </a:lnSpc>
            </a:pPr>
            <a:r>
              <a:rPr lang="en-US" altLang="en-US" sz="2000" dirty="0">
                <a:ea typeface="ＭＳ Ｐゴシック" panose="020B0600070205080204" pitchFamily="34" charset="-128"/>
              </a:rPr>
              <a:t>Pretest: M=10.8; SD= 5.7</a:t>
            </a:r>
          </a:p>
        </p:txBody>
      </p:sp>
    </p:spTree>
    <p:extLst>
      <p:ext uri="{BB962C8B-B14F-4D97-AF65-F5344CB8AC3E}">
        <p14:creationId xmlns:p14="http://schemas.microsoft.com/office/powerpoint/2010/main" val="1462126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8039264-5728-4ADB-9750-1FA646C870E8}"/>
              </a:ext>
            </a:extLst>
          </p:cNvPr>
          <p:cNvSpPr>
            <a:spLocks noGrp="1"/>
          </p:cNvSpPr>
          <p:nvPr>
            <p:ph type="title"/>
          </p:nvPr>
        </p:nvSpPr>
        <p:spPr/>
        <p:txBody>
          <a:bodyPr/>
          <a:lstStyle/>
          <a:p>
            <a:r>
              <a:rPr lang="en-US" altLang="en-US">
                <a:ea typeface="ＭＳ Ｐゴシック" panose="020B0600070205080204" pitchFamily="34" charset="-128"/>
              </a:rPr>
              <a:t>Effect Size (</a:t>
            </a:r>
            <a:r>
              <a:rPr lang="en-US" altLang="en-US" i="1">
                <a:ea typeface="ＭＳ Ｐゴシック" panose="020B0600070205080204" pitchFamily="34" charset="-128"/>
              </a:rPr>
              <a:t>d</a:t>
            </a:r>
            <a:r>
              <a:rPr lang="en-US" altLang="en-US">
                <a:ea typeface="ＭＳ Ｐゴシック" panose="020B0600070205080204" pitchFamily="34" charset="-128"/>
              </a:rPr>
              <a:t>) Interpretation</a:t>
            </a:r>
          </a:p>
        </p:txBody>
      </p:sp>
      <p:sp>
        <p:nvSpPr>
          <p:cNvPr id="57347" name="Content Placeholder 2">
            <a:extLst>
              <a:ext uri="{FF2B5EF4-FFF2-40B4-BE49-F238E27FC236}">
                <a16:creationId xmlns:a16="http://schemas.microsoft.com/office/drawing/2014/main" id="{31A977F2-6449-4ECE-A26A-52C69DEFEC51}"/>
              </a:ext>
            </a:extLst>
          </p:cNvPr>
          <p:cNvSpPr>
            <a:spLocks noGrp="1"/>
          </p:cNvSpPr>
          <p:nvPr>
            <p:ph idx="1"/>
          </p:nvPr>
        </p:nvSpPr>
        <p:spPr/>
        <p:txBody>
          <a:bodyPr/>
          <a:lstStyle/>
          <a:p>
            <a:endParaRPr lang="en-US" altLang="en-US">
              <a:ea typeface="ＭＳ Ｐゴシック" panose="020B0600070205080204" pitchFamily="34" charset="-128"/>
            </a:endParaRPr>
          </a:p>
        </p:txBody>
      </p:sp>
      <p:pic>
        <p:nvPicPr>
          <p:cNvPr id="57348" name="Picture 3">
            <a:extLst>
              <a:ext uri="{FF2B5EF4-FFF2-40B4-BE49-F238E27FC236}">
                <a16:creationId xmlns:a16="http://schemas.microsoft.com/office/drawing/2014/main" id="{BF41B2B2-C419-4005-A941-DCD2A7A09A8E}"/>
              </a:ext>
            </a:extLst>
          </p:cNvPr>
          <p:cNvPicPr>
            <a:picLocks noChangeAspect="1"/>
          </p:cNvPicPr>
          <p:nvPr/>
        </p:nvPicPr>
        <p:blipFill>
          <a:blip r:embed="rId2">
            <a:extLst>
              <a:ext uri="{28A0092B-C50C-407E-A947-70E740481C1C}">
                <a14:useLocalDpi xmlns:a14="http://schemas.microsoft.com/office/drawing/2010/main" val="0"/>
              </a:ext>
            </a:extLst>
          </a:blip>
          <a:srcRect b="4282"/>
          <a:stretch>
            <a:fillRect/>
          </a:stretch>
        </p:blipFill>
        <p:spPr bwMode="auto">
          <a:xfrm>
            <a:off x="3276600" y="1524000"/>
            <a:ext cx="59451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708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94D3-EAA2-48EA-A670-8CA142156715}"/>
              </a:ext>
            </a:extLst>
          </p:cNvPr>
          <p:cNvSpPr>
            <a:spLocks noGrp="1"/>
          </p:cNvSpPr>
          <p:nvPr>
            <p:ph type="title"/>
          </p:nvPr>
        </p:nvSpPr>
        <p:spPr/>
        <p:txBody>
          <a:bodyPr/>
          <a:lstStyle/>
          <a:p>
            <a:r>
              <a:rPr lang="en-US" dirty="0"/>
              <a:t>Kristina &amp; Sandy</a:t>
            </a:r>
          </a:p>
        </p:txBody>
      </p:sp>
      <p:sp>
        <p:nvSpPr>
          <p:cNvPr id="3" name="Content Placeholder 2">
            <a:extLst>
              <a:ext uri="{FF2B5EF4-FFF2-40B4-BE49-F238E27FC236}">
                <a16:creationId xmlns:a16="http://schemas.microsoft.com/office/drawing/2014/main" id="{141B9492-E952-4C6F-9313-97CFED951419}"/>
              </a:ext>
            </a:extLst>
          </p:cNvPr>
          <p:cNvSpPr>
            <a:spLocks noGrp="1"/>
          </p:cNvSpPr>
          <p:nvPr>
            <p:ph idx="1"/>
          </p:nvPr>
        </p:nvSpPr>
        <p:spPr/>
        <p:txBody>
          <a:bodyPr/>
          <a:lstStyle/>
          <a:p>
            <a:r>
              <a:rPr lang="en-US" dirty="0"/>
              <a:t>Tables for descriptive stats (</a:t>
            </a:r>
            <a:r>
              <a:rPr lang="en-US" i="1" dirty="0"/>
              <a:t>M</a:t>
            </a:r>
            <a:r>
              <a:rPr lang="en-US" dirty="0"/>
              <a:t>, </a:t>
            </a:r>
            <a:r>
              <a:rPr lang="en-US" i="1" dirty="0"/>
              <a:t>SD</a:t>
            </a:r>
            <a:r>
              <a:rPr lang="en-US" dirty="0"/>
              <a:t>, </a:t>
            </a:r>
            <a:r>
              <a:rPr lang="en-US" i="1" dirty="0"/>
              <a:t>Mo</a:t>
            </a:r>
            <a:r>
              <a:rPr lang="en-US" dirty="0"/>
              <a:t>) for pre- and posttests (inventories)</a:t>
            </a:r>
          </a:p>
          <a:p>
            <a:pPr lvl="1"/>
            <a:r>
              <a:rPr lang="en-US" dirty="0"/>
              <a:t>Kristina – for each </a:t>
            </a:r>
            <a:r>
              <a:rPr lang="en-US" dirty="0" err="1"/>
              <a:t>eMUSIC</a:t>
            </a:r>
            <a:r>
              <a:rPr lang="en-US" dirty="0"/>
              <a:t> categories &amp; total</a:t>
            </a:r>
          </a:p>
          <a:p>
            <a:pPr lvl="1"/>
            <a:r>
              <a:rPr lang="en-US" dirty="0"/>
              <a:t>Sandy – Measures? Consider just doing one measure</a:t>
            </a:r>
          </a:p>
          <a:p>
            <a:pPr lvl="2"/>
            <a:r>
              <a:rPr lang="en-US" dirty="0">
                <a:hlinkClick r:id="rId2"/>
              </a:rPr>
              <a:t>http://checkandconnect.umn.edu/research/engagement.html</a:t>
            </a:r>
            <a:endParaRPr lang="en-US" dirty="0"/>
          </a:p>
          <a:p>
            <a:pPr lvl="3"/>
            <a:r>
              <a:rPr lang="en-US" dirty="0"/>
              <a:t>Consider adapting this or another measure</a:t>
            </a:r>
          </a:p>
          <a:p>
            <a:pPr lvl="2"/>
            <a:endParaRPr lang="en-US" dirty="0"/>
          </a:p>
          <a:p>
            <a:endParaRPr lang="en-US" dirty="0"/>
          </a:p>
          <a:p>
            <a:endParaRPr lang="en-US" dirty="0"/>
          </a:p>
        </p:txBody>
      </p:sp>
      <p:graphicFrame>
        <p:nvGraphicFramePr>
          <p:cNvPr id="7" name="Table 6">
            <a:extLst>
              <a:ext uri="{FF2B5EF4-FFF2-40B4-BE49-F238E27FC236}">
                <a16:creationId xmlns:a16="http://schemas.microsoft.com/office/drawing/2014/main" id="{A14D6B31-57CA-4FD0-9CE5-EE9EC18B53FF}"/>
              </a:ext>
            </a:extLst>
          </p:cNvPr>
          <p:cNvGraphicFramePr>
            <a:graphicFrameLocks noGrp="1"/>
          </p:cNvGraphicFramePr>
          <p:nvPr/>
        </p:nvGraphicFramePr>
        <p:xfrm>
          <a:off x="1182149" y="4543927"/>
          <a:ext cx="5343525" cy="1565656"/>
        </p:xfrm>
        <a:graphic>
          <a:graphicData uri="http://schemas.openxmlformats.org/drawingml/2006/table">
            <a:tbl>
              <a:tblPr firstRow="1" firstCol="1" bandRow="1">
                <a:tableStyleId>{5C22544A-7EE6-4342-B048-85BDC9FD1C3A}</a:tableStyleId>
              </a:tblPr>
              <a:tblGrid>
                <a:gridCol w="1187450">
                  <a:extLst>
                    <a:ext uri="{9D8B030D-6E8A-4147-A177-3AD203B41FA5}">
                      <a16:colId xmlns:a16="http://schemas.microsoft.com/office/drawing/2014/main" val="2034003092"/>
                    </a:ext>
                  </a:extLst>
                </a:gridCol>
                <a:gridCol w="593725">
                  <a:extLst>
                    <a:ext uri="{9D8B030D-6E8A-4147-A177-3AD203B41FA5}">
                      <a16:colId xmlns:a16="http://schemas.microsoft.com/office/drawing/2014/main" val="2271874009"/>
                    </a:ext>
                  </a:extLst>
                </a:gridCol>
                <a:gridCol w="593725">
                  <a:extLst>
                    <a:ext uri="{9D8B030D-6E8A-4147-A177-3AD203B41FA5}">
                      <a16:colId xmlns:a16="http://schemas.microsoft.com/office/drawing/2014/main" val="4132675611"/>
                    </a:ext>
                  </a:extLst>
                </a:gridCol>
                <a:gridCol w="593725">
                  <a:extLst>
                    <a:ext uri="{9D8B030D-6E8A-4147-A177-3AD203B41FA5}">
                      <a16:colId xmlns:a16="http://schemas.microsoft.com/office/drawing/2014/main" val="644197902"/>
                    </a:ext>
                  </a:extLst>
                </a:gridCol>
                <a:gridCol w="593725">
                  <a:extLst>
                    <a:ext uri="{9D8B030D-6E8A-4147-A177-3AD203B41FA5}">
                      <a16:colId xmlns:a16="http://schemas.microsoft.com/office/drawing/2014/main" val="275977370"/>
                    </a:ext>
                  </a:extLst>
                </a:gridCol>
                <a:gridCol w="593725">
                  <a:extLst>
                    <a:ext uri="{9D8B030D-6E8A-4147-A177-3AD203B41FA5}">
                      <a16:colId xmlns:a16="http://schemas.microsoft.com/office/drawing/2014/main" val="3899064169"/>
                    </a:ext>
                  </a:extLst>
                </a:gridCol>
                <a:gridCol w="593725">
                  <a:extLst>
                    <a:ext uri="{9D8B030D-6E8A-4147-A177-3AD203B41FA5}">
                      <a16:colId xmlns:a16="http://schemas.microsoft.com/office/drawing/2014/main" val="3248906385"/>
                    </a:ext>
                  </a:extLst>
                </a:gridCol>
                <a:gridCol w="593725">
                  <a:extLst>
                    <a:ext uri="{9D8B030D-6E8A-4147-A177-3AD203B41FA5}">
                      <a16:colId xmlns:a16="http://schemas.microsoft.com/office/drawing/2014/main" val="3545086675"/>
                    </a:ext>
                  </a:extLst>
                </a:gridCol>
              </a:tblGrid>
              <a:tr h="0">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200" i="1" dirty="0">
                          <a:effectLst/>
                        </a:rPr>
                        <a:t>M</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200" i="1" dirty="0">
                          <a:effectLst/>
                        </a:rPr>
                        <a:t>SD</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200" i="1" dirty="0">
                          <a:effectLst/>
                        </a:rPr>
                        <a:t>Mo</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200" i="1" dirty="0">
                          <a:effectLst/>
                        </a:rPr>
                        <a:t>d</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7646779"/>
                  </a:ext>
                </a:extLst>
              </a:tr>
              <a:tr h="0">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u="sng">
                          <a:effectLst/>
                        </a:rPr>
                        <a:t>1</a:t>
                      </a:r>
                      <a:r>
                        <a:rPr lang="en-US" sz="1200" u="sng" baseline="30000">
                          <a:effectLst/>
                        </a:rPr>
                        <a:t>st</a:t>
                      </a:r>
                      <a:r>
                        <a:rPr lang="en-US" sz="1200" u="sng">
                          <a:effectLst/>
                        </a:rPr>
                        <a:t> 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u="sng">
                          <a:effectLst/>
                        </a:rPr>
                        <a:t>2</a:t>
                      </a:r>
                      <a:r>
                        <a:rPr lang="en-US" sz="1200" u="sng" baseline="30000">
                          <a:effectLst/>
                        </a:rPr>
                        <a:t>nd</a:t>
                      </a:r>
                      <a:r>
                        <a:rPr lang="en-US" sz="1200" u="sng">
                          <a:effectLst/>
                        </a:rPr>
                        <a:t> 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u="sng">
                          <a:effectLst/>
                        </a:rPr>
                        <a:t>1</a:t>
                      </a:r>
                      <a:r>
                        <a:rPr lang="en-US" sz="1200" u="sng" baseline="30000">
                          <a:effectLst/>
                        </a:rPr>
                        <a:t>st</a:t>
                      </a:r>
                      <a:r>
                        <a:rPr lang="en-US" sz="1200" u="sng">
                          <a:effectLst/>
                        </a:rPr>
                        <a:t> 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u="sng">
                          <a:effectLst/>
                        </a:rPr>
                        <a:t>2</a:t>
                      </a:r>
                      <a:r>
                        <a:rPr lang="en-US" sz="1200" u="sng" baseline="30000">
                          <a:effectLst/>
                        </a:rPr>
                        <a:t>nd</a:t>
                      </a:r>
                      <a:r>
                        <a:rPr lang="en-US" sz="1200" u="sng">
                          <a:effectLst/>
                        </a:rPr>
                        <a:t> 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u="sng">
                          <a:effectLst/>
                        </a:rPr>
                        <a:t>1</a:t>
                      </a:r>
                      <a:r>
                        <a:rPr lang="en-US" sz="1200" u="sng" baseline="30000">
                          <a:effectLst/>
                        </a:rPr>
                        <a:t>st</a:t>
                      </a:r>
                      <a:r>
                        <a:rPr lang="en-US" sz="1200" u="sng">
                          <a:effectLst/>
                        </a:rPr>
                        <a:t> 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u="sng">
                          <a:effectLst/>
                        </a:rPr>
                        <a:t>2</a:t>
                      </a:r>
                      <a:r>
                        <a:rPr lang="en-US" sz="1200" u="sng" baseline="30000">
                          <a:effectLst/>
                        </a:rPr>
                        <a:t>nd</a:t>
                      </a:r>
                      <a:r>
                        <a:rPr lang="en-US" sz="1200" u="sng">
                          <a:effectLst/>
                        </a:rPr>
                        <a:t> 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6385832"/>
                  </a:ext>
                </a:extLst>
              </a:tr>
              <a:tr h="0">
                <a:tc>
                  <a:txBody>
                    <a:bodyPr/>
                    <a:lstStyle/>
                    <a:p>
                      <a:pPr marL="0" marR="0">
                        <a:lnSpc>
                          <a:spcPct val="107000"/>
                        </a:lnSpc>
                        <a:spcBef>
                          <a:spcPts val="0"/>
                        </a:spcBef>
                        <a:spcAft>
                          <a:spcPts val="0"/>
                        </a:spcAft>
                      </a:pPr>
                      <a:r>
                        <a:rPr lang="en-US" sz="1200">
                          <a:effectLst/>
                        </a:rPr>
                        <a:t>eMpowerment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3307285"/>
                  </a:ext>
                </a:extLst>
              </a:tr>
              <a:tr h="0">
                <a:tc>
                  <a:txBody>
                    <a:bodyPr/>
                    <a:lstStyle/>
                    <a:p>
                      <a:pPr marL="0" marR="0">
                        <a:lnSpc>
                          <a:spcPct val="107000"/>
                        </a:lnSpc>
                        <a:spcBef>
                          <a:spcPts val="0"/>
                        </a:spcBef>
                        <a:spcAft>
                          <a:spcPts val="0"/>
                        </a:spcAft>
                      </a:pPr>
                      <a:r>
                        <a:rPr lang="en-US" sz="1200">
                          <a:effectLst/>
                        </a:rPr>
                        <a:t>Usefulness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7677985"/>
                  </a:ext>
                </a:extLst>
              </a:tr>
              <a:tr h="0">
                <a:tc>
                  <a:txBody>
                    <a:bodyPr/>
                    <a:lstStyle/>
                    <a:p>
                      <a:pPr marL="0" marR="0">
                        <a:lnSpc>
                          <a:spcPct val="107000"/>
                        </a:lnSpc>
                        <a:spcBef>
                          <a:spcPts val="0"/>
                        </a:spcBef>
                        <a:spcAft>
                          <a:spcPts val="0"/>
                        </a:spcAft>
                      </a:pPr>
                      <a:r>
                        <a:rPr lang="en-US" sz="1200">
                          <a:effectLst/>
                        </a:rPr>
                        <a:t>Success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403737"/>
                  </a:ext>
                </a:extLst>
              </a:tr>
              <a:tr h="0">
                <a:tc>
                  <a:txBody>
                    <a:bodyPr/>
                    <a:lstStyle/>
                    <a:p>
                      <a:pPr marL="0" marR="0">
                        <a:lnSpc>
                          <a:spcPct val="107000"/>
                        </a:lnSpc>
                        <a:spcBef>
                          <a:spcPts val="0"/>
                        </a:spcBef>
                        <a:spcAft>
                          <a:spcPts val="0"/>
                        </a:spcAft>
                      </a:pPr>
                      <a:r>
                        <a:rPr lang="en-US" sz="1200">
                          <a:effectLst/>
                        </a:rPr>
                        <a:t>Interest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0867197"/>
                  </a:ext>
                </a:extLst>
              </a:tr>
              <a:tr h="0">
                <a:tc>
                  <a:txBody>
                    <a:bodyPr/>
                    <a:lstStyle/>
                    <a:p>
                      <a:pPr marL="0" marR="0">
                        <a:lnSpc>
                          <a:spcPct val="107000"/>
                        </a:lnSpc>
                        <a:spcBef>
                          <a:spcPts val="0"/>
                        </a:spcBef>
                        <a:spcAft>
                          <a:spcPts val="0"/>
                        </a:spcAft>
                      </a:pPr>
                      <a:r>
                        <a:rPr lang="en-US" sz="1200">
                          <a:effectLst/>
                        </a:rPr>
                        <a:t>Caring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957076"/>
                  </a:ext>
                </a:extLst>
              </a:tr>
              <a:tr h="0">
                <a:tc>
                  <a:txBody>
                    <a:bodyPr/>
                    <a:lstStyle/>
                    <a:p>
                      <a:pPr marL="0" marR="0" algn="r">
                        <a:lnSpc>
                          <a:spcPct val="107000"/>
                        </a:lnSpc>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3778179"/>
                  </a:ext>
                </a:extLst>
              </a:tr>
            </a:tbl>
          </a:graphicData>
        </a:graphic>
      </p:graphicFrame>
    </p:spTree>
    <p:extLst>
      <p:ext uri="{BB962C8B-B14F-4D97-AF65-F5344CB8AC3E}">
        <p14:creationId xmlns:p14="http://schemas.microsoft.com/office/powerpoint/2010/main" val="197109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72C70AD-741D-4DB1-85FF-FC05CC78CE02}"/>
              </a:ext>
            </a:extLst>
          </p:cNvPr>
          <p:cNvSpPr>
            <a:spLocks noGrp="1" noChangeArrowheads="1"/>
          </p:cNvSpPr>
          <p:nvPr>
            <p:ph type="title"/>
          </p:nvPr>
        </p:nvSpPr>
        <p:spPr/>
        <p:txBody>
          <a:bodyPr/>
          <a:lstStyle/>
          <a:p>
            <a:pPr eaLnBrk="1" hangingPunct="1"/>
            <a:r>
              <a:rPr lang="en-US" altLang="en-US" sz="4000"/>
              <a:t>Approaches to Qualitative Research</a:t>
            </a:r>
          </a:p>
        </p:txBody>
      </p:sp>
      <p:sp>
        <p:nvSpPr>
          <p:cNvPr id="14339" name="Rectangle 3">
            <a:extLst>
              <a:ext uri="{FF2B5EF4-FFF2-40B4-BE49-F238E27FC236}">
                <a16:creationId xmlns:a16="http://schemas.microsoft.com/office/drawing/2014/main" id="{D24785DC-564E-4B5B-AAAD-B82E0368EAB3}"/>
              </a:ext>
            </a:extLst>
          </p:cNvPr>
          <p:cNvSpPr>
            <a:spLocks noGrp="1" noChangeArrowheads="1"/>
          </p:cNvSpPr>
          <p:nvPr>
            <p:ph type="body" idx="1"/>
          </p:nvPr>
        </p:nvSpPr>
        <p:spPr/>
        <p:txBody>
          <a:bodyPr/>
          <a:lstStyle/>
          <a:p>
            <a:pPr eaLnBrk="1" hangingPunct="1"/>
            <a:r>
              <a:rPr lang="en-US" altLang="en-US" dirty="0"/>
              <a:t>Phenomenological Study (Allyson)</a:t>
            </a:r>
          </a:p>
          <a:p>
            <a:pPr lvl="1" eaLnBrk="1" hangingPunct="1"/>
            <a:r>
              <a:rPr lang="en-US" altLang="en-US" dirty="0"/>
              <a:t>Investigating experiences (e.g., reactions/perceptions) individuals have when faced with a particular phenomenon</a:t>
            </a:r>
          </a:p>
          <a:p>
            <a:pPr lvl="1" eaLnBrk="1" hangingPunct="1"/>
            <a:r>
              <a:rPr lang="en-US" altLang="en-US" dirty="0"/>
              <a:t>Focus is on lived experience and subjective/personal meaning</a:t>
            </a:r>
          </a:p>
          <a:p>
            <a:pPr lvl="1" eaLnBrk="1" hangingPunct="1"/>
            <a:r>
              <a:rPr lang="en-US" altLang="en-US" dirty="0"/>
              <a:t>In-depth interviews are prominent</a:t>
            </a:r>
          </a:p>
          <a:p>
            <a:pPr eaLnBrk="1" hangingPunct="1"/>
            <a:endParaRPr lang="en-US" altLang="en-US" dirty="0"/>
          </a:p>
        </p:txBody>
      </p:sp>
    </p:spTree>
    <p:extLst>
      <p:ext uri="{BB962C8B-B14F-4D97-AF65-F5344CB8AC3E}">
        <p14:creationId xmlns:p14="http://schemas.microsoft.com/office/powerpoint/2010/main" val="404884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C0AD38B-F2F2-4447-9BB3-B140FC7C11E0}"/>
              </a:ext>
            </a:extLst>
          </p:cNvPr>
          <p:cNvSpPr>
            <a:spLocks noGrp="1" noChangeArrowheads="1"/>
          </p:cNvSpPr>
          <p:nvPr>
            <p:ph type="title"/>
          </p:nvPr>
        </p:nvSpPr>
        <p:spPr/>
        <p:txBody>
          <a:bodyPr/>
          <a:lstStyle/>
          <a:p>
            <a:pPr eaLnBrk="1" hangingPunct="1"/>
            <a:r>
              <a:rPr lang="en-US" altLang="en-US" sz="4000"/>
              <a:t>Approaches to Qualitative Research</a:t>
            </a:r>
          </a:p>
        </p:txBody>
      </p:sp>
      <p:sp>
        <p:nvSpPr>
          <p:cNvPr id="16387" name="Rectangle 3">
            <a:extLst>
              <a:ext uri="{FF2B5EF4-FFF2-40B4-BE49-F238E27FC236}">
                <a16:creationId xmlns:a16="http://schemas.microsoft.com/office/drawing/2014/main" id="{B03D9A6F-943C-470D-9F5F-5A6047EC20D3}"/>
              </a:ext>
            </a:extLst>
          </p:cNvPr>
          <p:cNvSpPr>
            <a:spLocks noGrp="1" noChangeArrowheads="1"/>
          </p:cNvSpPr>
          <p:nvPr>
            <p:ph type="body" idx="1"/>
          </p:nvPr>
        </p:nvSpPr>
        <p:spPr/>
        <p:txBody>
          <a:bodyPr/>
          <a:lstStyle/>
          <a:p>
            <a:pPr eaLnBrk="1" hangingPunct="1"/>
            <a:r>
              <a:rPr lang="en-US" altLang="en-US"/>
              <a:t>Case Study</a:t>
            </a:r>
          </a:p>
          <a:p>
            <a:pPr lvl="1" eaLnBrk="1" hangingPunct="1"/>
            <a:r>
              <a:rPr lang="en-US" altLang="en-US"/>
              <a:t>Can be of an individual, a class, a school, a program, a particular event, a particular activity, etc.</a:t>
            </a:r>
          </a:p>
          <a:p>
            <a:pPr lvl="1" eaLnBrk="1" hangingPunct="1"/>
            <a:r>
              <a:rPr lang="en-US" altLang="en-US"/>
              <a:t>Intrinsic case study – interested in understanding a specific individual/situation</a:t>
            </a:r>
          </a:p>
          <a:p>
            <a:pPr lvl="1" eaLnBrk="1" hangingPunct="1"/>
            <a:r>
              <a:rPr lang="en-US" altLang="en-US"/>
              <a:t>Instrumental case study – interest in studying a particular case as a means towards a larger goal</a:t>
            </a:r>
          </a:p>
          <a:p>
            <a:pPr lvl="1" eaLnBrk="1" hangingPunct="1"/>
            <a:r>
              <a:rPr lang="en-US" altLang="en-US"/>
              <a:t>Multiple case study – more than one case…</a:t>
            </a:r>
          </a:p>
          <a:p>
            <a:pPr eaLnBrk="1" hangingPunct="1"/>
            <a:endParaRPr lang="en-US" altLang="en-US"/>
          </a:p>
        </p:txBody>
      </p:sp>
    </p:spTree>
    <p:extLst>
      <p:ext uri="{BB962C8B-B14F-4D97-AF65-F5344CB8AC3E}">
        <p14:creationId xmlns:p14="http://schemas.microsoft.com/office/powerpoint/2010/main" val="63261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95CB414-2807-4E27-B0CF-FB0F7B482E07}"/>
              </a:ext>
            </a:extLst>
          </p:cNvPr>
          <p:cNvSpPr>
            <a:spLocks noGrp="1" noChangeArrowheads="1"/>
          </p:cNvSpPr>
          <p:nvPr>
            <p:ph type="title"/>
          </p:nvPr>
        </p:nvSpPr>
        <p:spPr/>
        <p:txBody>
          <a:bodyPr/>
          <a:lstStyle/>
          <a:p>
            <a:pPr eaLnBrk="1" hangingPunct="1"/>
            <a:r>
              <a:rPr lang="en-US" altLang="en-US" sz="4000"/>
              <a:t>Approaches to Qualitative Research</a:t>
            </a:r>
          </a:p>
        </p:txBody>
      </p:sp>
      <p:sp>
        <p:nvSpPr>
          <p:cNvPr id="18435" name="Rectangle 3">
            <a:extLst>
              <a:ext uri="{FF2B5EF4-FFF2-40B4-BE49-F238E27FC236}">
                <a16:creationId xmlns:a16="http://schemas.microsoft.com/office/drawing/2014/main" id="{18F82DCC-8ED8-4159-8897-5E9A8036DFCC}"/>
              </a:ext>
            </a:extLst>
          </p:cNvPr>
          <p:cNvSpPr>
            <a:spLocks noGrp="1" noChangeArrowheads="1"/>
          </p:cNvSpPr>
          <p:nvPr>
            <p:ph type="body" idx="1"/>
          </p:nvPr>
        </p:nvSpPr>
        <p:spPr/>
        <p:txBody>
          <a:bodyPr/>
          <a:lstStyle/>
          <a:p>
            <a:pPr eaLnBrk="1" hangingPunct="1">
              <a:lnSpc>
                <a:spcPct val="80000"/>
              </a:lnSpc>
            </a:pPr>
            <a:r>
              <a:rPr lang="en-US" altLang="en-US" dirty="0"/>
              <a:t>Grounded Theory</a:t>
            </a:r>
          </a:p>
          <a:p>
            <a:pPr lvl="1" eaLnBrk="1" hangingPunct="1">
              <a:lnSpc>
                <a:spcPct val="80000"/>
              </a:lnSpc>
            </a:pPr>
            <a:r>
              <a:rPr lang="en-US" altLang="en-US" dirty="0"/>
              <a:t>Purpose is to </a:t>
            </a:r>
            <a:r>
              <a:rPr lang="en-US" altLang="en-US" u="sng" dirty="0"/>
              <a:t>inductively</a:t>
            </a:r>
            <a:r>
              <a:rPr lang="en-US" altLang="en-US" dirty="0"/>
              <a:t> </a:t>
            </a:r>
            <a:r>
              <a:rPr lang="en-US" altLang="en-US" u="sng" dirty="0"/>
              <a:t>generate</a:t>
            </a:r>
            <a:r>
              <a:rPr lang="en-US" altLang="en-US" dirty="0"/>
              <a:t> a theory grounded in data systematically gathered and analyzed</a:t>
            </a:r>
          </a:p>
          <a:p>
            <a:pPr lvl="1" eaLnBrk="1" hangingPunct="1">
              <a:lnSpc>
                <a:spcPct val="80000"/>
              </a:lnSpc>
            </a:pPr>
            <a:r>
              <a:rPr lang="en-US" altLang="en-US" dirty="0"/>
              <a:t>Employs ‘constant comparative method’ – continual interplay among researcher, data, and theory – continuously revising in light of new evidence</a:t>
            </a:r>
          </a:p>
          <a:p>
            <a:pPr lvl="1" eaLnBrk="1" hangingPunct="1">
              <a:lnSpc>
                <a:spcPct val="80000"/>
              </a:lnSpc>
            </a:pPr>
            <a:r>
              <a:rPr lang="en-US" altLang="en-US" dirty="0"/>
              <a:t>Categories/themes are created, logically analyzed in light of data and discarded or accepted by the researcher</a:t>
            </a:r>
          </a:p>
          <a:p>
            <a:pPr lvl="1" eaLnBrk="1" hangingPunct="1">
              <a:lnSpc>
                <a:spcPct val="80000"/>
              </a:lnSpc>
            </a:pPr>
            <a:r>
              <a:rPr lang="en-US" altLang="en-US" dirty="0"/>
              <a:t>Interviews are common for data collection</a:t>
            </a:r>
          </a:p>
          <a:p>
            <a:pPr lvl="1" eaLnBrk="1" hangingPunct="1">
              <a:lnSpc>
                <a:spcPct val="80000"/>
              </a:lnSpc>
            </a:pPr>
            <a:r>
              <a:rPr lang="en-US" altLang="en-US" dirty="0"/>
              <a:t>[Practice coding narrative online survey data on MI Teacher Evaluation]</a:t>
            </a:r>
          </a:p>
          <a:p>
            <a:pPr eaLnBrk="1" hangingPunct="1">
              <a:lnSpc>
                <a:spcPct val="80000"/>
              </a:lnSpc>
            </a:pPr>
            <a:endParaRPr lang="en-US" altLang="en-US" dirty="0"/>
          </a:p>
        </p:txBody>
      </p:sp>
    </p:spTree>
    <p:extLst>
      <p:ext uri="{BB962C8B-B14F-4D97-AF65-F5344CB8AC3E}">
        <p14:creationId xmlns:p14="http://schemas.microsoft.com/office/powerpoint/2010/main" val="313120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8BBE70D-3354-48B4-85CB-93A9EA97C752}"/>
              </a:ext>
            </a:extLst>
          </p:cNvPr>
          <p:cNvSpPr>
            <a:spLocks noGrp="1" noChangeArrowheads="1"/>
          </p:cNvSpPr>
          <p:nvPr>
            <p:ph type="title"/>
          </p:nvPr>
        </p:nvSpPr>
        <p:spPr/>
        <p:txBody>
          <a:bodyPr/>
          <a:lstStyle/>
          <a:p>
            <a:pPr eaLnBrk="1" hangingPunct="1"/>
            <a:r>
              <a:rPr lang="en-US" altLang="en-US" sz="4000"/>
              <a:t>Approaches to Qualitative Research</a:t>
            </a:r>
          </a:p>
        </p:txBody>
      </p:sp>
      <p:sp>
        <p:nvSpPr>
          <p:cNvPr id="20483" name="Rectangle 3">
            <a:extLst>
              <a:ext uri="{FF2B5EF4-FFF2-40B4-BE49-F238E27FC236}">
                <a16:creationId xmlns:a16="http://schemas.microsoft.com/office/drawing/2014/main" id="{78027A7E-3DD3-442C-9B73-DAA68C49FF95}"/>
              </a:ext>
            </a:extLst>
          </p:cNvPr>
          <p:cNvSpPr>
            <a:spLocks noGrp="1" noChangeArrowheads="1"/>
          </p:cNvSpPr>
          <p:nvPr>
            <p:ph type="body" idx="1"/>
          </p:nvPr>
        </p:nvSpPr>
        <p:spPr/>
        <p:txBody>
          <a:bodyPr/>
          <a:lstStyle/>
          <a:p>
            <a:pPr eaLnBrk="1" hangingPunct="1">
              <a:lnSpc>
                <a:spcPct val="90000"/>
              </a:lnSpc>
            </a:pPr>
            <a:r>
              <a:rPr lang="en-US" altLang="en-US"/>
              <a:t>Mixed Methodology</a:t>
            </a:r>
          </a:p>
          <a:p>
            <a:pPr lvl="1" eaLnBrk="1" hangingPunct="1">
              <a:lnSpc>
                <a:spcPct val="90000"/>
              </a:lnSpc>
            </a:pPr>
            <a:r>
              <a:rPr lang="en-US" altLang="en-US"/>
              <a:t>Incorporating both quantitative and qualitative methodology</a:t>
            </a:r>
          </a:p>
          <a:p>
            <a:pPr lvl="1" eaLnBrk="1" hangingPunct="1">
              <a:lnSpc>
                <a:spcPct val="90000"/>
              </a:lnSpc>
            </a:pPr>
            <a:r>
              <a:rPr lang="en-US" altLang="en-US"/>
              <a:t>Triangulation – collect both quantitative and qualitative to compare results…</a:t>
            </a:r>
          </a:p>
          <a:p>
            <a:pPr lvl="1" eaLnBrk="1" hangingPunct="1">
              <a:lnSpc>
                <a:spcPct val="90000"/>
              </a:lnSpc>
            </a:pPr>
            <a:r>
              <a:rPr lang="en-US" altLang="en-US"/>
              <a:t>Explanatory – Collect and analyze quantitative data, then follow up by collecting qualitative data to refine the findings</a:t>
            </a:r>
          </a:p>
          <a:p>
            <a:pPr lvl="1" eaLnBrk="1" hangingPunct="1">
              <a:lnSpc>
                <a:spcPct val="90000"/>
              </a:lnSpc>
            </a:pPr>
            <a:r>
              <a:rPr lang="en-US" altLang="en-US"/>
              <a:t>Exploratory – Collect and analyze qualitative data, the follow up by collecting quantitative data to extend the findings</a:t>
            </a:r>
          </a:p>
        </p:txBody>
      </p:sp>
    </p:spTree>
    <p:extLst>
      <p:ext uri="{BB962C8B-B14F-4D97-AF65-F5344CB8AC3E}">
        <p14:creationId xmlns:p14="http://schemas.microsoft.com/office/powerpoint/2010/main" val="1881930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4569</Words>
  <Application>Microsoft Office PowerPoint</Application>
  <PresentationFormat>Widescreen</PresentationFormat>
  <Paragraphs>499</Paragraphs>
  <Slides>55</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ＭＳ Ｐゴシック</vt:lpstr>
      <vt:lpstr>Arial</vt:lpstr>
      <vt:lpstr>Calibri</vt:lpstr>
      <vt:lpstr>Calibri Light</vt:lpstr>
      <vt:lpstr>Symbol</vt:lpstr>
      <vt:lpstr>Times New Roman</vt:lpstr>
      <vt:lpstr>Office Theme</vt:lpstr>
      <vt:lpstr>Document</vt:lpstr>
      <vt:lpstr>Qualitative Research, Inferential Stats</vt:lpstr>
      <vt:lpstr>For Tuesday</vt:lpstr>
      <vt:lpstr>Researcher’s Role in Quantitative and Qualitative Paradigms (Glesne, 1999)</vt:lpstr>
      <vt:lpstr>Other General Characteristics of Qualitative Research </vt:lpstr>
      <vt:lpstr>Approaches to Qualitative Research</vt:lpstr>
      <vt:lpstr>Approaches to Qualitative Research</vt:lpstr>
      <vt:lpstr>Approaches to Qualitative Research</vt:lpstr>
      <vt:lpstr>Approaches to Qualitative Research</vt:lpstr>
      <vt:lpstr>Approaches to Qualitative Research</vt:lpstr>
      <vt:lpstr>Qualitative Data Collection Methods</vt:lpstr>
      <vt:lpstr>Qualitative Data Collection Methods (continued)</vt:lpstr>
      <vt:lpstr>Qualitative Research Interview</vt:lpstr>
      <vt:lpstr>Types of Interviews</vt:lpstr>
      <vt:lpstr>Interview Preparation</vt:lpstr>
      <vt:lpstr>Interview Tips</vt:lpstr>
      <vt:lpstr>Music Educators’ Concerns Regarding Administrators’ Understanding of Music Teacher Evaluation</vt:lpstr>
      <vt:lpstr>Abstract</vt:lpstr>
      <vt:lpstr>Survey of MMEA/MSVMA Members (N = 86)</vt:lpstr>
      <vt:lpstr>PowerPoint Presentation</vt:lpstr>
      <vt:lpstr>Theme I – Knowledge/Understanding of Music as an Academic Discipline</vt:lpstr>
      <vt:lpstr>Theme II: Uniqueness of Music Learning</vt:lpstr>
      <vt:lpstr>Theme III: Uniqueness of Music Teaching</vt:lpstr>
      <vt:lpstr>Theme IV: Need for Music Teacher Specific Evaluation Format</vt:lpstr>
      <vt:lpstr>Theme V: Need for Communication</vt:lpstr>
      <vt:lpstr>Conclusions</vt:lpstr>
      <vt:lpstr>Conclusions</vt:lpstr>
      <vt:lpstr>Inferential Statistics</vt:lpstr>
      <vt:lpstr>Inferential Statistics</vt:lpstr>
      <vt:lpstr>Two Types of Inferential Stats</vt:lpstr>
      <vt:lpstr>Statistical Significance</vt:lpstr>
      <vt:lpstr>Statistical Power</vt:lpstr>
      <vt:lpstr>One- vs. Two-Tailed Tests</vt:lpstr>
      <vt:lpstr>Chi-Squared – Non Parametric http://vassarstats.net/  http://www.quantpsy.org/chisq/chisq.htm </vt:lpstr>
      <vt:lpstr>Statistical Tests - Parametric</vt:lpstr>
      <vt:lpstr>Parametric Assumptions</vt:lpstr>
      <vt:lpstr>Independent Samples t-test [see data set]</vt:lpstr>
      <vt:lpstr>Correlated (paired, dependent) Samples t-test  [see data set]</vt:lpstr>
      <vt:lpstr>ANOVA (use ACT Explore test data from Day 4)</vt:lpstr>
      <vt:lpstr>One-Way ANOVA</vt:lpstr>
      <vt:lpstr>Two Way ANOVA (2X2) [see data set day 5]</vt:lpstr>
      <vt:lpstr>Interpreting Results of 2x2 ANOVA</vt:lpstr>
      <vt:lpstr>ANCOVA – Analysis of Covariance [data set day 5]</vt:lpstr>
      <vt:lpstr>Correlational Research</vt:lpstr>
      <vt:lpstr>Correlational Research Basics</vt:lpstr>
      <vt:lpstr>Uses of Correlational Research</vt:lpstr>
      <vt:lpstr>Uses of Correlation Research</vt:lpstr>
      <vt:lpstr>Interpreting Correlations</vt:lpstr>
      <vt:lpstr>Interpreting Correlations (cont.)</vt:lpstr>
      <vt:lpstr>Statistical Assumptions</vt:lpstr>
      <vt:lpstr>Correlational Approaches for Assessing Measurement Reliability</vt:lpstr>
      <vt:lpstr>Reliability of Survey</vt:lpstr>
      <vt:lpstr>Examples</vt:lpstr>
      <vt:lpstr>Effect Size (Cohen’s d) http://www.uccs.edu/~lbecker/ </vt:lpstr>
      <vt:lpstr>Effect Size (d) Interpretation</vt:lpstr>
      <vt:lpstr>Kristina &amp; Sandy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Research, Inferential Stats, IRB</dc:title>
  <dc:creator>Phillip Hash</dc:creator>
  <cp:lastModifiedBy>Phillip Hash</cp:lastModifiedBy>
  <cp:revision>43</cp:revision>
  <dcterms:created xsi:type="dcterms:W3CDTF">2017-07-19T14:16:39Z</dcterms:created>
  <dcterms:modified xsi:type="dcterms:W3CDTF">2017-07-19T17:28:05Z</dcterms:modified>
</cp:coreProperties>
</file>