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57" r:id="rId4"/>
    <p:sldId id="259" r:id="rId5"/>
    <p:sldId id="260" r:id="rId6"/>
    <p:sldId id="277" r:id="rId7"/>
    <p:sldId id="261" r:id="rId8"/>
    <p:sldId id="262" r:id="rId9"/>
    <p:sldId id="272" r:id="rId10"/>
    <p:sldId id="263" r:id="rId11"/>
    <p:sldId id="279" r:id="rId12"/>
    <p:sldId id="275" r:id="rId13"/>
    <p:sldId id="278"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495" autoAdjust="0"/>
  </p:normalViewPr>
  <p:slideViewPr>
    <p:cSldViewPr snapToGrid="0">
      <p:cViewPr varScale="1">
        <p:scale>
          <a:sx n="61" d="100"/>
          <a:sy n="61" d="100"/>
        </p:scale>
        <p:origin x="1062" y="66"/>
      </p:cViewPr>
      <p:guideLst/>
    </p:cSldViewPr>
  </p:slideViewPr>
  <p:notesTextViewPr>
    <p:cViewPr>
      <p:scale>
        <a:sx n="1" d="1"/>
        <a:sy n="1" d="1"/>
      </p:scale>
      <p:origin x="0" y="0"/>
    </p:cViewPr>
  </p:notesTextViewPr>
  <p:notesViewPr>
    <p:cSldViewPr snapToGrid="0">
      <p:cViewPr>
        <p:scale>
          <a:sx n="100" d="100"/>
          <a:sy n="100" d="100"/>
        </p:scale>
        <p:origin x="189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B6EBF-634F-4F14-BA47-44CCDB5F1992}" type="datetimeFigureOut">
              <a:rPr lang="en-US" smtClean="0"/>
              <a:t>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79C2B-4B18-4A68-A03C-F008A47297C3}" type="slidenum">
              <a:rPr lang="en-US" smtClean="0"/>
              <a:t>‹#›</a:t>
            </a:fld>
            <a:endParaRPr lang="en-US"/>
          </a:p>
        </p:txBody>
      </p:sp>
    </p:spTree>
    <p:extLst>
      <p:ext uri="{BB962C8B-B14F-4D97-AF65-F5344CB8AC3E}">
        <p14:creationId xmlns:p14="http://schemas.microsoft.com/office/powerpoint/2010/main" val="184866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Our </a:t>
            </a:r>
            <a:r>
              <a:rPr lang="en-US" dirty="0"/>
              <a:t>topic today is feedback (which, among other things, is information we as teachers convey to students about them). No matter how subtle, whether intended or unintended, sends messages to students that can last a lifetime.</a:t>
            </a:r>
          </a:p>
          <a:p>
            <a:endParaRPr lang="en-US" dirty="0"/>
          </a:p>
          <a:p>
            <a:endParaRPr lang="en-US" dirty="0"/>
          </a:p>
          <a:p>
            <a:r>
              <a:rPr lang="en-US" dirty="0"/>
              <a:t>A STUDENT IN MY “MUSIC FOR THE ELEMENTARY TEACHER” REFLECTED ON HIS EXPERIENCE IN MS BAND SAYING THIS: </a:t>
            </a:r>
          </a:p>
          <a:p>
            <a:endParaRPr lang="en-US" dirty="0"/>
          </a:p>
          <a:p>
            <a:r>
              <a:rPr lang="en-US" dirty="0"/>
              <a:t>For all the years I took band I was never confident of my abilities. My instructor noticed my abilities weren’t up to par [but] instead of taking the time to help me, he would just yell at me to do it right. Not yell at me in private, but in front of the entire band. No longer was there joy for me when playing music. Going to band every other day was one of the hardest things I had to do in school. The period before band started, my stomach would begin to hurt. One gifted student switched to the baritone [and m]y instructor was always comparing me to her. The motivation was drained out of me and I stopped caring. When my last day of band came, I felt no good sentiment toward it.</a:t>
            </a:r>
          </a:p>
          <a:p>
            <a:endParaRPr lang="en-US" dirty="0"/>
          </a:p>
        </p:txBody>
      </p:sp>
      <p:sp>
        <p:nvSpPr>
          <p:cNvPr id="4" name="Slide Number Placeholder 3"/>
          <p:cNvSpPr>
            <a:spLocks noGrp="1"/>
          </p:cNvSpPr>
          <p:nvPr>
            <p:ph type="sldNum" sz="quarter" idx="10"/>
          </p:nvPr>
        </p:nvSpPr>
        <p:spPr/>
        <p:txBody>
          <a:bodyPr/>
          <a:lstStyle/>
          <a:p>
            <a:fld id="{57D79C2B-4B18-4A68-A03C-F008A47297C3}" type="slidenum">
              <a:rPr lang="en-US" smtClean="0"/>
              <a:t>1</a:t>
            </a:fld>
            <a:endParaRPr lang="en-US"/>
          </a:p>
        </p:txBody>
      </p:sp>
    </p:spTree>
    <p:extLst>
      <p:ext uri="{BB962C8B-B14F-4D97-AF65-F5344CB8AC3E}">
        <p14:creationId xmlns:p14="http://schemas.microsoft.com/office/powerpoint/2010/main" val="334614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79C2B-4B18-4A68-A03C-F008A47297C3}" type="slidenum">
              <a:rPr lang="en-US" smtClean="0"/>
              <a:t>10</a:t>
            </a:fld>
            <a:endParaRPr lang="en-US"/>
          </a:p>
        </p:txBody>
      </p:sp>
    </p:spTree>
    <p:extLst>
      <p:ext uri="{BB962C8B-B14F-4D97-AF65-F5344CB8AC3E}">
        <p14:creationId xmlns:p14="http://schemas.microsoft.com/office/powerpoint/2010/main" val="98681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79C2B-4B18-4A68-A03C-F008A47297C3}" type="slidenum">
              <a:rPr lang="en-US" smtClean="0"/>
              <a:t>11</a:t>
            </a:fld>
            <a:endParaRPr lang="en-US"/>
          </a:p>
        </p:txBody>
      </p:sp>
    </p:spTree>
    <p:extLst>
      <p:ext uri="{BB962C8B-B14F-4D97-AF65-F5344CB8AC3E}">
        <p14:creationId xmlns:p14="http://schemas.microsoft.com/office/powerpoint/2010/main" val="2459282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one or two categories/dimension and write narrative that complements, criticizes, and corrects. Be prepared to share with the class.</a:t>
            </a:r>
          </a:p>
          <a:p>
            <a:endParaRPr lang="en-US" dirty="0"/>
          </a:p>
        </p:txBody>
      </p:sp>
      <p:sp>
        <p:nvSpPr>
          <p:cNvPr id="4" name="Slide Number Placeholder 3"/>
          <p:cNvSpPr>
            <a:spLocks noGrp="1"/>
          </p:cNvSpPr>
          <p:nvPr>
            <p:ph type="sldNum" sz="quarter" idx="10"/>
          </p:nvPr>
        </p:nvSpPr>
        <p:spPr/>
        <p:txBody>
          <a:bodyPr/>
          <a:lstStyle/>
          <a:p>
            <a:fld id="{57D79C2B-4B18-4A68-A03C-F008A47297C3}" type="slidenum">
              <a:rPr lang="en-US" smtClean="0"/>
              <a:t>12</a:t>
            </a:fld>
            <a:endParaRPr lang="en-US"/>
          </a:p>
        </p:txBody>
      </p:sp>
    </p:spTree>
    <p:extLst>
      <p:ext uri="{BB962C8B-B14F-4D97-AF65-F5344CB8AC3E}">
        <p14:creationId xmlns:p14="http://schemas.microsoft.com/office/powerpoint/2010/main" val="2217758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79C2B-4B18-4A68-A03C-F008A47297C3}" type="slidenum">
              <a:rPr lang="en-US" smtClean="0"/>
              <a:t>13</a:t>
            </a:fld>
            <a:endParaRPr lang="en-US"/>
          </a:p>
        </p:txBody>
      </p:sp>
    </p:spTree>
    <p:extLst>
      <p:ext uri="{BB962C8B-B14F-4D97-AF65-F5344CB8AC3E}">
        <p14:creationId xmlns:p14="http://schemas.microsoft.com/office/powerpoint/2010/main" val="45021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79C2B-4B18-4A68-A03C-F008A47297C3}" type="slidenum">
              <a:rPr lang="en-US" smtClean="0"/>
              <a:t>14</a:t>
            </a:fld>
            <a:endParaRPr lang="en-US"/>
          </a:p>
        </p:txBody>
      </p:sp>
    </p:spTree>
    <p:extLst>
      <p:ext uri="{BB962C8B-B14F-4D97-AF65-F5344CB8AC3E}">
        <p14:creationId xmlns:p14="http://schemas.microsoft.com/office/powerpoint/2010/main" val="278102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79C2B-4B18-4A68-A03C-F008A47297C3}" type="slidenum">
              <a:rPr lang="en-US" smtClean="0"/>
              <a:t>2</a:t>
            </a:fld>
            <a:endParaRPr lang="en-US"/>
          </a:p>
        </p:txBody>
      </p:sp>
    </p:spTree>
    <p:extLst>
      <p:ext uri="{BB962C8B-B14F-4D97-AF65-F5344CB8AC3E}">
        <p14:creationId xmlns:p14="http://schemas.microsoft.com/office/powerpoint/2010/main" val="233554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Anything that happens in connection with something a learner does that [often]</a:t>
            </a:r>
            <a:r>
              <a:rPr lang="en-US" baseline="0" dirty="0"/>
              <a:t> conveys information and influences behavior</a:t>
            </a:r>
            <a:r>
              <a:rPr lang="en-US" dirty="0"/>
              <a:t>. </a:t>
            </a:r>
          </a:p>
        </p:txBody>
      </p:sp>
      <p:sp>
        <p:nvSpPr>
          <p:cNvPr id="4" name="Slide Number Placeholder 3"/>
          <p:cNvSpPr>
            <a:spLocks noGrp="1"/>
          </p:cNvSpPr>
          <p:nvPr>
            <p:ph type="sldNum" sz="quarter" idx="10"/>
          </p:nvPr>
        </p:nvSpPr>
        <p:spPr/>
        <p:txBody>
          <a:bodyPr/>
          <a:lstStyle/>
          <a:p>
            <a:fld id="{57D79C2B-4B18-4A68-A03C-F008A47297C3}" type="slidenum">
              <a:rPr lang="en-US" smtClean="0"/>
              <a:t>3</a:t>
            </a:fld>
            <a:endParaRPr lang="en-US"/>
          </a:p>
        </p:txBody>
      </p:sp>
    </p:spTree>
    <p:extLst>
      <p:ext uri="{BB962C8B-B14F-4D97-AF65-F5344CB8AC3E}">
        <p14:creationId xmlns:p14="http://schemas.microsoft.com/office/powerpoint/2010/main" val="192656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33138"/>
          </a:xfrm>
        </p:spPr>
        <p:txBody>
          <a:bodyPr/>
          <a:lstStyle/>
          <a:p>
            <a:r>
              <a:rPr lang="en-US" b="1" dirty="0"/>
              <a:t>SOURCES</a:t>
            </a:r>
            <a:r>
              <a:rPr lang="en-US" b="1" baseline="0" dirty="0"/>
              <a:t> OF FEEDBACK</a:t>
            </a:r>
            <a:endParaRPr lang="en-US" b="1" dirty="0"/>
          </a:p>
          <a:p>
            <a:r>
              <a:rPr lang="en-US" dirty="0"/>
              <a:t>     Parents, media, community, peers</a:t>
            </a:r>
          </a:p>
          <a:p>
            <a:r>
              <a:rPr lang="en-US" dirty="0"/>
              <a:t>     Ex: 5</a:t>
            </a:r>
            <a:r>
              <a:rPr lang="en-US" baseline="30000" dirty="0"/>
              <a:t>th</a:t>
            </a:r>
            <a:r>
              <a:rPr lang="en-US" dirty="0"/>
              <a:t> grade </a:t>
            </a:r>
            <a:r>
              <a:rPr lang="en-US" dirty="0" err="1"/>
              <a:t>euph</a:t>
            </a:r>
            <a:r>
              <a:rPr lang="en-US" dirty="0"/>
              <a:t> player who quit unexpectant. Feedback from me was positive &amp; supportive; parents = indifferent; peers &amp; coaches on basketball team??</a:t>
            </a:r>
          </a:p>
          <a:p>
            <a:endParaRPr lang="en-US" dirty="0"/>
          </a:p>
          <a:p>
            <a:r>
              <a:rPr lang="en-US" b="1" dirty="0"/>
              <a:t>UNINTENDED:  </a:t>
            </a:r>
            <a:r>
              <a:rPr lang="en-US" dirty="0"/>
              <a:t>“The teacher who dresses unprofessionally, allows the rehearsal room to be messy, is unorganized…”</a:t>
            </a:r>
          </a:p>
          <a:p>
            <a:r>
              <a:rPr lang="en-US" dirty="0"/>
              <a:t>      Likewise student send feedback they might not intend – avoid taking student responses personally. They might not reflect true attitude.</a:t>
            </a:r>
          </a:p>
          <a:p>
            <a:endParaRPr lang="en-US" dirty="0"/>
          </a:p>
          <a:p>
            <a:r>
              <a:rPr lang="en-US" b="1" dirty="0"/>
              <a:t>FUNCTION</a:t>
            </a:r>
            <a:r>
              <a:rPr lang="en-US" b="1" baseline="0" dirty="0"/>
              <a:t> DIFFERENTLY</a:t>
            </a:r>
            <a:endParaRPr lang="en-US" b="1" dirty="0"/>
          </a:p>
          <a:p>
            <a:r>
              <a:rPr lang="en-US" dirty="0" smtClean="0"/>
              <a:t>Imagin</a:t>
            </a:r>
            <a:r>
              <a:rPr lang="en-US" baseline="0" dirty="0" smtClean="0"/>
              <a:t>e two alto MS sax players at solo/ensemble contest. They play the same solo at about the same level and get a div II rating. Player one always receives a div 1 and is frustrated at the rating. He blames the judge, instrument, etc. Ignore the judges helpful feedback and rationalize the performance.</a:t>
            </a:r>
          </a:p>
          <a:p>
            <a:endParaRPr lang="en-US" baseline="0" dirty="0" smtClean="0"/>
          </a:p>
          <a:p>
            <a:r>
              <a:rPr lang="en-US" baseline="0" dirty="0" smtClean="0"/>
              <a:t>Player 2 has never played a solo before and is satisfied with the rating and encouragement from the judge. She goes home and starts to apply the advice she got to improve her playing.</a:t>
            </a:r>
          </a:p>
          <a:p>
            <a:r>
              <a:rPr lang="en-US" baseline="0" dirty="0" smtClean="0"/>
              <a:t> </a:t>
            </a:r>
            <a:endParaRPr lang="en-US" dirty="0"/>
          </a:p>
          <a:p>
            <a:r>
              <a:rPr lang="en-US" dirty="0"/>
              <a:t>Some students might be motivated by a “tough” “strict” “demanding” conductor. “You don’t yell at us enough”. Others might quit playing.  </a:t>
            </a:r>
          </a:p>
          <a:p>
            <a:endParaRPr lang="en-US" dirty="0"/>
          </a:p>
          <a:p>
            <a:r>
              <a:rPr lang="en-US" b="1" dirty="0"/>
              <a:t>UNRECOGNIZED</a:t>
            </a:r>
            <a:r>
              <a:rPr lang="en-US" b="1" baseline="0" dirty="0"/>
              <a:t> CONNECTION</a:t>
            </a:r>
            <a:r>
              <a:rPr lang="en-US" baseline="0" dirty="0"/>
              <a:t>:</a:t>
            </a:r>
            <a:r>
              <a:rPr lang="en-US" dirty="0"/>
              <a:t> “My students are not ready so I get in the habit of counting off – then they stop watching altogether…”</a:t>
            </a:r>
          </a:p>
          <a:p>
            <a:endParaRPr lang="en-US" dirty="0"/>
          </a:p>
          <a:p>
            <a:endParaRPr lang="en-US" dirty="0"/>
          </a:p>
        </p:txBody>
      </p:sp>
      <p:sp>
        <p:nvSpPr>
          <p:cNvPr id="4" name="Slide Number Placeholder 3"/>
          <p:cNvSpPr>
            <a:spLocks noGrp="1"/>
          </p:cNvSpPr>
          <p:nvPr>
            <p:ph type="sldNum" sz="quarter" idx="10"/>
          </p:nvPr>
        </p:nvSpPr>
        <p:spPr/>
        <p:txBody>
          <a:bodyPr/>
          <a:lstStyle/>
          <a:p>
            <a:fld id="{57D79C2B-4B18-4A68-A03C-F008A47297C3}" type="slidenum">
              <a:rPr lang="en-US" smtClean="0"/>
              <a:t>4</a:t>
            </a:fld>
            <a:endParaRPr lang="en-US"/>
          </a:p>
        </p:txBody>
      </p:sp>
    </p:spTree>
    <p:extLst>
      <p:ext uri="{BB962C8B-B14F-4D97-AF65-F5344CB8AC3E}">
        <p14:creationId xmlns:p14="http://schemas.microsoft.com/office/powerpoint/2010/main" val="170194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66775"/>
            <a:ext cx="5486400" cy="3086100"/>
          </a:xfrm>
        </p:spPr>
      </p:sp>
      <p:sp>
        <p:nvSpPr>
          <p:cNvPr id="3" name="Notes Placeholder 2"/>
          <p:cNvSpPr>
            <a:spLocks noGrp="1"/>
          </p:cNvSpPr>
          <p:nvPr>
            <p:ph type="body" idx="1"/>
          </p:nvPr>
        </p:nvSpPr>
        <p:spPr>
          <a:xfrm>
            <a:off x="685800" y="4400549"/>
            <a:ext cx="5486400" cy="4152901"/>
          </a:xfrm>
        </p:spPr>
        <p:txBody>
          <a:bodyPr/>
          <a:lstStyle/>
          <a:p>
            <a:r>
              <a:rPr lang="en-US" b="1" dirty="0"/>
              <a:t> EXAMPLE</a:t>
            </a:r>
            <a:r>
              <a:rPr lang="en-US" dirty="0"/>
              <a:t>:</a:t>
            </a:r>
            <a:r>
              <a:rPr lang="en-US" baseline="0" dirty="0"/>
              <a:t> </a:t>
            </a:r>
            <a:r>
              <a:rPr lang="en-US" dirty="0"/>
              <a:t>“Upper WW (who): </a:t>
            </a:r>
            <a:r>
              <a:rPr lang="en-US" dirty="0" err="1"/>
              <a:t>Mes</a:t>
            </a:r>
            <a:r>
              <a:rPr lang="en-US" dirty="0"/>
              <a:t>. 35-43 (where) sounds very dance like (how) b/c of how light you are playing the 8</a:t>
            </a:r>
            <a:r>
              <a:rPr lang="en-US" baseline="30000" dirty="0"/>
              <a:t>th</a:t>
            </a:r>
            <a:r>
              <a:rPr lang="en-US" dirty="0"/>
              <a:t> notes (why - transfer)”; “35-43 – articulation is much better;” “</a:t>
            </a:r>
            <a:r>
              <a:rPr lang="en-US" u="sng" dirty="0"/>
              <a:t>good</a:t>
            </a:r>
            <a:r>
              <a:rPr lang="en-US" dirty="0"/>
              <a:t> job!”</a:t>
            </a:r>
          </a:p>
          <a:p>
            <a:r>
              <a:rPr lang="en-US" dirty="0"/>
              <a:t> “Good, bad, weak, etc.” are judgement words. What are some other single words that could apply to a quality performance? Consider: effective, expressive, articulate, precise, etc. </a:t>
            </a:r>
          </a:p>
          <a:p>
            <a:endParaRPr lang="en-US" b="1" dirty="0"/>
          </a:p>
          <a:p>
            <a:r>
              <a:rPr lang="en-US" b="1" dirty="0"/>
              <a:t>EXAMPLE: </a:t>
            </a:r>
            <a:r>
              <a:rPr lang="en-US" dirty="0"/>
              <a:t>“I liked how you…”</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Simple or complex </a:t>
            </a:r>
            <a:r>
              <a:rPr lang="en-US" dirty="0"/>
              <a:t>– consider the level of the students</a:t>
            </a:r>
          </a:p>
          <a:p>
            <a:r>
              <a:rPr lang="en-US" dirty="0"/>
              <a:t>                 Ex: Phrasing – 5</a:t>
            </a:r>
            <a:r>
              <a:rPr lang="en-US" baseline="30000" dirty="0"/>
              <a:t>th</a:t>
            </a:r>
            <a:r>
              <a:rPr lang="en-US" dirty="0"/>
              <a:t> grade band vs. HS Wind Ensemble</a:t>
            </a:r>
          </a:p>
          <a:p>
            <a:pPr marL="171450" indent="-171450">
              <a:buFont typeface="Arial" panose="020B0604020202020204" pitchFamily="34" charset="0"/>
              <a:buChar char="•"/>
            </a:pPr>
            <a:r>
              <a:rPr lang="en-US" b="1" dirty="0"/>
              <a:t>Positive</a:t>
            </a:r>
            <a:r>
              <a:rPr lang="en-US" dirty="0"/>
              <a:t> – identifies and reinforces desired behavior (first example)</a:t>
            </a:r>
          </a:p>
          <a:p>
            <a:pPr marL="171450" indent="-171450">
              <a:buFont typeface="Arial" panose="020B0604020202020204" pitchFamily="34" charset="0"/>
              <a:buChar char="•"/>
            </a:pPr>
            <a:r>
              <a:rPr lang="en-US" b="1" dirty="0"/>
              <a:t>Negative</a:t>
            </a:r>
            <a:r>
              <a:rPr lang="en-US" dirty="0"/>
              <a:t> – identifies and discourages undesired behavior (Duke [2009]) Nothing wrong with negative feedback.    [corrective &amp;/or constructive feedback]</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EXAMPLES:</a:t>
            </a:r>
            <a:r>
              <a:rPr lang="en-US" b="1" baseline="0" dirty="0"/>
              <a:t> </a:t>
            </a:r>
            <a:r>
              <a:rPr lang="en-US" dirty="0"/>
              <a:t>Sometimes confuse negative feedback with negative emotion “Alto saxophones, 3 after letter C – which note are some people playing incorrectly?” OR “Saxes! 3 after C - F#!!!”</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t>Verbal/Non-Verbal: </a:t>
            </a:r>
            <a:r>
              <a:rPr lang="en-US" b="0" dirty="0"/>
              <a:t>Examples of Nonverbal</a:t>
            </a:r>
            <a:r>
              <a:rPr lang="en-US" b="0" baseline="0" dirty="0"/>
              <a:t> feedback </a:t>
            </a:r>
            <a:r>
              <a:rPr lang="en-US" dirty="0"/>
              <a:t>w</a:t>
            </a:r>
            <a:r>
              <a:rPr lang="en-US" b="0" baseline="0" dirty="0"/>
              <a:t>e give students? [You played {conduct</a:t>
            </a:r>
            <a:r>
              <a:rPr lang="en-US" dirty="0"/>
              <a:t>} but we need this {conduct}}.</a:t>
            </a:r>
          </a:p>
          <a:p>
            <a:pPr marL="171450" indent="-171450">
              <a:buFont typeface="Arial" panose="020B0604020202020204" pitchFamily="34" charset="0"/>
              <a:buChar char="•"/>
            </a:pPr>
            <a:r>
              <a:rPr lang="en-US" dirty="0"/>
              <a:t>They give us?</a:t>
            </a:r>
          </a:p>
          <a:p>
            <a:r>
              <a:rPr lang="en-US" dirty="0"/>
              <a:t>     </a:t>
            </a:r>
          </a:p>
        </p:txBody>
      </p:sp>
      <p:sp>
        <p:nvSpPr>
          <p:cNvPr id="4" name="Slide Number Placeholder 3"/>
          <p:cNvSpPr>
            <a:spLocks noGrp="1"/>
          </p:cNvSpPr>
          <p:nvPr>
            <p:ph type="sldNum" sz="quarter" idx="10"/>
          </p:nvPr>
        </p:nvSpPr>
        <p:spPr/>
        <p:txBody>
          <a:bodyPr/>
          <a:lstStyle/>
          <a:p>
            <a:fld id="{57D79C2B-4B18-4A68-A03C-F008A47297C3}" type="slidenum">
              <a:rPr lang="en-US" smtClean="0"/>
              <a:t>5</a:t>
            </a:fld>
            <a:endParaRPr lang="en-US"/>
          </a:p>
        </p:txBody>
      </p:sp>
    </p:spTree>
    <p:extLst>
      <p:ext uri="{BB962C8B-B14F-4D97-AF65-F5344CB8AC3E}">
        <p14:creationId xmlns:p14="http://schemas.microsoft.com/office/powerpoint/2010/main" val="145597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Based on relationship</a:t>
            </a:r>
          </a:p>
          <a:p>
            <a:r>
              <a:rPr lang="en-US" dirty="0"/>
              <a:t>      Think about whose feedback you value. Private teacher, conductor, HS director, parents, peers, etc.</a:t>
            </a:r>
          </a:p>
          <a:p>
            <a:r>
              <a:rPr lang="en-US" dirty="0"/>
              <a:t>      Exception = recognized expert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Student attitudes </a:t>
            </a:r>
            <a:r>
              <a:rPr lang="en-US" dirty="0"/>
              <a:t>– Negative</a:t>
            </a:r>
            <a:r>
              <a:rPr lang="en-US" baseline="0" dirty="0"/>
              <a:t> attitudes most difficult to influence</a:t>
            </a:r>
            <a:endParaRPr lang="en-US" dirty="0"/>
          </a:p>
          <a:p>
            <a:endParaRPr lang="en-US" dirty="0"/>
          </a:p>
          <a:p>
            <a:r>
              <a:rPr lang="en-US" b="1" dirty="0"/>
              <a:t>Delivery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“Am I doing something that turns students off?” Being too silly w/ HS students? Condescending in any way?</a:t>
            </a:r>
          </a:p>
          <a:p>
            <a:r>
              <a:rPr lang="en-US" dirty="0"/>
              <a:t>     </a:t>
            </a:r>
          </a:p>
          <a:p>
            <a:r>
              <a:rPr lang="en-US" b="1" dirty="0"/>
              <a:t>Timing</a:t>
            </a:r>
          </a:p>
          <a:p>
            <a:r>
              <a:rPr lang="en-US" dirty="0"/>
              <a:t>     In rehearsal – Macro – Micro – Macro – when to provide feedback on broad vs. specific aspects of performance</a:t>
            </a:r>
          </a:p>
          <a:p>
            <a:r>
              <a:rPr lang="en-US" dirty="0"/>
              <a:t>     Behavior – wait until emotions have subsided. Ex: A student returning to the homeroom in tears after a failed solo/ensemble performance probably isn’t ready to hear how they didn’t practice enough.</a:t>
            </a:r>
          </a:p>
          <a:p>
            <a:endParaRPr lang="en-US" dirty="0"/>
          </a:p>
        </p:txBody>
      </p:sp>
      <p:sp>
        <p:nvSpPr>
          <p:cNvPr id="4" name="Slide Number Placeholder 3"/>
          <p:cNvSpPr>
            <a:spLocks noGrp="1"/>
          </p:cNvSpPr>
          <p:nvPr>
            <p:ph type="sldNum" sz="quarter" idx="10"/>
          </p:nvPr>
        </p:nvSpPr>
        <p:spPr/>
        <p:txBody>
          <a:bodyPr/>
          <a:lstStyle/>
          <a:p>
            <a:fld id="{57D79C2B-4B18-4A68-A03C-F008A47297C3}" type="slidenum">
              <a:rPr lang="en-US" smtClean="0"/>
              <a:t>6</a:t>
            </a:fld>
            <a:endParaRPr lang="en-US"/>
          </a:p>
        </p:txBody>
      </p:sp>
    </p:spTree>
    <p:extLst>
      <p:ext uri="{BB962C8B-B14F-4D97-AF65-F5344CB8AC3E}">
        <p14:creationId xmlns:p14="http://schemas.microsoft.com/office/powerpoint/2010/main" val="3201276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79C2B-4B18-4A68-A03C-F008A47297C3}" type="slidenum">
              <a:rPr lang="en-US" smtClean="0"/>
              <a:t>7</a:t>
            </a:fld>
            <a:endParaRPr lang="en-US"/>
          </a:p>
        </p:txBody>
      </p:sp>
    </p:spTree>
    <p:extLst>
      <p:ext uri="{BB962C8B-B14F-4D97-AF65-F5344CB8AC3E}">
        <p14:creationId xmlns:p14="http://schemas.microsoft.com/office/powerpoint/2010/main" val="224864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activities that result in flow will provide opportunities for a balance b/w positive/negative feedback.</a:t>
            </a:r>
            <a:endParaRPr lang="en-US" dirty="0"/>
          </a:p>
        </p:txBody>
      </p:sp>
      <p:sp>
        <p:nvSpPr>
          <p:cNvPr id="4" name="Slide Number Placeholder 3"/>
          <p:cNvSpPr>
            <a:spLocks noGrp="1"/>
          </p:cNvSpPr>
          <p:nvPr>
            <p:ph type="sldNum" sz="quarter" idx="10"/>
          </p:nvPr>
        </p:nvSpPr>
        <p:spPr/>
        <p:txBody>
          <a:bodyPr/>
          <a:lstStyle/>
          <a:p>
            <a:fld id="{57D79C2B-4B18-4A68-A03C-F008A47297C3}" type="slidenum">
              <a:rPr lang="en-US" smtClean="0"/>
              <a:t>8</a:t>
            </a:fld>
            <a:endParaRPr lang="en-US"/>
          </a:p>
        </p:txBody>
      </p:sp>
    </p:spTree>
    <p:extLst>
      <p:ext uri="{BB962C8B-B14F-4D97-AF65-F5344CB8AC3E}">
        <p14:creationId xmlns:p14="http://schemas.microsoft.com/office/powerpoint/2010/main" val="2128219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Take our something to write with &amp; something to write on.</a:t>
            </a:r>
          </a:p>
          <a:p>
            <a:endParaRPr lang="en-US" dirty="0"/>
          </a:p>
          <a:p>
            <a:r>
              <a:rPr lang="en-US" dirty="0"/>
              <a:t>Teacher Feedback in relation to:</a:t>
            </a:r>
          </a:p>
          <a:p>
            <a:endParaRPr lang="en-US" dirty="0"/>
          </a:p>
          <a:p>
            <a:r>
              <a:rPr lang="en-US" dirty="0"/>
              <a:t>Try to focus on feedback rather than other issues with playing, conducting, etc.</a:t>
            </a:r>
          </a:p>
        </p:txBody>
      </p:sp>
      <p:sp>
        <p:nvSpPr>
          <p:cNvPr id="4" name="Slide Number Placeholder 3"/>
          <p:cNvSpPr>
            <a:spLocks noGrp="1"/>
          </p:cNvSpPr>
          <p:nvPr>
            <p:ph type="sldNum" sz="quarter" idx="10"/>
          </p:nvPr>
        </p:nvSpPr>
        <p:spPr/>
        <p:txBody>
          <a:bodyPr/>
          <a:lstStyle/>
          <a:p>
            <a:fld id="{57D79C2B-4B18-4A68-A03C-F008A47297C3}" type="slidenum">
              <a:rPr lang="en-US" smtClean="0"/>
              <a:t>9</a:t>
            </a:fld>
            <a:endParaRPr lang="en-US"/>
          </a:p>
        </p:txBody>
      </p:sp>
    </p:spTree>
    <p:extLst>
      <p:ext uri="{BB962C8B-B14F-4D97-AF65-F5344CB8AC3E}">
        <p14:creationId xmlns:p14="http://schemas.microsoft.com/office/powerpoint/2010/main" val="341158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CB65E6-7C37-4A73-8C5D-2F99F2191F9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5FEB8-545B-48BD-8B59-2C25B51C3CA2}" type="slidenum">
              <a:rPr lang="en-US" smtClean="0"/>
              <a:t>‹#›</a:t>
            </a:fld>
            <a:endParaRPr lang="en-US"/>
          </a:p>
        </p:txBody>
      </p:sp>
    </p:spTree>
    <p:extLst>
      <p:ext uri="{BB962C8B-B14F-4D97-AF65-F5344CB8AC3E}">
        <p14:creationId xmlns:p14="http://schemas.microsoft.com/office/powerpoint/2010/main" val="282402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B65E6-7C37-4A73-8C5D-2F99F2191F9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5FEB8-545B-48BD-8B59-2C25B51C3CA2}" type="slidenum">
              <a:rPr lang="en-US" smtClean="0"/>
              <a:t>‹#›</a:t>
            </a:fld>
            <a:endParaRPr lang="en-US"/>
          </a:p>
        </p:txBody>
      </p:sp>
    </p:spTree>
    <p:extLst>
      <p:ext uri="{BB962C8B-B14F-4D97-AF65-F5344CB8AC3E}">
        <p14:creationId xmlns:p14="http://schemas.microsoft.com/office/powerpoint/2010/main" val="317560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B65E6-7C37-4A73-8C5D-2F99F2191F9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5FEB8-545B-48BD-8B59-2C25B51C3CA2}" type="slidenum">
              <a:rPr lang="en-US" smtClean="0"/>
              <a:t>‹#›</a:t>
            </a:fld>
            <a:endParaRPr lang="en-US"/>
          </a:p>
        </p:txBody>
      </p:sp>
    </p:spTree>
    <p:extLst>
      <p:ext uri="{BB962C8B-B14F-4D97-AF65-F5344CB8AC3E}">
        <p14:creationId xmlns:p14="http://schemas.microsoft.com/office/powerpoint/2010/main" val="238929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B65E6-7C37-4A73-8C5D-2F99F2191F9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5FEB8-545B-48BD-8B59-2C25B51C3CA2}" type="slidenum">
              <a:rPr lang="en-US" smtClean="0"/>
              <a:t>‹#›</a:t>
            </a:fld>
            <a:endParaRPr lang="en-US"/>
          </a:p>
        </p:txBody>
      </p:sp>
    </p:spTree>
    <p:extLst>
      <p:ext uri="{BB962C8B-B14F-4D97-AF65-F5344CB8AC3E}">
        <p14:creationId xmlns:p14="http://schemas.microsoft.com/office/powerpoint/2010/main" val="306700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CB65E6-7C37-4A73-8C5D-2F99F2191F9A}"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5FEB8-545B-48BD-8B59-2C25B51C3CA2}" type="slidenum">
              <a:rPr lang="en-US" smtClean="0"/>
              <a:t>‹#›</a:t>
            </a:fld>
            <a:endParaRPr lang="en-US"/>
          </a:p>
        </p:txBody>
      </p:sp>
    </p:spTree>
    <p:extLst>
      <p:ext uri="{BB962C8B-B14F-4D97-AF65-F5344CB8AC3E}">
        <p14:creationId xmlns:p14="http://schemas.microsoft.com/office/powerpoint/2010/main" val="161677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CB65E6-7C37-4A73-8C5D-2F99F2191F9A}"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5FEB8-545B-48BD-8B59-2C25B51C3CA2}" type="slidenum">
              <a:rPr lang="en-US" smtClean="0"/>
              <a:t>‹#›</a:t>
            </a:fld>
            <a:endParaRPr lang="en-US"/>
          </a:p>
        </p:txBody>
      </p:sp>
    </p:spTree>
    <p:extLst>
      <p:ext uri="{BB962C8B-B14F-4D97-AF65-F5344CB8AC3E}">
        <p14:creationId xmlns:p14="http://schemas.microsoft.com/office/powerpoint/2010/main" val="408617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CB65E6-7C37-4A73-8C5D-2F99F2191F9A}"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5FEB8-545B-48BD-8B59-2C25B51C3CA2}" type="slidenum">
              <a:rPr lang="en-US" smtClean="0"/>
              <a:t>‹#›</a:t>
            </a:fld>
            <a:endParaRPr lang="en-US"/>
          </a:p>
        </p:txBody>
      </p:sp>
    </p:spTree>
    <p:extLst>
      <p:ext uri="{BB962C8B-B14F-4D97-AF65-F5344CB8AC3E}">
        <p14:creationId xmlns:p14="http://schemas.microsoft.com/office/powerpoint/2010/main" val="327201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CB65E6-7C37-4A73-8C5D-2F99F2191F9A}"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5FEB8-545B-48BD-8B59-2C25B51C3CA2}" type="slidenum">
              <a:rPr lang="en-US" smtClean="0"/>
              <a:t>‹#›</a:t>
            </a:fld>
            <a:endParaRPr lang="en-US"/>
          </a:p>
        </p:txBody>
      </p:sp>
    </p:spTree>
    <p:extLst>
      <p:ext uri="{BB962C8B-B14F-4D97-AF65-F5344CB8AC3E}">
        <p14:creationId xmlns:p14="http://schemas.microsoft.com/office/powerpoint/2010/main" val="190408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B65E6-7C37-4A73-8C5D-2F99F2191F9A}"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5FEB8-545B-48BD-8B59-2C25B51C3CA2}" type="slidenum">
              <a:rPr lang="en-US" smtClean="0"/>
              <a:t>‹#›</a:t>
            </a:fld>
            <a:endParaRPr lang="en-US"/>
          </a:p>
        </p:txBody>
      </p:sp>
    </p:spTree>
    <p:extLst>
      <p:ext uri="{BB962C8B-B14F-4D97-AF65-F5344CB8AC3E}">
        <p14:creationId xmlns:p14="http://schemas.microsoft.com/office/powerpoint/2010/main" val="143857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CB65E6-7C37-4A73-8C5D-2F99F2191F9A}"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5FEB8-545B-48BD-8B59-2C25B51C3CA2}" type="slidenum">
              <a:rPr lang="en-US" smtClean="0"/>
              <a:t>‹#›</a:t>
            </a:fld>
            <a:endParaRPr lang="en-US"/>
          </a:p>
        </p:txBody>
      </p:sp>
    </p:spTree>
    <p:extLst>
      <p:ext uri="{BB962C8B-B14F-4D97-AF65-F5344CB8AC3E}">
        <p14:creationId xmlns:p14="http://schemas.microsoft.com/office/powerpoint/2010/main" val="271722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CB65E6-7C37-4A73-8C5D-2F99F2191F9A}"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5FEB8-545B-48BD-8B59-2C25B51C3CA2}" type="slidenum">
              <a:rPr lang="en-US" smtClean="0"/>
              <a:t>‹#›</a:t>
            </a:fld>
            <a:endParaRPr lang="en-US"/>
          </a:p>
        </p:txBody>
      </p:sp>
    </p:spTree>
    <p:extLst>
      <p:ext uri="{BB962C8B-B14F-4D97-AF65-F5344CB8AC3E}">
        <p14:creationId xmlns:p14="http://schemas.microsoft.com/office/powerpoint/2010/main" val="417046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B65E6-7C37-4A73-8C5D-2F99F2191F9A}" type="datetimeFigureOut">
              <a:rPr lang="en-US" smtClean="0"/>
              <a:t>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5FEB8-545B-48BD-8B59-2C25B51C3CA2}" type="slidenum">
              <a:rPr lang="en-US" smtClean="0"/>
              <a:t>‹#›</a:t>
            </a:fld>
            <a:endParaRPr lang="en-US"/>
          </a:p>
        </p:txBody>
      </p:sp>
    </p:spTree>
    <p:extLst>
      <p:ext uri="{BB962C8B-B14F-4D97-AF65-F5344CB8AC3E}">
        <p14:creationId xmlns:p14="http://schemas.microsoft.com/office/powerpoint/2010/main" val="3780496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mh3@calvi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pmhmusic.weebly.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assessment.rbe.sk.ca/node/104" TargetMode="External"/><Relationship Id="rId3" Type="http://schemas.openxmlformats.org/officeDocument/2006/relationships/notesSlide" Target="../notesSlides/notesSlide11.xml"/><Relationship Id="rId7" Type="http://schemas.openxmlformats.org/officeDocument/2006/relationships/image" Target="../media/image15.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eAJ338KJRkA"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hyperlink" Target="https://www.youtube.com/watch?v=1BKomQUMnq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P4kXJ92Qh4"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leO38Km03w"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MJkl3IABA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Instructional Feedback in the Music Classroom</a:t>
            </a:r>
          </a:p>
        </p:txBody>
      </p:sp>
      <p:sp>
        <p:nvSpPr>
          <p:cNvPr id="3" name="Subtitle 2"/>
          <p:cNvSpPr>
            <a:spLocks noGrp="1"/>
          </p:cNvSpPr>
          <p:nvPr>
            <p:ph type="subTitle" idx="1"/>
          </p:nvPr>
        </p:nvSpPr>
        <p:spPr>
          <a:xfrm>
            <a:off x="1524000" y="4092498"/>
            <a:ext cx="9144000" cy="2115262"/>
          </a:xfrm>
        </p:spPr>
        <p:txBody>
          <a:bodyPr>
            <a:normAutofit fontScale="92500" lnSpcReduction="20000"/>
          </a:bodyPr>
          <a:lstStyle/>
          <a:p>
            <a:r>
              <a:rPr lang="en-US" sz="2000" dirty="0"/>
              <a:t>Illinois State University</a:t>
            </a:r>
          </a:p>
          <a:p>
            <a:r>
              <a:rPr lang="en-US" sz="2000" dirty="0"/>
              <a:t>MUS 274 – Ensemble Methods I</a:t>
            </a:r>
          </a:p>
          <a:p>
            <a:r>
              <a:rPr lang="en-US" sz="2000" dirty="0"/>
              <a:t>February 10, 2017</a:t>
            </a:r>
          </a:p>
          <a:p>
            <a:r>
              <a:rPr lang="en-US" sz="2000" b="1" dirty="0"/>
              <a:t>Dr. Phillip Hash </a:t>
            </a:r>
          </a:p>
          <a:p>
            <a:r>
              <a:rPr lang="en-US" sz="2000" dirty="0">
                <a:hlinkClick r:id="rId3"/>
              </a:rPr>
              <a:t>pmh3@calvin.edu</a:t>
            </a:r>
            <a:r>
              <a:rPr lang="en-US" sz="2000" dirty="0"/>
              <a:t> </a:t>
            </a:r>
          </a:p>
          <a:p>
            <a:r>
              <a:rPr lang="en-US" sz="2000" dirty="0"/>
              <a:t>PPT available at: </a:t>
            </a:r>
            <a:r>
              <a:rPr lang="en-US" sz="2000" dirty="0">
                <a:hlinkClick r:id="rId4"/>
              </a:rPr>
              <a:t>www.pmhmusic.weebly.com</a:t>
            </a:r>
            <a:r>
              <a:rPr lang="en-US" sz="2000" dirty="0"/>
              <a:t> </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17281" y="3587750"/>
            <a:ext cx="2947886" cy="2122478"/>
          </a:xfrm>
          <a:prstGeom prst="rect">
            <a:avLst/>
          </a:prstGeom>
        </p:spPr>
      </p:pic>
    </p:spTree>
    <p:extLst>
      <p:ext uri="{BB962C8B-B14F-4D97-AF65-F5344CB8AC3E}">
        <p14:creationId xmlns:p14="http://schemas.microsoft.com/office/powerpoint/2010/main" val="145290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Feedback</a:t>
            </a:r>
          </a:p>
        </p:txBody>
      </p:sp>
      <p:sp>
        <p:nvSpPr>
          <p:cNvPr id="3" name="Content Placeholder 2"/>
          <p:cNvSpPr>
            <a:spLocks noGrp="1"/>
          </p:cNvSpPr>
          <p:nvPr>
            <p:ph sz="half" idx="1"/>
          </p:nvPr>
        </p:nvSpPr>
        <p:spPr/>
        <p:txBody>
          <a:bodyPr>
            <a:normAutofit/>
          </a:bodyPr>
          <a:lstStyle/>
          <a:p>
            <a:r>
              <a:rPr lang="en-US" dirty="0"/>
              <a:t>Documents feedback for student &amp; teacher</a:t>
            </a:r>
          </a:p>
          <a:p>
            <a:r>
              <a:rPr lang="en-US" dirty="0"/>
              <a:t>Include narrative (vs. score/grade only)</a:t>
            </a:r>
          </a:p>
          <a:p>
            <a:r>
              <a:rPr lang="en-US" dirty="0"/>
              <a:t>Allows teacher to think a bit more</a:t>
            </a:r>
          </a:p>
          <a:p>
            <a:r>
              <a:rPr lang="en-US" dirty="0"/>
              <a:t>Perhaps provide more detail</a:t>
            </a:r>
          </a:p>
          <a:p>
            <a:pPr lvl="1"/>
            <a:r>
              <a:rPr lang="en-US" dirty="0"/>
              <a:t>Recording allow multiple hearings</a:t>
            </a:r>
          </a:p>
        </p:txBody>
      </p:sp>
      <p:sp>
        <p:nvSpPr>
          <p:cNvPr id="4" name="Content Placeholder 3"/>
          <p:cNvSpPr>
            <a:spLocks noGrp="1"/>
          </p:cNvSpPr>
          <p:nvPr>
            <p:ph sz="half" idx="2"/>
          </p:nvPr>
        </p:nvSpPr>
        <p:spPr/>
        <p:txBody>
          <a:bodyPr>
            <a:normAutofit/>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9824" y="2196862"/>
            <a:ext cx="4806351" cy="3608864"/>
          </a:xfrm>
          <a:prstGeom prst="rect">
            <a:avLst/>
          </a:prstGeom>
        </p:spPr>
      </p:pic>
    </p:spTree>
    <p:extLst>
      <p:ext uri="{BB962C8B-B14F-4D97-AF65-F5344CB8AC3E}">
        <p14:creationId xmlns:p14="http://schemas.microsoft.com/office/powerpoint/2010/main" val="1849681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20" y="365125"/>
            <a:ext cx="2306320" cy="1325563"/>
          </a:xfrm>
        </p:spPr>
        <p:txBody>
          <a:bodyPr>
            <a:normAutofit/>
          </a:bodyPr>
          <a:lstStyle/>
          <a:p>
            <a:r>
              <a:rPr lang="en-US" dirty="0"/>
              <a:t>Rubric </a:t>
            </a:r>
            <a:br>
              <a:rPr lang="en-US" dirty="0"/>
            </a:br>
            <a:r>
              <a:rPr lang="en-US" dirty="0"/>
              <a:t>Examples</a:t>
            </a:r>
          </a:p>
        </p:txBody>
      </p:sp>
      <p:graphicFrame>
        <p:nvGraphicFramePr>
          <p:cNvPr id="5" name="Content Placeholder 6"/>
          <p:cNvGraphicFramePr>
            <a:graphicFrameLocks noChangeAspect="1"/>
          </p:cNvGraphicFramePr>
          <p:nvPr>
            <p:extLst>
              <p:ext uri="{D42A27DB-BD31-4B8C-83A1-F6EECF244321}">
                <p14:modId xmlns:p14="http://schemas.microsoft.com/office/powerpoint/2010/main" val="2486519248"/>
              </p:ext>
            </p:extLst>
          </p:nvPr>
        </p:nvGraphicFramePr>
        <p:xfrm>
          <a:off x="8442960" y="1650575"/>
          <a:ext cx="3627433" cy="5030080"/>
        </p:xfrm>
        <a:graphic>
          <a:graphicData uri="http://schemas.openxmlformats.org/presentationml/2006/ole">
            <mc:AlternateContent xmlns:mc="http://schemas.openxmlformats.org/markup-compatibility/2006">
              <mc:Choice xmlns:v="urn:schemas-microsoft-com:vml" Requires="v">
                <p:oleObj spid="_x0000_s7189" name="Document" r:id="rId4" imgW="5940087" imgH="8211004" progId="Word.Document.12">
                  <p:embed/>
                </p:oleObj>
              </mc:Choice>
              <mc:Fallback>
                <p:oleObj name="Document" r:id="rId4" imgW="5940087" imgH="8211004" progId="Word.Document.12">
                  <p:embed/>
                  <p:pic>
                    <p:nvPicPr>
                      <p:cNvPr id="4" name="Content Placeholder 6"/>
                      <p:cNvPicPr/>
                      <p:nvPr/>
                    </p:nvPicPr>
                    <p:blipFill>
                      <a:blip r:embed="rId5"/>
                      <a:stretch>
                        <a:fillRect/>
                      </a:stretch>
                    </p:blipFill>
                    <p:spPr>
                      <a:xfrm>
                        <a:off x="8442960" y="1650575"/>
                        <a:ext cx="3627433" cy="5030080"/>
                      </a:xfrm>
                      <a:prstGeom prst="rect">
                        <a:avLst/>
                      </a:prstGeom>
                      <a:ln>
                        <a:solidFill>
                          <a:schemeClr val="tx1"/>
                        </a:solidFill>
                      </a:ln>
                    </p:spPr>
                  </p:pic>
                </p:oleObj>
              </mc:Fallback>
            </mc:AlternateContent>
          </a:graphicData>
        </a:graphic>
      </p:graphicFrame>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b="49381"/>
          <a:stretch/>
        </p:blipFill>
        <p:spPr>
          <a:xfrm>
            <a:off x="254776" y="2503349"/>
            <a:ext cx="6927117" cy="2995889"/>
          </a:xfrm>
          <a:prstGeom prst="rect">
            <a:avLst/>
          </a:prstGeom>
        </p:spPr>
      </p:pic>
      <p:sp>
        <p:nvSpPr>
          <p:cNvPr id="7" name="TextBox 6"/>
          <p:cNvSpPr txBox="1"/>
          <p:nvPr/>
        </p:nvSpPr>
        <p:spPr>
          <a:xfrm>
            <a:off x="376696" y="5280232"/>
            <a:ext cx="3749039" cy="707886"/>
          </a:xfrm>
          <a:prstGeom prst="rect">
            <a:avLst/>
          </a:prstGeom>
          <a:noFill/>
        </p:spPr>
        <p:txBody>
          <a:bodyPr wrap="square" rtlCol="0">
            <a:spAutoFit/>
          </a:bodyPr>
          <a:lstStyle/>
          <a:p>
            <a:r>
              <a:rPr lang="en-US" sz="1000" dirty="0"/>
              <a:t>Benham, S. (2010). Musical assessment as an impetus for strategic, intentional, and sustainable growth in the instrumental classroom. </a:t>
            </a:r>
          </a:p>
          <a:p>
            <a:r>
              <a:rPr lang="en-US" sz="1000" dirty="0"/>
              <a:t>In T. Brophy (ed.), The practice of assessment in music education: Frameworks, models, and designs (p. 145-170). Chicago: GIA.</a:t>
            </a:r>
          </a:p>
        </p:txBody>
      </p:sp>
      <p:pic>
        <p:nvPicPr>
          <p:cNvPr id="11" name="Picture 10"/>
          <p:cNvPicPr>
            <a:picLocks noChangeAspect="1"/>
          </p:cNvPicPr>
          <p:nvPr/>
        </p:nvPicPr>
        <p:blipFill rotWithShape="1">
          <a:blip r:embed="rId7"/>
          <a:srcRect b="49023"/>
          <a:stretch/>
        </p:blipFill>
        <p:spPr>
          <a:xfrm>
            <a:off x="3294764" y="320035"/>
            <a:ext cx="8775629" cy="1114715"/>
          </a:xfrm>
          <a:prstGeom prst="rect">
            <a:avLst/>
          </a:prstGeom>
        </p:spPr>
      </p:pic>
      <p:sp>
        <p:nvSpPr>
          <p:cNvPr id="13" name="TextBox 12"/>
          <p:cNvSpPr txBox="1"/>
          <p:nvPr/>
        </p:nvSpPr>
        <p:spPr>
          <a:xfrm>
            <a:off x="3464560" y="1644969"/>
            <a:ext cx="45719" cy="369332"/>
          </a:xfrm>
          <a:prstGeom prst="rect">
            <a:avLst/>
          </a:prstGeom>
          <a:noFill/>
        </p:spPr>
        <p:txBody>
          <a:bodyPr wrap="square" rtlCol="0">
            <a:spAutoFit/>
          </a:bodyPr>
          <a:lstStyle/>
          <a:p>
            <a:endParaRPr lang="en-US" dirty="0"/>
          </a:p>
        </p:txBody>
      </p:sp>
      <p:sp>
        <p:nvSpPr>
          <p:cNvPr id="14" name="TextBox 13"/>
          <p:cNvSpPr txBox="1"/>
          <p:nvPr/>
        </p:nvSpPr>
        <p:spPr>
          <a:xfrm>
            <a:off x="3294764" y="1464640"/>
            <a:ext cx="2629822" cy="276999"/>
          </a:xfrm>
          <a:prstGeom prst="rect">
            <a:avLst/>
          </a:prstGeom>
          <a:noFill/>
        </p:spPr>
        <p:txBody>
          <a:bodyPr wrap="none" rtlCol="0">
            <a:spAutoFit/>
          </a:bodyPr>
          <a:lstStyle/>
          <a:p>
            <a:r>
              <a:rPr lang="en-US" sz="1200" dirty="0">
                <a:hlinkClick r:id="rId8"/>
              </a:rPr>
              <a:t>http://assessment.rbe.sk.ca/node/104</a:t>
            </a:r>
            <a:r>
              <a:rPr lang="en-US" sz="1200" dirty="0"/>
              <a:t> </a:t>
            </a:r>
          </a:p>
        </p:txBody>
      </p:sp>
    </p:spTree>
    <p:extLst>
      <p:ext uri="{BB962C8B-B14F-4D97-AF65-F5344CB8AC3E}">
        <p14:creationId xmlns:p14="http://schemas.microsoft.com/office/powerpoint/2010/main" val="303327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Scale</a:t>
            </a:r>
          </a:p>
        </p:txBody>
      </p:sp>
      <p:sp>
        <p:nvSpPr>
          <p:cNvPr id="4" name="Content Placeholder 3"/>
          <p:cNvSpPr>
            <a:spLocks noGrp="1"/>
          </p:cNvSpPr>
          <p:nvPr>
            <p:ph sz="half" idx="1"/>
          </p:nvPr>
        </p:nvSpPr>
        <p:spPr>
          <a:xfrm>
            <a:off x="838200" y="1825625"/>
            <a:ext cx="4557972" cy="4351338"/>
          </a:xfrm>
        </p:spPr>
        <p:txBody>
          <a:bodyPr>
            <a:normAutofit/>
          </a:bodyPr>
          <a:lstStyle/>
          <a:p>
            <a:r>
              <a:rPr lang="en-US" dirty="0"/>
              <a:t>Score for each dimension</a:t>
            </a:r>
          </a:p>
          <a:p>
            <a:r>
              <a:rPr lang="en-US" dirty="0"/>
              <a:t>Narrative Comments</a:t>
            </a:r>
          </a:p>
          <a:p>
            <a:pPr lvl="1"/>
            <a:r>
              <a:rPr lang="en-US" dirty="0"/>
              <a:t>Complement, criticize, &amp; correct</a:t>
            </a:r>
          </a:p>
          <a:p>
            <a:pPr marL="457200" lvl="1" indent="0">
              <a:buNone/>
            </a:pPr>
            <a:r>
              <a:rPr lang="en-US" dirty="0"/>
              <a:t> </a:t>
            </a:r>
          </a:p>
          <a:p>
            <a:r>
              <a:rPr lang="en-US" sz="1600" dirty="0">
                <a:hlinkClick r:id="rId3"/>
              </a:rPr>
              <a:t>https://www.youtube.com/watch?v=eAJ338KJRkA</a:t>
            </a:r>
            <a:r>
              <a:rPr lang="en-US" sz="1600" dirty="0"/>
              <a:t> </a:t>
            </a:r>
            <a:r>
              <a:rPr lang="en-US" dirty="0"/>
              <a:t>(</a:t>
            </a:r>
            <a:r>
              <a:rPr lang="en-US" dirty="0" err="1"/>
              <a:t>Katiana</a:t>
            </a:r>
            <a:r>
              <a:rPr lang="en-US" dirty="0"/>
              <a:t> – 5</a:t>
            </a:r>
            <a:r>
              <a:rPr lang="en-US" baseline="30000" dirty="0"/>
              <a:t>th</a:t>
            </a:r>
            <a:r>
              <a:rPr lang="en-US" dirty="0"/>
              <a:t> gr. clarinet)</a:t>
            </a:r>
            <a:endParaRPr lang="sv-SE" dirty="0"/>
          </a:p>
          <a:p>
            <a:r>
              <a:rPr lang="sv-SE" sz="1400" dirty="0">
                <a:hlinkClick r:id="rId4"/>
              </a:rPr>
              <a:t>https://www.youtube.com/watch?v=1BKomQUMnq0</a:t>
            </a:r>
            <a:r>
              <a:rPr lang="sv-SE" sz="1400" dirty="0"/>
              <a:t>  </a:t>
            </a:r>
            <a:r>
              <a:rPr lang="sv-SE" dirty="0"/>
              <a:t>(Emerson – 6th gr. tuba)</a:t>
            </a:r>
          </a:p>
          <a:p>
            <a:endParaRPr lang="sv-SE" dirty="0"/>
          </a:p>
          <a:p>
            <a:endParaRPr lang="en-US" dirty="0"/>
          </a:p>
          <a:p>
            <a:endParaRPr lang="en-US" dirty="0"/>
          </a:p>
        </p:txBody>
      </p:sp>
      <p:sp>
        <p:nvSpPr>
          <p:cNvPr id="5" name="Content Placeholder 4"/>
          <p:cNvSpPr>
            <a:spLocks noGrp="1"/>
          </p:cNvSpPr>
          <p:nvPr>
            <p:ph sz="half" idx="2"/>
          </p:nvPr>
        </p:nvSpPr>
        <p:spPr/>
        <p:txBody>
          <a:bodyPr>
            <a:normAutofit/>
          </a:bodyPr>
          <a:lstStyle/>
          <a:p>
            <a:endParaRPr lang="en-US"/>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b="22095"/>
          <a:stretch/>
        </p:blipFill>
        <p:spPr>
          <a:xfrm>
            <a:off x="5396172" y="0"/>
            <a:ext cx="6795828" cy="6858000"/>
          </a:xfrm>
          <a:prstGeom prst="rect">
            <a:avLst/>
          </a:prstGeom>
        </p:spPr>
      </p:pic>
    </p:spTree>
    <p:extLst>
      <p:ext uri="{BB962C8B-B14F-4D97-AF65-F5344CB8AC3E}">
        <p14:creationId xmlns:p14="http://schemas.microsoft.com/office/powerpoint/2010/main" val="299473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r="7225" b="39307"/>
          <a:stretch/>
        </p:blipFill>
        <p:spPr>
          <a:xfrm rot="16200000">
            <a:off x="2955392" y="1248655"/>
            <a:ext cx="6634376" cy="4449298"/>
          </a:xfrm>
          <a:prstGeom prst="rect">
            <a:avLst/>
          </a:prstGeom>
        </p:spPr>
      </p:pic>
    </p:spTree>
    <p:extLst>
      <p:ext uri="{BB962C8B-B14F-4D97-AF65-F5344CB8AC3E}">
        <p14:creationId xmlns:p14="http://schemas.microsoft.com/office/powerpoint/2010/main" val="231023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&amp; Assignment</a:t>
            </a:r>
          </a:p>
        </p:txBody>
      </p:sp>
      <p:sp>
        <p:nvSpPr>
          <p:cNvPr id="3" name="Content Placeholder 2"/>
          <p:cNvSpPr>
            <a:spLocks noGrp="1"/>
          </p:cNvSpPr>
          <p:nvPr>
            <p:ph sz="half" idx="1"/>
          </p:nvPr>
        </p:nvSpPr>
        <p:spPr>
          <a:xfrm>
            <a:off x="653144" y="1825625"/>
            <a:ext cx="4428308" cy="4351338"/>
          </a:xfrm>
        </p:spPr>
        <p:txBody>
          <a:bodyPr/>
          <a:lstStyle/>
          <a:p>
            <a:r>
              <a:rPr lang="en-US" dirty="0"/>
              <a:t>Notice all feedback you give and receive today in relation to our discussion</a:t>
            </a:r>
          </a:p>
          <a:p>
            <a:r>
              <a:rPr lang="en-US" dirty="0">
                <a:hlinkClick r:id="rId3"/>
              </a:rPr>
              <a:t>https://www.youtube.com/watch?v=dP4kXJ92Qh4</a:t>
            </a:r>
            <a:r>
              <a:rPr lang="en-US" dirty="0"/>
              <a:t> (Simon Rattle w/ 6 school orchestras in Germany)</a:t>
            </a:r>
          </a:p>
        </p:txBody>
      </p:sp>
      <p:sp>
        <p:nvSpPr>
          <p:cNvPr id="4" name="Content Placeholder 3"/>
          <p:cNvSpPr>
            <a:spLocks noGrp="1"/>
          </p:cNvSpPr>
          <p:nvPr>
            <p:ph sz="half" idx="2"/>
          </p:nvPr>
        </p:nvSpPr>
        <p:spPr/>
        <p:txBody>
          <a:bodyPr/>
          <a:lstStyle/>
          <a:p>
            <a:endParaRPr lang="en-US"/>
          </a:p>
        </p:txBody>
      </p:sp>
      <p:pic>
        <p:nvPicPr>
          <p:cNvPr id="5" name="Picture 4" descr="J:\Section 2D\1929May20 toDenver.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2859" y="1825624"/>
            <a:ext cx="6529750" cy="503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961009" y="502185"/>
            <a:ext cx="5181600" cy="1323439"/>
          </a:xfrm>
          <a:prstGeom prst="rect">
            <a:avLst/>
          </a:prstGeom>
          <a:noFill/>
        </p:spPr>
        <p:txBody>
          <a:bodyPr wrap="square" rtlCol="0">
            <a:spAutoFit/>
          </a:bodyPr>
          <a:lstStyle/>
          <a:p>
            <a:pPr algn="r"/>
            <a:r>
              <a:rPr lang="en-US" sz="2000" dirty="0"/>
              <a:t>A. R. McAllister of the </a:t>
            </a:r>
            <a:r>
              <a:rPr lang="en-US" sz="2000" dirty="0" err="1"/>
              <a:t>JTHSB</a:t>
            </a:r>
            <a:r>
              <a:rPr lang="en-US" sz="2000" dirty="0"/>
              <a:t> gives what is probably </a:t>
            </a:r>
            <a:r>
              <a:rPr lang="en-US" sz="2000" u="sng" dirty="0"/>
              <a:t>negative feedback </a:t>
            </a:r>
            <a:r>
              <a:rPr lang="en-US" sz="2000" dirty="0"/>
              <a:t>to euphonium player as band leaves for national contest in Denver, CO - 1929</a:t>
            </a:r>
          </a:p>
        </p:txBody>
      </p:sp>
    </p:spTree>
    <p:extLst>
      <p:ext uri="{BB962C8B-B14F-4D97-AF65-F5344CB8AC3E}">
        <p14:creationId xmlns:p14="http://schemas.microsoft.com/office/powerpoint/2010/main" val="77689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a:t>
            </a:r>
          </a:p>
        </p:txBody>
      </p:sp>
      <p:sp>
        <p:nvSpPr>
          <p:cNvPr id="3" name="Content Placeholder 2"/>
          <p:cNvSpPr>
            <a:spLocks noGrp="1"/>
          </p:cNvSpPr>
          <p:nvPr>
            <p:ph sz="half" idx="1"/>
          </p:nvPr>
        </p:nvSpPr>
        <p:spPr/>
        <p:txBody>
          <a:bodyPr/>
          <a:lstStyle/>
          <a:p>
            <a:r>
              <a:rPr lang="en-US" dirty="0"/>
              <a:t>In 30 seconds, write down </a:t>
            </a:r>
          </a:p>
          <a:p>
            <a:pPr lvl="1"/>
            <a:r>
              <a:rPr lang="en-US" dirty="0"/>
              <a:t>one example of great teacher feedback that you have received.</a:t>
            </a:r>
          </a:p>
          <a:p>
            <a:pPr marL="457200" lvl="1" indent="0">
              <a:buNone/>
            </a:pPr>
            <a:r>
              <a:rPr lang="en-US" dirty="0"/>
              <a:t>OR</a:t>
            </a:r>
          </a:p>
          <a:p>
            <a:pPr lvl="1"/>
            <a:r>
              <a:rPr lang="en-US" dirty="0"/>
              <a:t>one example of terrible teacher feedback that you have received.</a:t>
            </a:r>
          </a:p>
          <a:p>
            <a:pPr lvl="2"/>
            <a:r>
              <a:rPr lang="en-US" dirty="0"/>
              <a:t>(feedback provides information &amp; influences behavior) </a:t>
            </a:r>
          </a:p>
          <a:p>
            <a:r>
              <a:rPr lang="en-US" dirty="0"/>
              <a:t>Share w/ neighbor quickly</a:t>
            </a:r>
          </a:p>
          <a:p>
            <a:r>
              <a:rPr lang="en-US" dirty="0"/>
              <a:t>Examples of each?</a:t>
            </a:r>
          </a:p>
        </p:txBody>
      </p:sp>
      <p:sp>
        <p:nvSpPr>
          <p:cNvPr id="4" name="Content Placeholder 3"/>
          <p:cNvSpPr>
            <a:spLocks noGrp="1"/>
          </p:cNvSpPr>
          <p:nvPr>
            <p:ph sz="half" idx="2"/>
          </p:nvPr>
        </p:nvSpPr>
        <p:spPr/>
        <p:txBody>
          <a:bodyPr/>
          <a:lstStyle/>
          <a:p>
            <a:endParaRPr lang="en-US"/>
          </a:p>
        </p:txBody>
      </p:sp>
      <p:pic>
        <p:nvPicPr>
          <p:cNvPr id="1028" name="Picture 4" descr="Image result for band less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8856" y="1917894"/>
            <a:ext cx="4857225" cy="349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6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Definition(Duke, 2009) </a:t>
            </a:r>
          </a:p>
        </p:txBody>
      </p:sp>
      <p:sp>
        <p:nvSpPr>
          <p:cNvPr id="3" name="Content Placeholder 2"/>
          <p:cNvSpPr>
            <a:spLocks noGrp="1"/>
          </p:cNvSpPr>
          <p:nvPr>
            <p:ph sz="half" idx="1"/>
          </p:nvPr>
        </p:nvSpPr>
        <p:spPr/>
        <p:txBody>
          <a:bodyPr>
            <a:normAutofit/>
          </a:bodyPr>
          <a:lstStyle/>
          <a:p>
            <a:r>
              <a:rPr lang="en-US" dirty="0"/>
              <a:t>Any stimulus occurring with or after a given behavior that the learner associates with that behavior.</a:t>
            </a:r>
          </a:p>
          <a:p>
            <a:r>
              <a:rPr lang="en-US" dirty="0"/>
              <a:t>[Often] Conveys information &amp; influences behavior. </a:t>
            </a:r>
          </a:p>
          <a:p>
            <a:r>
              <a:rPr lang="en-US" dirty="0"/>
              <a:t>Verbal, non-verbal</a:t>
            </a:r>
          </a:p>
          <a:p>
            <a:pPr lvl="1"/>
            <a:r>
              <a:rPr lang="en-US" dirty="0"/>
              <a:t>Teacher to student(s)</a:t>
            </a:r>
          </a:p>
          <a:p>
            <a:pPr lvl="1"/>
            <a:r>
              <a:rPr lang="en-US" dirty="0"/>
              <a:t>Student(s) to teacher</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44640" y="2101374"/>
            <a:ext cx="4460240" cy="3345180"/>
          </a:xfrm>
        </p:spPr>
      </p:pic>
    </p:spTree>
    <p:extLst>
      <p:ext uri="{BB962C8B-B14F-4D97-AF65-F5344CB8AC3E}">
        <p14:creationId xmlns:p14="http://schemas.microsoft.com/office/powerpoint/2010/main" val="4229621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Principals (Duke, 2009)</a:t>
            </a:r>
          </a:p>
        </p:txBody>
      </p:sp>
      <p:sp>
        <p:nvSpPr>
          <p:cNvPr id="3" name="Content Placeholder 2"/>
          <p:cNvSpPr>
            <a:spLocks noGrp="1"/>
          </p:cNvSpPr>
          <p:nvPr>
            <p:ph sz="half" idx="1"/>
          </p:nvPr>
        </p:nvSpPr>
        <p:spPr/>
        <p:txBody>
          <a:bodyPr/>
          <a:lstStyle/>
          <a:p>
            <a:r>
              <a:rPr lang="en-US" dirty="0"/>
              <a:t>“Feedback can come from almost anywhere.”</a:t>
            </a:r>
          </a:p>
          <a:p>
            <a:pPr lvl="1"/>
            <a:r>
              <a:rPr lang="en-US" dirty="0"/>
              <a:t>Teacher only one source</a:t>
            </a:r>
          </a:p>
          <a:p>
            <a:pPr lvl="1"/>
            <a:r>
              <a:rPr lang="en-US" dirty="0"/>
              <a:t>Parents, media, community, peers</a:t>
            </a:r>
          </a:p>
          <a:p>
            <a:r>
              <a:rPr lang="en-US" dirty="0"/>
              <a:t>“The function of feedback is independent of it’s intent”</a:t>
            </a:r>
          </a:p>
          <a:p>
            <a:endParaRPr lang="en-US" dirty="0"/>
          </a:p>
        </p:txBody>
      </p:sp>
      <p:sp>
        <p:nvSpPr>
          <p:cNvPr id="4" name="Content Placeholder 3"/>
          <p:cNvSpPr>
            <a:spLocks noGrp="1"/>
          </p:cNvSpPr>
          <p:nvPr>
            <p:ph sz="half" idx="2"/>
          </p:nvPr>
        </p:nvSpPr>
        <p:spPr/>
        <p:txBody>
          <a:bodyPr/>
          <a:lstStyle/>
          <a:p>
            <a:r>
              <a:rPr lang="en-US" dirty="0"/>
              <a:t>“A given feedback may function differently for different learners and in different circumstances”</a:t>
            </a:r>
          </a:p>
          <a:p>
            <a:r>
              <a:rPr lang="en-US" dirty="0"/>
              <a:t>“The association b/w feedback and behavior need not be explicitly recognized in order to exert an effect on behavior.”</a:t>
            </a:r>
          </a:p>
        </p:txBody>
      </p:sp>
      <p:pic>
        <p:nvPicPr>
          <p:cNvPr id="2050" name="Picture 2" descr="Image result for feedba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837" y="4658675"/>
            <a:ext cx="2097379" cy="203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40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 Information</a:t>
            </a:r>
          </a:p>
        </p:txBody>
      </p:sp>
      <p:sp>
        <p:nvSpPr>
          <p:cNvPr id="3" name="Content Placeholder 2"/>
          <p:cNvSpPr>
            <a:spLocks noGrp="1"/>
          </p:cNvSpPr>
          <p:nvPr>
            <p:ph sz="half" idx="1"/>
          </p:nvPr>
        </p:nvSpPr>
        <p:spPr/>
        <p:txBody>
          <a:bodyPr>
            <a:normAutofit/>
          </a:bodyPr>
          <a:lstStyle/>
          <a:p>
            <a:r>
              <a:rPr lang="en-US" dirty="0"/>
              <a:t>Specific vs. vague</a:t>
            </a:r>
          </a:p>
          <a:p>
            <a:r>
              <a:rPr lang="en-US" dirty="0"/>
              <a:t>Descriptive vs. judgmental</a:t>
            </a:r>
          </a:p>
          <a:p>
            <a:r>
              <a:rPr lang="en-US" dirty="0"/>
              <a:t>Student (recipient) vs. teacher (sender) focused</a:t>
            </a:r>
          </a:p>
          <a:p>
            <a:r>
              <a:rPr lang="en-US" dirty="0"/>
              <a:t>Accurate vs. </a:t>
            </a:r>
            <a:r>
              <a:rPr lang="en-US" u="sng" dirty="0"/>
              <a:t>inaccurate</a:t>
            </a:r>
          </a:p>
          <a:p>
            <a:r>
              <a:rPr lang="en-US" dirty="0"/>
              <a:t>Simple or complex</a:t>
            </a:r>
          </a:p>
          <a:p>
            <a:pPr lvl="1"/>
            <a:r>
              <a:rPr lang="en-US" dirty="0"/>
              <a:t>Developmentally appropriate?</a:t>
            </a:r>
          </a:p>
          <a:p>
            <a:r>
              <a:rPr lang="en-US" dirty="0"/>
              <a:t>Positive vs. Negative</a:t>
            </a:r>
          </a:p>
        </p:txBody>
      </p:sp>
      <p:sp>
        <p:nvSpPr>
          <p:cNvPr id="4" name="Content Placeholder 3"/>
          <p:cNvSpPr>
            <a:spLocks noGrp="1"/>
          </p:cNvSpPr>
          <p:nvPr>
            <p:ph sz="half" idx="2"/>
          </p:nvPr>
        </p:nvSpPr>
        <p:spPr/>
        <p:txBody>
          <a:bodyPr>
            <a:normAutofit/>
          </a:bodyPr>
          <a:lstStyle/>
          <a:p>
            <a:r>
              <a:rPr lang="en-US" dirty="0"/>
              <a:t>Concise or long</a:t>
            </a:r>
          </a:p>
          <a:p>
            <a:r>
              <a:rPr lang="en-US" dirty="0"/>
              <a:t>Verbal or non verbal </a:t>
            </a:r>
          </a:p>
          <a:p>
            <a:r>
              <a:rPr lang="en-US" dirty="0"/>
              <a:t>Metaphorical or literal</a:t>
            </a:r>
          </a:p>
          <a:p>
            <a:pPr lvl="1"/>
            <a:r>
              <a:rPr lang="en-US" sz="1200" dirty="0">
                <a:hlinkClick r:id="rId3"/>
              </a:rPr>
              <a:t>https://www.youtube.com/watch?v=SleO38Km03w</a:t>
            </a:r>
            <a:r>
              <a:rPr lang="en-US" sz="1200" dirty="0"/>
              <a:t> (</a:t>
            </a:r>
            <a:r>
              <a:rPr lang="en-US" sz="1200" dirty="0" err="1"/>
              <a:t>Dudamel</a:t>
            </a:r>
            <a:r>
              <a:rPr lang="en-US" sz="1200" dirty="0"/>
              <a:t>) </a:t>
            </a:r>
          </a:p>
          <a:p>
            <a:pPr marL="0" indent="0">
              <a:buNone/>
            </a:pPr>
            <a:endParaRPr lang="en-US" dirty="0"/>
          </a:p>
        </p:txBody>
      </p:sp>
      <p:pic>
        <p:nvPicPr>
          <p:cNvPr id="6" name="Picture 5" descr="Image result for band direc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02583" y="3836973"/>
            <a:ext cx="4348273" cy="290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82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 Motivation for Change</a:t>
            </a:r>
          </a:p>
        </p:txBody>
      </p:sp>
      <p:sp>
        <p:nvSpPr>
          <p:cNvPr id="3" name="Content Placeholder 2"/>
          <p:cNvSpPr>
            <a:spLocks noGrp="1"/>
          </p:cNvSpPr>
          <p:nvPr>
            <p:ph sz="half" idx="1"/>
          </p:nvPr>
        </p:nvSpPr>
        <p:spPr>
          <a:xfrm>
            <a:off x="838200" y="1825625"/>
            <a:ext cx="7828280" cy="4351338"/>
          </a:xfrm>
        </p:spPr>
        <p:txBody>
          <a:bodyPr/>
          <a:lstStyle/>
          <a:p>
            <a:r>
              <a:rPr lang="en-US" dirty="0"/>
              <a:t>Our success to motivate depends on:</a:t>
            </a:r>
          </a:p>
          <a:p>
            <a:pPr lvl="1"/>
            <a:r>
              <a:rPr lang="en-US" dirty="0"/>
              <a:t>Based on relationship</a:t>
            </a:r>
          </a:p>
          <a:p>
            <a:pPr lvl="1"/>
            <a:r>
              <a:rPr lang="en-US" dirty="0"/>
              <a:t>Student attitudes</a:t>
            </a:r>
          </a:p>
          <a:p>
            <a:pPr lvl="1"/>
            <a:r>
              <a:rPr lang="en-US" dirty="0"/>
              <a:t>Delivery</a:t>
            </a:r>
          </a:p>
          <a:p>
            <a:pPr lvl="1"/>
            <a:r>
              <a:rPr lang="en-US" dirty="0"/>
              <a:t>Timing</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9248504" y="1027906"/>
            <a:ext cx="2716942" cy="5507985"/>
          </a:xfrm>
        </p:spPr>
      </p:pic>
      <p:sp>
        <p:nvSpPr>
          <p:cNvPr id="4" name="TextBox 3"/>
          <p:cNvSpPr txBox="1"/>
          <p:nvPr/>
        </p:nvSpPr>
        <p:spPr>
          <a:xfrm>
            <a:off x="8666480" y="1825625"/>
            <a:ext cx="788486" cy="369332"/>
          </a:xfrm>
          <a:prstGeom prst="rect">
            <a:avLst/>
          </a:prstGeom>
          <a:noFill/>
        </p:spPr>
        <p:txBody>
          <a:bodyPr wrap="none" rtlCol="0">
            <a:spAutoFit/>
          </a:bodyPr>
          <a:lstStyle/>
          <a:p>
            <a:r>
              <a:rPr lang="en-US" dirty="0"/>
              <a:t>Macro</a:t>
            </a:r>
          </a:p>
        </p:txBody>
      </p:sp>
      <p:sp>
        <p:nvSpPr>
          <p:cNvPr id="5" name="TextBox 4"/>
          <p:cNvSpPr txBox="1"/>
          <p:nvPr/>
        </p:nvSpPr>
        <p:spPr>
          <a:xfrm>
            <a:off x="8666480" y="3583147"/>
            <a:ext cx="730777" cy="369332"/>
          </a:xfrm>
          <a:prstGeom prst="rect">
            <a:avLst/>
          </a:prstGeom>
          <a:noFill/>
        </p:spPr>
        <p:txBody>
          <a:bodyPr wrap="none" rtlCol="0">
            <a:spAutoFit/>
          </a:bodyPr>
          <a:lstStyle/>
          <a:p>
            <a:r>
              <a:rPr lang="en-US" dirty="0"/>
              <a:t>Micro</a:t>
            </a:r>
          </a:p>
        </p:txBody>
      </p:sp>
      <p:sp>
        <p:nvSpPr>
          <p:cNvPr id="8" name="TextBox 7"/>
          <p:cNvSpPr txBox="1"/>
          <p:nvPr/>
        </p:nvSpPr>
        <p:spPr>
          <a:xfrm>
            <a:off x="8563249" y="5340669"/>
            <a:ext cx="788486" cy="369332"/>
          </a:xfrm>
          <a:prstGeom prst="rect">
            <a:avLst/>
          </a:prstGeom>
          <a:noFill/>
        </p:spPr>
        <p:txBody>
          <a:bodyPr wrap="none" rtlCol="0">
            <a:spAutoFit/>
          </a:bodyPr>
          <a:lstStyle/>
          <a:p>
            <a:r>
              <a:rPr lang="en-US" dirty="0"/>
              <a:t>Macro</a:t>
            </a:r>
          </a:p>
        </p:txBody>
      </p:sp>
      <p:pic>
        <p:nvPicPr>
          <p:cNvPr id="9" name="Picture 2" descr="Image result for feedbac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5600" y="4210746"/>
            <a:ext cx="3489540" cy="23696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3677" y="4656562"/>
            <a:ext cx="2481035" cy="1923854"/>
          </a:xfrm>
          <a:prstGeom prst="rect">
            <a:avLst/>
          </a:prstGeom>
        </p:spPr>
      </p:pic>
    </p:spTree>
    <p:extLst>
      <p:ext uri="{BB962C8B-B14F-4D97-AF65-F5344CB8AC3E}">
        <p14:creationId xmlns:p14="http://schemas.microsoft.com/office/powerpoint/2010/main" val="310447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Control of Feedback</a:t>
            </a:r>
          </a:p>
        </p:txBody>
      </p:sp>
      <p:sp>
        <p:nvSpPr>
          <p:cNvPr id="3" name="Content Placeholder 2"/>
          <p:cNvSpPr>
            <a:spLocks noGrp="1"/>
          </p:cNvSpPr>
          <p:nvPr>
            <p:ph sz="half" idx="1"/>
          </p:nvPr>
        </p:nvSpPr>
        <p:spPr/>
        <p:txBody>
          <a:bodyPr/>
          <a:lstStyle/>
          <a:p>
            <a:r>
              <a:rPr lang="en-US" dirty="0"/>
              <a:t>Expert teachers give </a:t>
            </a:r>
            <a:r>
              <a:rPr lang="en-US" u="sng" dirty="0"/>
              <a:t>a lot </a:t>
            </a:r>
            <a:r>
              <a:rPr lang="en-US" dirty="0"/>
              <a:t>of positive </a:t>
            </a:r>
            <a:r>
              <a:rPr lang="en-US" u="sng" dirty="0"/>
              <a:t>&amp;</a:t>
            </a:r>
            <a:r>
              <a:rPr lang="en-US" dirty="0"/>
              <a:t> negative feedback.</a:t>
            </a:r>
          </a:p>
          <a:p>
            <a:r>
              <a:rPr lang="en-US" dirty="0"/>
              <a:t>“To think about feedback only after the student has done something is to think about feedback too late.” (Duke, 2009)</a:t>
            </a:r>
          </a:p>
          <a:p>
            <a:pPr lvl="1"/>
            <a:r>
              <a:rPr lang="en-US" dirty="0"/>
              <a:t>Teaching = proactive</a:t>
            </a:r>
          </a:p>
          <a:p>
            <a:pPr lvl="1"/>
            <a:r>
              <a:rPr lang="en-US" dirty="0"/>
              <a:t>Correcting = reactive</a:t>
            </a:r>
          </a:p>
          <a:p>
            <a:pPr lvl="1"/>
            <a:r>
              <a:rPr lang="en-US" dirty="0"/>
              <a:t>Who controls what happens next in the classroom? </a:t>
            </a:r>
          </a:p>
        </p:txBody>
      </p:sp>
      <p:sp>
        <p:nvSpPr>
          <p:cNvPr id="4" name="Content Placeholder 3"/>
          <p:cNvSpPr>
            <a:spLocks noGrp="1"/>
          </p:cNvSpPr>
          <p:nvPr>
            <p:ph sz="half" idx="2"/>
          </p:nvPr>
        </p:nvSpPr>
        <p:spPr/>
        <p:txBody>
          <a:bodyPr/>
          <a:lstStyle/>
          <a:p>
            <a:endParaRPr lang="en-US"/>
          </a:p>
        </p:txBody>
      </p:sp>
      <p:pic>
        <p:nvPicPr>
          <p:cNvPr id="5126" name="Picture 6" descr="Image result for band studen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7909" y="1912653"/>
            <a:ext cx="4290181" cy="417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91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Teacher’s Role in Controlling Feedback</a:t>
            </a:r>
          </a:p>
        </p:txBody>
      </p:sp>
      <p:sp>
        <p:nvSpPr>
          <p:cNvPr id="3" name="Content Placeholder 2"/>
          <p:cNvSpPr>
            <a:spLocks noGrp="1"/>
          </p:cNvSpPr>
          <p:nvPr>
            <p:ph sz="half" idx="1"/>
          </p:nvPr>
        </p:nvSpPr>
        <p:spPr/>
        <p:txBody>
          <a:bodyPr>
            <a:normAutofit/>
          </a:bodyPr>
          <a:lstStyle/>
          <a:p>
            <a:r>
              <a:rPr lang="en-US" dirty="0"/>
              <a:t>Teachers control rate and type of feedback by selecting learning activities, thus regulating challenge &amp; predicting what will happen.</a:t>
            </a:r>
          </a:p>
          <a:p>
            <a:r>
              <a:rPr lang="en-US" dirty="0"/>
              <a:t>Zone of Proximal Development  (Lev Vygotsky)</a:t>
            </a:r>
          </a:p>
        </p:txBody>
      </p:sp>
      <p:sp>
        <p:nvSpPr>
          <p:cNvPr id="4" name="Content Placeholder 3"/>
          <p:cNvSpPr>
            <a:spLocks noGrp="1"/>
          </p:cNvSpPr>
          <p:nvPr>
            <p:ph sz="half" idx="2"/>
          </p:nvPr>
        </p:nvSpPr>
        <p:spPr/>
        <p:txBody>
          <a:bodyPr>
            <a:normAutofit/>
          </a:bodyPr>
          <a:lstStyle/>
          <a:p>
            <a:r>
              <a:rPr lang="en-US" dirty="0"/>
              <a:t>Flow - </a:t>
            </a:r>
            <a:r>
              <a:rPr lang="en-US" dirty="0" err="1"/>
              <a:t>Mihály</a:t>
            </a:r>
            <a:r>
              <a:rPr lang="en-US" dirty="0"/>
              <a:t> </a:t>
            </a:r>
            <a:r>
              <a:rPr lang="en-US" dirty="0" err="1"/>
              <a:t>Csíkszentmihályi</a:t>
            </a:r>
            <a:r>
              <a:rPr lang="en-US" dirty="0"/>
              <a:t>  </a:t>
            </a:r>
          </a:p>
          <a:p>
            <a:pPr lvl="1"/>
            <a:r>
              <a:rPr lang="en-US" dirty="0"/>
              <a:t>Mental state in which a person is fully immersed, focused, &amp; energized in an activity.</a:t>
            </a:r>
          </a:p>
          <a:p>
            <a:pPr lvl="1"/>
            <a:r>
              <a:rPr lang="en-US" dirty="0" smtClean="0"/>
              <a:t>Balance </a:t>
            </a:r>
            <a:r>
              <a:rPr lang="en-US" dirty="0"/>
              <a:t>b/w challenge &amp; accessibility</a:t>
            </a:r>
          </a:p>
          <a:p>
            <a:pPr lvl="1"/>
            <a:r>
              <a:rPr lang="en-US" u="sng" dirty="0"/>
              <a:t>Differentiate </a:t>
            </a:r>
            <a:r>
              <a:rPr lang="en-US" dirty="0"/>
              <a:t>instruction to maintain flow for maximum number of students</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286" y="4885018"/>
            <a:ext cx="3673114" cy="1803165"/>
          </a:xfrm>
          <a:prstGeom prst="rect">
            <a:avLst/>
          </a:prstGeom>
        </p:spPr>
      </p:pic>
    </p:spTree>
    <p:extLst>
      <p:ext uri="{BB962C8B-B14F-4D97-AF65-F5344CB8AC3E}">
        <p14:creationId xmlns:p14="http://schemas.microsoft.com/office/powerpoint/2010/main" val="167618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Analyze Feedback (give examples)</a:t>
            </a:r>
            <a:r>
              <a:rPr lang="en-US" sz="1800" dirty="0"/>
              <a:t/>
            </a:r>
            <a:br>
              <a:rPr lang="en-US" sz="1800" dirty="0"/>
            </a:br>
            <a:r>
              <a:rPr lang="en-US" sz="1800" dirty="0">
                <a:hlinkClick r:id="rId3"/>
              </a:rPr>
              <a:t>https://www.youtube.com/watch?v=tMJkl3IABAs</a:t>
            </a:r>
            <a:endParaRPr lang="en-US" sz="1800" dirty="0"/>
          </a:p>
        </p:txBody>
      </p:sp>
      <p:sp>
        <p:nvSpPr>
          <p:cNvPr id="2" name="Content Placeholder 1"/>
          <p:cNvSpPr>
            <a:spLocks noGrp="1"/>
          </p:cNvSpPr>
          <p:nvPr>
            <p:ph sz="half" idx="1"/>
          </p:nvPr>
        </p:nvSpPr>
        <p:spPr>
          <a:xfrm>
            <a:off x="838200" y="1825625"/>
            <a:ext cx="4791891" cy="4351338"/>
          </a:xfrm>
        </p:spPr>
        <p:txBody>
          <a:bodyPr>
            <a:normAutofit/>
          </a:bodyPr>
          <a:lstStyle/>
          <a:p>
            <a:pPr marL="0" indent="0">
              <a:buNone/>
            </a:pPr>
            <a:r>
              <a:rPr lang="en-US" b="1" dirty="0"/>
              <a:t>TEACHER TO STUDENTS</a:t>
            </a:r>
          </a:p>
          <a:p>
            <a:pPr lvl="1"/>
            <a:r>
              <a:rPr lang="en-US" dirty="0"/>
              <a:t>Specific or vague?</a:t>
            </a:r>
          </a:p>
          <a:p>
            <a:pPr lvl="1"/>
            <a:r>
              <a:rPr lang="en-US" dirty="0"/>
              <a:t>Descriptive or judgmental?</a:t>
            </a:r>
          </a:p>
          <a:p>
            <a:pPr lvl="1"/>
            <a:r>
              <a:rPr lang="en-US" dirty="0" smtClean="0"/>
              <a:t>Positive </a:t>
            </a:r>
            <a:r>
              <a:rPr lang="en-US" dirty="0"/>
              <a:t>or negative</a:t>
            </a:r>
            <a:r>
              <a:rPr lang="en-US" dirty="0" smtClean="0"/>
              <a:t>?</a:t>
            </a:r>
            <a:endParaRPr lang="en-US" dirty="0"/>
          </a:p>
          <a:p>
            <a:pPr lvl="1"/>
            <a:r>
              <a:rPr lang="en-US" b="1" dirty="0"/>
              <a:t>What else</a:t>
            </a:r>
            <a:r>
              <a:rPr lang="en-US" b="1" dirty="0" smtClean="0"/>
              <a:t>??</a:t>
            </a:r>
          </a:p>
          <a:p>
            <a:r>
              <a:rPr lang="en-US" dirty="0" smtClean="0"/>
              <a:t>How well do you suspect this teacher controls rate/type of feedback?</a:t>
            </a:r>
            <a:endParaRPr lang="en-US" dirty="0"/>
          </a:p>
          <a:p>
            <a:endParaRPr lang="en-US" dirty="0"/>
          </a:p>
          <a:p>
            <a:endParaRPr lang="en-US" dirty="0"/>
          </a:p>
        </p:txBody>
      </p:sp>
      <p:sp>
        <p:nvSpPr>
          <p:cNvPr id="3" name="Content Placeholder 2"/>
          <p:cNvSpPr>
            <a:spLocks noGrp="1"/>
          </p:cNvSpPr>
          <p:nvPr>
            <p:ph sz="half" idx="2"/>
          </p:nvPr>
        </p:nvSpPr>
        <p:spPr/>
        <p:txBody>
          <a:bodyPr>
            <a:normAutofit/>
          </a:bodyPr>
          <a:lstStyle/>
          <a:p>
            <a:pPr marL="0" indent="0">
              <a:buNone/>
            </a:pPr>
            <a:r>
              <a:rPr lang="en-US" b="1" dirty="0"/>
              <a:t>STUDENTS TO TEACHER</a:t>
            </a:r>
          </a:p>
          <a:p>
            <a:r>
              <a:rPr lang="en-US" dirty="0"/>
              <a:t>Notice:</a:t>
            </a:r>
          </a:p>
          <a:p>
            <a:pPr lvl="1"/>
            <a:r>
              <a:rPr lang="en-US" dirty="0"/>
              <a:t>engagement</a:t>
            </a:r>
          </a:p>
          <a:p>
            <a:pPr lvl="1"/>
            <a:r>
              <a:rPr lang="en-US" dirty="0"/>
              <a:t>result of teacher feedback</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46274" y="4092004"/>
            <a:ext cx="4267200" cy="2669793"/>
          </a:xfrm>
          <a:prstGeom prst="rect">
            <a:avLst/>
          </a:prstGeom>
        </p:spPr>
      </p:pic>
    </p:spTree>
    <p:extLst>
      <p:ext uri="{BB962C8B-B14F-4D97-AF65-F5344CB8AC3E}">
        <p14:creationId xmlns:p14="http://schemas.microsoft.com/office/powerpoint/2010/main" val="3573033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TotalTime>
  <Words>1529</Words>
  <Application>Microsoft Office PowerPoint</Application>
  <PresentationFormat>Widescreen</PresentationFormat>
  <Paragraphs>165</Paragraphs>
  <Slides>14</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Calibri Light</vt:lpstr>
      <vt:lpstr>Office Theme</vt:lpstr>
      <vt:lpstr>Document</vt:lpstr>
      <vt:lpstr>Instructional Feedback in the Music Classroom</vt:lpstr>
      <vt:lpstr>Opening</vt:lpstr>
      <vt:lpstr>Feedback: Definition(Duke, 2009) </vt:lpstr>
      <vt:lpstr>Four Principals (Duke, 2009)</vt:lpstr>
      <vt:lpstr>Feedback = Information</vt:lpstr>
      <vt:lpstr>Feedback = Motivation for Change</vt:lpstr>
      <vt:lpstr>Teacher Control of Feedback</vt:lpstr>
      <vt:lpstr>Teacher’s Role in Controlling Feedback</vt:lpstr>
      <vt:lpstr>Analyze Feedback (give examples) https://www.youtube.com/watch?v=tMJkl3IABAs</vt:lpstr>
      <vt:lpstr>Written Feedback</vt:lpstr>
      <vt:lpstr>Rubric  Examples</vt:lpstr>
      <vt:lpstr>Rating Scale</vt:lpstr>
      <vt:lpstr>PowerPoint Presentation</vt:lpstr>
      <vt:lpstr>Closing &amp; Assignment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dc:title>
  <dc:creator>Phillip Hash</dc:creator>
  <cp:lastModifiedBy>Phillip Hash</cp:lastModifiedBy>
  <cp:revision>232</cp:revision>
  <cp:lastPrinted>2017-02-09T15:19:37Z</cp:lastPrinted>
  <dcterms:created xsi:type="dcterms:W3CDTF">2017-01-22T23:02:33Z</dcterms:created>
  <dcterms:modified xsi:type="dcterms:W3CDTF">2017-02-09T22:56:25Z</dcterms:modified>
</cp:coreProperties>
</file>