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6" r:id="rId8"/>
    <p:sldId id="263" r:id="rId9"/>
    <p:sldId id="262" r:id="rId10"/>
    <p:sldId id="265" r:id="rId11"/>
    <p:sldId id="267" r:id="rId12"/>
    <p:sldId id="268" r:id="rId13"/>
    <p:sldId id="269" r:id="rId14"/>
    <p:sldId id="270" r:id="rId15"/>
    <p:sldId id="272" r:id="rId16"/>
    <p:sldId id="271" r:id="rId17"/>
    <p:sldId id="273" r:id="rId18"/>
    <p:sldId id="276" r:id="rId19"/>
    <p:sldId id="274" r:id="rId20"/>
    <p:sldId id="275" r:id="rId21"/>
    <p:sldId id="277" r:id="rId22"/>
    <p:sldId id="278" r:id="rId23"/>
    <p:sldId id="27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2EB5F-8431-4702-B246-C2BBEB8E0B8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14731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2EB5F-8431-4702-B246-C2BBEB8E0B8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428868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2EB5F-8431-4702-B246-C2BBEB8E0B8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416789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2EB5F-8431-4702-B246-C2BBEB8E0B8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106578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2EB5F-8431-4702-B246-C2BBEB8E0B8C}"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66975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2EB5F-8431-4702-B246-C2BBEB8E0B8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3807499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2EB5F-8431-4702-B246-C2BBEB8E0B8C}" type="datetimeFigureOut">
              <a:rPr lang="en-US" smtClean="0"/>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32103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2EB5F-8431-4702-B246-C2BBEB8E0B8C}"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334699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2EB5F-8431-4702-B246-C2BBEB8E0B8C}" type="datetimeFigureOut">
              <a:rPr lang="en-US" smtClean="0"/>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2005353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2EB5F-8431-4702-B246-C2BBEB8E0B8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166868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2EB5F-8431-4702-B246-C2BBEB8E0B8C}"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B0736-B99D-48F3-9768-6E69FBAAD448}" type="slidenum">
              <a:rPr lang="en-US" smtClean="0"/>
              <a:t>‹#›</a:t>
            </a:fld>
            <a:endParaRPr lang="en-US"/>
          </a:p>
        </p:txBody>
      </p:sp>
    </p:spTree>
    <p:extLst>
      <p:ext uri="{BB962C8B-B14F-4D97-AF65-F5344CB8AC3E}">
        <p14:creationId xmlns:p14="http://schemas.microsoft.com/office/powerpoint/2010/main" val="80123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2EB5F-8431-4702-B246-C2BBEB8E0B8C}" type="datetimeFigureOut">
              <a:rPr lang="en-US" smtClean="0"/>
              <a:t>7/7/2014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B0736-B99D-48F3-9768-6E69FBAAD448}" type="slidenum">
              <a:rPr lang="en-US" smtClean="0"/>
              <a:t>‹#›</a:t>
            </a:fld>
            <a:endParaRPr lang="en-US"/>
          </a:p>
        </p:txBody>
      </p:sp>
    </p:spTree>
    <p:extLst>
      <p:ext uri="{BB962C8B-B14F-4D97-AF65-F5344CB8AC3E}">
        <p14:creationId xmlns:p14="http://schemas.microsoft.com/office/powerpoint/2010/main" val="34394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mhmusic.weebly.com/" TargetMode="External"/><Relationship Id="rId2" Type="http://schemas.openxmlformats.org/officeDocument/2006/relationships/hyperlink" Target="mailto:pmh3@calvi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www.arcade-museum.com/library/search-music/" TargetMode="External"/><Relationship Id="rId13" Type="http://schemas.openxmlformats.org/officeDocument/2006/relationships/hyperlink" Target="http://newspaperarchive.com/" TargetMode="External"/><Relationship Id="rId3" Type="http://schemas.openxmlformats.org/officeDocument/2006/relationships/hyperlink" Target="http://www.hathitrust.org/" TargetMode="External"/><Relationship Id="rId7" Type="http://schemas.openxmlformats.org/officeDocument/2006/relationships/hyperlink" Target="https://familysearch.org/" TargetMode="External"/><Relationship Id="rId12" Type="http://schemas.openxmlformats.org/officeDocument/2006/relationships/hyperlink" Target="http://www.genealogybank.com/gbnk/" TargetMode="External"/><Relationship Id="rId2" Type="http://schemas.openxmlformats.org/officeDocument/2006/relationships/hyperlink" Target="http://books.google.com/" TargetMode="External"/><Relationship Id="rId1" Type="http://schemas.openxmlformats.org/officeDocument/2006/relationships/slideLayout" Target="../slideLayouts/slideLayout4.xml"/><Relationship Id="rId6" Type="http://schemas.openxmlformats.org/officeDocument/2006/relationships/hyperlink" Target="http://www.bandmusicpdf.org/" TargetMode="External"/><Relationship Id="rId11" Type="http://schemas.openxmlformats.org/officeDocument/2006/relationships/hyperlink" Target="http://news.google.com/news/advanced_news_search?as_drrb=a" TargetMode="External"/><Relationship Id="rId5" Type="http://schemas.openxmlformats.org/officeDocument/2006/relationships/hyperlink" Target="http://imslp.org/" TargetMode="External"/><Relationship Id="rId10" Type="http://schemas.openxmlformats.org/officeDocument/2006/relationships/hyperlink" Target="http://chroniclingamerica.loc.gov/" TargetMode="External"/><Relationship Id="rId4" Type="http://schemas.openxmlformats.org/officeDocument/2006/relationships/hyperlink" Target="https://archive.org/" TargetMode="External"/><Relationship Id="rId9" Type="http://schemas.openxmlformats.org/officeDocument/2006/relationships/hyperlink" Target="http://en.wikipedia.org/wiki/Wikipedia:List_of_online_newspaper_archives#Wisconsi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Historical Research &amp; </a:t>
            </a:r>
            <a:br>
              <a:rPr lang="en-US" dirty="0" smtClean="0"/>
            </a:br>
            <a:r>
              <a:rPr lang="en-US" dirty="0" smtClean="0"/>
              <a:t>The National School Orchestra Contests: </a:t>
            </a:r>
            <a:r>
              <a:rPr lang="en-US" dirty="0" smtClean="0"/>
              <a:t>1929-1937</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Phillip Hash</a:t>
            </a:r>
          </a:p>
          <a:p>
            <a:r>
              <a:rPr lang="en-US" dirty="0" smtClean="0"/>
              <a:t>Calvin College</a:t>
            </a:r>
          </a:p>
          <a:p>
            <a:r>
              <a:rPr lang="en-US" dirty="0" smtClean="0"/>
              <a:t>Grand Rapids, MI</a:t>
            </a:r>
          </a:p>
          <a:p>
            <a:r>
              <a:rPr lang="en-US" dirty="0" smtClean="0">
                <a:hlinkClick r:id="rId2"/>
              </a:rPr>
              <a:t>pmh3@calvin.edu</a:t>
            </a:r>
            <a:endParaRPr lang="en-US" dirty="0" smtClean="0"/>
          </a:p>
          <a:p>
            <a:r>
              <a:rPr lang="en-US" dirty="0" smtClean="0">
                <a:hlinkClick r:id="rId3"/>
              </a:rPr>
              <a:t>www.pmhmusic.weebly.com</a:t>
            </a:r>
            <a:r>
              <a:rPr lang="en-US" dirty="0" smtClean="0"/>
              <a:t>   </a:t>
            </a:r>
            <a:endParaRPr lang="en-US" dirty="0" smtClean="0"/>
          </a:p>
        </p:txBody>
      </p:sp>
    </p:spTree>
    <p:extLst>
      <p:ext uri="{BB962C8B-B14F-4D97-AF65-F5344CB8AC3E}">
        <p14:creationId xmlns:p14="http://schemas.microsoft.com/office/powerpoint/2010/main" val="332893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948931" y="7398"/>
            <a:ext cx="5078312" cy="6850602"/>
          </a:xfrm>
          <a:prstGeom prst="rect">
            <a:avLst/>
          </a:prstGeom>
        </p:spPr>
      </p:pic>
      <p:pic>
        <p:nvPicPr>
          <p:cNvPr id="13" name="Picture 12"/>
          <p:cNvPicPr>
            <a:picLocks noChangeAspect="1"/>
          </p:cNvPicPr>
          <p:nvPr/>
        </p:nvPicPr>
        <p:blipFill>
          <a:blip r:embed="rId3"/>
          <a:stretch>
            <a:fillRect/>
          </a:stretch>
        </p:blipFill>
        <p:spPr>
          <a:xfrm>
            <a:off x="0" y="7398"/>
            <a:ext cx="5008605" cy="6851871"/>
          </a:xfrm>
          <a:prstGeom prst="rect">
            <a:avLst/>
          </a:prstGeom>
        </p:spPr>
      </p:pic>
      <p:sp>
        <p:nvSpPr>
          <p:cNvPr id="14" name="TextBox 13"/>
          <p:cNvSpPr txBox="1"/>
          <p:nvPr/>
        </p:nvSpPr>
        <p:spPr>
          <a:xfrm>
            <a:off x="5090985" y="1276865"/>
            <a:ext cx="1857946" cy="646331"/>
          </a:xfrm>
          <a:prstGeom prst="rect">
            <a:avLst/>
          </a:prstGeom>
          <a:noFill/>
        </p:spPr>
        <p:txBody>
          <a:bodyPr wrap="square" rtlCol="0">
            <a:spAutoFit/>
          </a:bodyPr>
          <a:lstStyle/>
          <a:p>
            <a:r>
              <a:rPr lang="en-US" dirty="0" smtClean="0"/>
              <a:t>MTR June 9, 1927 &amp; Feb 1931</a:t>
            </a:r>
            <a:endParaRPr lang="en-US" dirty="0"/>
          </a:p>
        </p:txBody>
      </p:sp>
    </p:spTree>
    <p:extLst>
      <p:ext uri="{BB962C8B-B14F-4D97-AF65-F5344CB8AC3E}">
        <p14:creationId xmlns:p14="http://schemas.microsoft.com/office/powerpoint/2010/main" val="344124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National School Orchestra Contests: 1929-1937</a:t>
            </a:r>
            <a:endParaRPr lang="en-US" dirty="0"/>
          </a:p>
        </p:txBody>
      </p:sp>
      <p:sp>
        <p:nvSpPr>
          <p:cNvPr id="5" name="Subtitle 4"/>
          <p:cNvSpPr>
            <a:spLocks noGrp="1"/>
          </p:cNvSpPr>
          <p:nvPr>
            <p:ph type="subTitle" idx="1"/>
          </p:nvPr>
        </p:nvSpPr>
        <p:spPr/>
        <p:txBody>
          <a:bodyPr/>
          <a:lstStyle/>
          <a:p>
            <a:r>
              <a:rPr lang="en-US" dirty="0" smtClean="0"/>
              <a:t>Study in Progress</a:t>
            </a:r>
            <a:endParaRPr lang="en-US" dirty="0"/>
          </a:p>
        </p:txBody>
      </p:sp>
    </p:spTree>
    <p:extLst>
      <p:ext uri="{BB962C8B-B14F-4D97-AF65-F5344CB8AC3E}">
        <p14:creationId xmlns:p14="http://schemas.microsoft.com/office/powerpoint/2010/main" val="367565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Orchestras</a:t>
            </a:r>
            <a:endParaRPr lang="en-US" dirty="0"/>
          </a:p>
        </p:txBody>
      </p:sp>
      <p:sp>
        <p:nvSpPr>
          <p:cNvPr id="3" name="Content Placeholder 2"/>
          <p:cNvSpPr>
            <a:spLocks noGrp="1"/>
          </p:cNvSpPr>
          <p:nvPr>
            <p:ph sz="half" idx="1"/>
          </p:nvPr>
        </p:nvSpPr>
        <p:spPr/>
        <p:txBody>
          <a:bodyPr>
            <a:noAutofit/>
          </a:bodyPr>
          <a:lstStyle/>
          <a:p>
            <a:r>
              <a:rPr lang="en-US" dirty="0" smtClean="0"/>
              <a:t>Early Examples:</a:t>
            </a:r>
          </a:p>
          <a:p>
            <a:pPr lvl="1"/>
            <a:r>
              <a:rPr lang="en-US" sz="2800" dirty="0" smtClean="0"/>
              <a:t>Newark</a:t>
            </a:r>
            <a:r>
              <a:rPr lang="en-US" sz="2800" dirty="0"/>
              <a:t>, New Jersey (</a:t>
            </a:r>
            <a:r>
              <a:rPr lang="en-US" sz="2800" dirty="0" smtClean="0"/>
              <a:t>1862)</a:t>
            </a:r>
          </a:p>
          <a:p>
            <a:pPr lvl="1"/>
            <a:r>
              <a:rPr lang="en-US" sz="2800" dirty="0" smtClean="0"/>
              <a:t>Newport</a:t>
            </a:r>
            <a:r>
              <a:rPr lang="en-US" sz="2800" dirty="0"/>
              <a:t>, Rhode Island (</a:t>
            </a:r>
            <a:r>
              <a:rPr lang="en-US" sz="2800" dirty="0" smtClean="0"/>
              <a:t>1875)</a:t>
            </a:r>
          </a:p>
          <a:p>
            <a:pPr lvl="1"/>
            <a:r>
              <a:rPr lang="en-US" sz="2800" dirty="0" smtClean="0"/>
              <a:t>Cincinnati</a:t>
            </a:r>
            <a:r>
              <a:rPr lang="en-US" sz="2800" dirty="0"/>
              <a:t>, Ohio (</a:t>
            </a:r>
            <a:r>
              <a:rPr lang="en-US" sz="2800" dirty="0" smtClean="0"/>
              <a:t>1878)</a:t>
            </a:r>
          </a:p>
          <a:p>
            <a:pPr lvl="1"/>
            <a:r>
              <a:rPr lang="en-US" sz="2800" dirty="0" smtClean="0"/>
              <a:t>Aurora</a:t>
            </a:r>
            <a:r>
              <a:rPr lang="en-US" sz="2800" dirty="0"/>
              <a:t>, Illinois (</a:t>
            </a:r>
            <a:r>
              <a:rPr lang="en-US" sz="2800" dirty="0" smtClean="0"/>
              <a:t>1878)</a:t>
            </a:r>
          </a:p>
          <a:p>
            <a:pPr lvl="1"/>
            <a:r>
              <a:rPr lang="en-US" sz="2800" dirty="0" smtClean="0"/>
              <a:t>Jackson</a:t>
            </a:r>
            <a:r>
              <a:rPr lang="en-US" sz="2800" dirty="0"/>
              <a:t>, Michigan (1879</a:t>
            </a:r>
            <a:r>
              <a:rPr lang="en-US" sz="2800" dirty="0" smtClean="0"/>
              <a:t>)</a:t>
            </a:r>
          </a:p>
          <a:p>
            <a:r>
              <a:rPr lang="en-US" dirty="0" smtClean="0"/>
              <a:t>Development increased @ 1900-1920 due to values of progressive education</a:t>
            </a:r>
            <a:endParaRPr lang="en-US" dirty="0"/>
          </a:p>
        </p:txBody>
      </p:sp>
      <p:sp>
        <p:nvSpPr>
          <p:cNvPr id="4" name="Content Placeholder 3"/>
          <p:cNvSpPr>
            <a:spLocks noGrp="1"/>
          </p:cNvSpPr>
          <p:nvPr>
            <p:ph sz="half" idx="2"/>
          </p:nvPr>
        </p:nvSpPr>
        <p:spPr/>
        <p:txBody>
          <a:bodyPr>
            <a:normAutofit fontScale="47500" lnSpcReduction="20000"/>
          </a:bodyPr>
          <a:lstStyle/>
          <a:p>
            <a:r>
              <a:rPr lang="en-US" sz="4400" b="1" dirty="0" smtClean="0"/>
              <a:t>Seven </a:t>
            </a:r>
            <a:r>
              <a:rPr lang="en-US" sz="4400" b="1" dirty="0"/>
              <a:t>Cardinal Principals of </a:t>
            </a:r>
            <a:r>
              <a:rPr lang="en-US" sz="4400" b="1" dirty="0" smtClean="0"/>
              <a:t>Education</a:t>
            </a:r>
          </a:p>
          <a:p>
            <a:pPr lvl="1"/>
            <a:r>
              <a:rPr lang="en-US" sz="2900" dirty="0" smtClean="0"/>
              <a:t>1</a:t>
            </a:r>
            <a:r>
              <a:rPr lang="en-US" sz="2900" dirty="0"/>
              <a:t>) </a:t>
            </a:r>
            <a:r>
              <a:rPr lang="en-US" sz="2900" dirty="0" smtClean="0"/>
              <a:t>health</a:t>
            </a:r>
          </a:p>
          <a:p>
            <a:pPr lvl="1"/>
            <a:r>
              <a:rPr lang="en-US" sz="2900" dirty="0" smtClean="0"/>
              <a:t>2</a:t>
            </a:r>
            <a:r>
              <a:rPr lang="en-US" sz="2900" dirty="0"/>
              <a:t>) fundamental processes (the 3 </a:t>
            </a:r>
            <a:r>
              <a:rPr lang="en-US" sz="2900" dirty="0" err="1" smtClean="0"/>
              <a:t>Rs</a:t>
            </a:r>
            <a:r>
              <a:rPr lang="en-US" sz="2900" dirty="0" smtClean="0"/>
              <a:t>)</a:t>
            </a:r>
          </a:p>
          <a:p>
            <a:pPr lvl="1"/>
            <a:r>
              <a:rPr lang="en-US" sz="2900" dirty="0" smtClean="0"/>
              <a:t>3</a:t>
            </a:r>
            <a:r>
              <a:rPr lang="en-US" sz="2900" dirty="0"/>
              <a:t>) worthy home </a:t>
            </a:r>
            <a:r>
              <a:rPr lang="en-US" sz="2900" dirty="0" smtClean="0"/>
              <a:t>membership</a:t>
            </a:r>
          </a:p>
          <a:p>
            <a:pPr lvl="1"/>
            <a:r>
              <a:rPr lang="en-US" sz="2900" dirty="0" smtClean="0"/>
              <a:t>4</a:t>
            </a:r>
            <a:r>
              <a:rPr lang="en-US" sz="2900" dirty="0"/>
              <a:t>) vocational </a:t>
            </a:r>
            <a:r>
              <a:rPr lang="en-US" sz="2900" dirty="0" smtClean="0"/>
              <a:t>skills</a:t>
            </a:r>
          </a:p>
          <a:p>
            <a:pPr lvl="1"/>
            <a:r>
              <a:rPr lang="en-US" sz="2900" dirty="0" smtClean="0"/>
              <a:t>5</a:t>
            </a:r>
            <a:r>
              <a:rPr lang="en-US" sz="2900" dirty="0"/>
              <a:t>) </a:t>
            </a:r>
            <a:r>
              <a:rPr lang="en-US" sz="2900" dirty="0" smtClean="0"/>
              <a:t>citizenship</a:t>
            </a:r>
          </a:p>
          <a:p>
            <a:pPr lvl="1"/>
            <a:r>
              <a:rPr lang="en-US" sz="2900" dirty="0" smtClean="0"/>
              <a:t>6</a:t>
            </a:r>
            <a:r>
              <a:rPr lang="en-US" sz="2900" dirty="0"/>
              <a:t>) worthy use of leisure </a:t>
            </a:r>
            <a:r>
              <a:rPr lang="en-US" sz="2900" dirty="0" smtClean="0"/>
              <a:t>time</a:t>
            </a:r>
          </a:p>
          <a:p>
            <a:pPr lvl="1"/>
            <a:r>
              <a:rPr lang="en-US" sz="2900" dirty="0" smtClean="0"/>
              <a:t>7</a:t>
            </a:r>
            <a:r>
              <a:rPr lang="en-US" sz="2900" dirty="0"/>
              <a:t>) ethical character.  </a:t>
            </a:r>
            <a:endParaRPr lang="en-US" sz="2900" dirty="0" smtClean="0"/>
          </a:p>
          <a:p>
            <a:r>
              <a:rPr lang="en-US" sz="3300" dirty="0" smtClean="0"/>
              <a:t>Music </a:t>
            </a:r>
            <a:r>
              <a:rPr lang="en-US" sz="3300" dirty="0"/>
              <a:t>teachers justified </a:t>
            </a:r>
            <a:r>
              <a:rPr lang="en-US" sz="3300"/>
              <a:t>orchestras </a:t>
            </a:r>
            <a:r>
              <a:rPr lang="en-US" sz="3300" smtClean="0"/>
              <a:t>saying </a:t>
            </a:r>
            <a:r>
              <a:rPr lang="en-US" sz="3300" dirty="0"/>
              <a:t>that these ensembles 1) developed concentration and mental discipline (3 </a:t>
            </a:r>
            <a:r>
              <a:rPr lang="en-US" sz="3300" dirty="0" err="1"/>
              <a:t>Rs</a:t>
            </a:r>
            <a:r>
              <a:rPr lang="en-US" sz="3300" dirty="0"/>
              <a:t>), 2) brought music into the home (worthy home membership), 3) developed a work ethic and provided employment opportunities (vocational skills), and 4) fostered teamwork and community (citizenship).  They furthermore stated that instrumental instruction 4) kept children off the street (worthy use of leisure time), and “[gave] pupils…the right kind of emotional reaction at the right age” (ethical character</a:t>
            </a:r>
            <a:r>
              <a:rPr lang="en-US" sz="3300" dirty="0" smtClean="0"/>
              <a:t>)</a:t>
            </a:r>
          </a:p>
          <a:p>
            <a:r>
              <a:rPr lang="en-US" sz="3300" dirty="0" smtClean="0"/>
              <a:t>1911 – </a:t>
            </a:r>
            <a:r>
              <a:rPr lang="en-US" sz="3300" dirty="0" err="1" smtClean="0"/>
              <a:t>MSNC</a:t>
            </a:r>
            <a:r>
              <a:rPr lang="en-US" sz="3300" dirty="0" smtClean="0"/>
              <a:t> recommends academic credit</a:t>
            </a:r>
            <a:endParaRPr lang="en-US" dirty="0"/>
          </a:p>
        </p:txBody>
      </p:sp>
    </p:spTree>
    <p:extLst>
      <p:ext uri="{BB962C8B-B14F-4D97-AF65-F5344CB8AC3E}">
        <p14:creationId xmlns:p14="http://schemas.microsoft.com/office/powerpoint/2010/main" val="421388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Data to ancient Greece &amp; Medieval Europe</a:t>
            </a:r>
          </a:p>
          <a:p>
            <a:r>
              <a:rPr lang="en-US" dirty="0" smtClean="0"/>
              <a:t>Came to US in 18</a:t>
            </a:r>
            <a:r>
              <a:rPr lang="en-US" baseline="30000" dirty="0" smtClean="0"/>
              <a:t>th</a:t>
            </a:r>
            <a:r>
              <a:rPr lang="en-US" dirty="0" smtClean="0"/>
              <a:t> century for voice, fiddle, church choirs</a:t>
            </a:r>
          </a:p>
          <a:p>
            <a:r>
              <a:rPr lang="en-US" dirty="0" smtClean="0"/>
              <a:t>Kansas Musical Jubilee – 1893</a:t>
            </a:r>
          </a:p>
          <a:p>
            <a:pPr lvl="1"/>
            <a:r>
              <a:rPr lang="en-US" dirty="0" smtClean="0"/>
              <a:t>Included HS choirs classified w/ adult groups – 1897</a:t>
            </a:r>
          </a:p>
          <a:p>
            <a:pPr lvl="1"/>
            <a:r>
              <a:rPr lang="en-US" dirty="0" smtClean="0"/>
              <a:t>Separate class for grammar school choirs – 1897</a:t>
            </a:r>
          </a:p>
          <a:p>
            <a:pPr lvl="1"/>
            <a:r>
              <a:rPr lang="en-US" dirty="0" smtClean="0"/>
              <a:t>Ended in 1903 but inspired KS school music contests beginning 1913. Included orchestras &amp; bands by 1917</a:t>
            </a:r>
          </a:p>
          <a:p>
            <a:r>
              <a:rPr lang="en-US" dirty="0" smtClean="0"/>
              <a:t>National School Band Tournament – Chicago: 1923</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http://www.emporia.edu/dotAsset/e01f237b-b71b-43f7-bde2-d5734b0d9abc.gif"/>
          <p:cNvPicPr>
            <a:picLocks noChangeAspect="1" noChangeArrowheads="1"/>
          </p:cNvPicPr>
          <p:nvPr/>
        </p:nvPicPr>
        <p:blipFill rotWithShape="1">
          <a:blip r:embed="rId2">
            <a:extLst>
              <a:ext uri="{28A0092B-C50C-407E-A947-70E740481C1C}">
                <a14:useLocalDpi xmlns:a14="http://schemas.microsoft.com/office/drawing/2010/main" val="0"/>
              </a:ext>
            </a:extLst>
          </a:blip>
          <a:srcRect l="21647" t="23880" r="18252" b="9993"/>
          <a:stretch/>
        </p:blipFill>
        <p:spPr bwMode="auto">
          <a:xfrm>
            <a:off x="6680885" y="1099943"/>
            <a:ext cx="3970639" cy="541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98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School Orchestra Contest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Extension of National School Band Contests: 1924</a:t>
            </a:r>
          </a:p>
          <a:p>
            <a:pPr lvl="1"/>
            <a:r>
              <a:rPr lang="en-US" dirty="0" smtClean="0"/>
              <a:t>National Bureau for the Advancement of Music led by Charles M. Tremaine</a:t>
            </a:r>
          </a:p>
          <a:p>
            <a:pPr lvl="1"/>
            <a:r>
              <a:rPr lang="en-US" dirty="0" smtClean="0"/>
              <a:t>Committee on Instrumental Affairs of </a:t>
            </a:r>
            <a:r>
              <a:rPr lang="en-US" dirty="0" err="1" smtClean="0"/>
              <a:t>MSNC</a:t>
            </a:r>
            <a:r>
              <a:rPr lang="en-US" dirty="0" smtClean="0"/>
              <a:t> led by Joseph E. </a:t>
            </a:r>
            <a:r>
              <a:rPr lang="en-US" dirty="0" err="1" smtClean="0"/>
              <a:t>Maddy</a:t>
            </a:r>
            <a:r>
              <a:rPr lang="en-US" dirty="0" smtClean="0"/>
              <a:t> of the Univ. of MI</a:t>
            </a:r>
          </a:p>
          <a:p>
            <a:pPr lvl="1"/>
            <a:r>
              <a:rPr lang="en-US" dirty="0" smtClean="0"/>
              <a:t>Funded by Band Inst. Manufacturers</a:t>
            </a:r>
          </a:p>
          <a:p>
            <a:pPr lvl="1"/>
            <a:r>
              <a:rPr lang="en-US" dirty="0" smtClean="0"/>
              <a:t>Included system of state, regional, &amp; national contests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Orchestra Contests</a:t>
            </a:r>
          </a:p>
          <a:p>
            <a:pPr lvl="1"/>
            <a:r>
              <a:rPr lang="en-US" dirty="0" smtClean="0"/>
              <a:t>16 state contests &amp; a New England sectional – 1928</a:t>
            </a:r>
          </a:p>
          <a:p>
            <a:pPr lvl="1"/>
            <a:r>
              <a:rPr lang="en-US" dirty="0" smtClean="0"/>
              <a:t>National contests – 1929 at the Univ. of IA, Iowa City</a:t>
            </a:r>
          </a:p>
        </p:txBody>
      </p:sp>
      <p:pic>
        <p:nvPicPr>
          <p:cNvPr id="3074" name="Picture 2" descr="orchchamp_1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637650"/>
            <a:ext cx="5000957" cy="260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72201" y="6244281"/>
            <a:ext cx="5789140" cy="369332"/>
          </a:xfrm>
          <a:prstGeom prst="rect">
            <a:avLst/>
          </a:prstGeom>
          <a:noFill/>
        </p:spPr>
        <p:txBody>
          <a:bodyPr wrap="square" rtlCol="0">
            <a:spAutoFit/>
          </a:bodyPr>
          <a:lstStyle/>
          <a:p>
            <a:r>
              <a:rPr lang="en-US" dirty="0" smtClean="0"/>
              <a:t>Bellows Free Academy – 1928/1929 VT class B state winners</a:t>
            </a:r>
            <a:endParaRPr lang="en-US" dirty="0"/>
          </a:p>
        </p:txBody>
      </p:sp>
    </p:spTree>
    <p:extLst>
      <p:ext uri="{BB962C8B-B14F-4D97-AF65-F5344CB8AC3E}">
        <p14:creationId xmlns:p14="http://schemas.microsoft.com/office/powerpoint/2010/main" val="45145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1929 National School Orchestra Contests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University of Iowa</a:t>
            </a:r>
          </a:p>
          <a:p>
            <a:r>
              <a:rPr lang="en-US" dirty="0" smtClean="0"/>
              <a:t>14 groups, 7 states</a:t>
            </a:r>
          </a:p>
          <a:p>
            <a:r>
              <a:rPr lang="en-US" dirty="0" smtClean="0"/>
              <a:t>Class A &amp; B (school size)</a:t>
            </a:r>
          </a:p>
          <a:p>
            <a:r>
              <a:rPr lang="en-US" dirty="0" smtClean="0"/>
              <a:t>1 </a:t>
            </a:r>
            <a:r>
              <a:rPr lang="en-US" dirty="0" err="1" smtClean="0"/>
              <a:t>JH</a:t>
            </a:r>
            <a:r>
              <a:rPr lang="en-US" dirty="0" smtClean="0"/>
              <a:t> Orchestra</a:t>
            </a:r>
          </a:p>
          <a:p>
            <a:r>
              <a:rPr lang="en-US" dirty="0" smtClean="0"/>
              <a:t>Rank based on composite score from 2 rounds</a:t>
            </a:r>
          </a:p>
          <a:p>
            <a:r>
              <a:rPr lang="en-US" dirty="0" smtClean="0"/>
              <a:t>Each </a:t>
            </a:r>
            <a:r>
              <a:rPr lang="en-US" dirty="0"/>
              <a:t>group </a:t>
            </a:r>
            <a:r>
              <a:rPr lang="en-US" dirty="0" smtClean="0"/>
              <a:t>played a “test piece,” a </a:t>
            </a:r>
            <a:r>
              <a:rPr lang="en-US" dirty="0"/>
              <a:t>selection </a:t>
            </a:r>
            <a:r>
              <a:rPr lang="en-US" dirty="0" smtClean="0"/>
              <a:t>from CIA list, &amp; sight-reading</a:t>
            </a:r>
          </a:p>
          <a:p>
            <a:r>
              <a:rPr lang="en-US" dirty="0" smtClean="0"/>
              <a:t>Required = “Egmont </a:t>
            </a:r>
            <a:r>
              <a:rPr lang="en-US" dirty="0"/>
              <a:t>Overture” by </a:t>
            </a:r>
            <a:r>
              <a:rPr lang="en-US" dirty="0" smtClean="0"/>
              <a:t>Beethoven </a:t>
            </a:r>
            <a:r>
              <a:rPr lang="en-US" dirty="0"/>
              <a:t>(</a:t>
            </a:r>
            <a:r>
              <a:rPr lang="en-US" dirty="0" smtClean="0"/>
              <a:t>A) &amp; </a:t>
            </a:r>
            <a:r>
              <a:rPr lang="en-US" dirty="0"/>
              <a:t>“May Day Dance” by Henry Hadley (</a:t>
            </a:r>
            <a:r>
              <a:rPr lang="en-US" dirty="0" smtClean="0"/>
              <a:t>B)</a:t>
            </a:r>
          </a:p>
          <a:p>
            <a:r>
              <a:rPr lang="en-US" dirty="0"/>
              <a:t>C</a:t>
            </a:r>
            <a:r>
              <a:rPr lang="en-US" dirty="0" smtClean="0"/>
              <a:t>oncluded </a:t>
            </a:r>
            <a:r>
              <a:rPr lang="en-US" dirty="0"/>
              <a:t>with a massed performance of 500 </a:t>
            </a:r>
            <a:r>
              <a:rPr lang="en-US" dirty="0" smtClean="0"/>
              <a:t>top </a:t>
            </a:r>
            <a:r>
              <a:rPr lang="en-US" dirty="0"/>
              <a:t>players from the competing </a:t>
            </a:r>
            <a:r>
              <a:rPr lang="en-US" dirty="0" smtClean="0"/>
              <a:t>orchestras. University </a:t>
            </a:r>
            <a:r>
              <a:rPr lang="en-US" dirty="0"/>
              <a:t>radio station, </a:t>
            </a:r>
            <a:r>
              <a:rPr lang="en-US" dirty="0" err="1"/>
              <a:t>WSUI</a:t>
            </a:r>
            <a:r>
              <a:rPr lang="en-US" dirty="0"/>
              <a:t>, broadcast the finals, massed concert, </a:t>
            </a:r>
            <a:r>
              <a:rPr lang="en-US" dirty="0" smtClean="0"/>
              <a:t>and </a:t>
            </a:r>
            <a:r>
              <a:rPr lang="en-US" dirty="0"/>
              <a:t>awards</a:t>
            </a:r>
            <a:endParaRPr lang="en-US" dirty="0" smtClean="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29130551"/>
              </p:ext>
            </p:extLst>
          </p:nvPr>
        </p:nvGraphicFramePr>
        <p:xfrm>
          <a:off x="6188675" y="1754947"/>
          <a:ext cx="5747951" cy="4422016"/>
        </p:xfrm>
        <a:graphic>
          <a:graphicData uri="http://schemas.openxmlformats.org/drawingml/2006/table">
            <a:tbl>
              <a:tblPr firstRow="1" firstCol="1" bandRow="1"/>
              <a:tblGrid>
                <a:gridCol w="456716"/>
                <a:gridCol w="1838008"/>
                <a:gridCol w="779761"/>
                <a:gridCol w="1726613"/>
                <a:gridCol w="487660"/>
                <a:gridCol w="459193"/>
              </a:tblGrid>
              <a:tr h="455525">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Times New Roman" panose="02020603050405020304" pitchFamily="18" charset="0"/>
                        </a:rPr>
                        <a:t>Class</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Times New Roman" panose="02020603050405020304" pitchFamily="18" charset="0"/>
                        </a:rPr>
                        <a:t>Orchestra</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Times New Roman" panose="02020603050405020304" pitchFamily="18" charset="0"/>
                        </a:rPr>
                        <a:t>State</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Times New Roman" panose="02020603050405020304" pitchFamily="18" charset="0"/>
                        </a:rPr>
                        <a:t>Director</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smtClean="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900" b="1" dirty="0">
                          <a:effectLst/>
                          <a:latin typeface="Times New Roman" panose="02020603050405020304" pitchFamily="18" charset="0"/>
                          <a:ea typeface="Times New Roman" panose="02020603050405020304" pitchFamily="18" charset="0"/>
                        </a:rPr>
                        <a:t>Score</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Times New Roman" panose="02020603050405020304" pitchFamily="18" charset="0"/>
                        </a:rPr>
                        <a:t>Rank</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Peoria Combined HSs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Illinois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900" dirty="0">
                          <a:effectLst/>
                          <a:latin typeface="Times New Roman" panose="02020603050405020304" pitchFamily="18" charset="0"/>
                          <a:ea typeface="Times New Roman" panose="02020603050405020304" pitchFamily="18" charset="0"/>
                        </a:rPr>
                        <a:t>L. Irving Bradley</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900"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w="12700" cap="flat" cmpd="sng" algn="ctr">
                      <a:solidFill>
                        <a:srgbClr val="000000"/>
                      </a:solidFill>
                      <a:prstDash val="solid"/>
                      <a:round/>
                      <a:headEnd type="none" w="med" len="med"/>
                      <a:tailEnd type="none" w="med" len="med"/>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Springfield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Illinois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Ruth Soulman</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Hammond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Indiana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Adam P. Lesinsky</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94.3</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East HS - Waterloo</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Iowa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G. T. Bennett</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87.2</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4</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Neodesha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Kansas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Edward P. Rutledge</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Central HS - Flint</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Michigan</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Walter Bloch</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91.6</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Lincoln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Nebraska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Charles B. Righter</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96.4</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1</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Johnson City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Tennessee</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Margaret Haynes Wright</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Flora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Indiana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C. R. Young</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Michigan City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Indiana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Palmer J. Myran</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81.2</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2</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699969">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Benjamin Franklin JHS – Cedar Rapids</a:t>
                      </a:r>
                      <a:endParaRPr lang="en-US" sz="11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dirty="0">
                          <a:effectLst/>
                          <a:latin typeface="Times New Roman" panose="02020603050405020304" pitchFamily="18" charset="0"/>
                          <a:ea typeface="Times New Roman" panose="02020603050405020304" pitchFamily="18" charset="0"/>
                        </a:rPr>
                        <a:t>Iowa</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Frederick Doetzel</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Sigourney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Iowa</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Paul R. Hulquist</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Decatur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Michigan</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Aileen Bennett</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75.3</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3</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a:noFill/>
                    </a:lnB>
                  </a:tcPr>
                </a:tc>
              </a:tr>
              <a:tr h="233323">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B</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Mount Clemens HS</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Michigan</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Paul H. Tammi</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85.8</a:t>
                      </a:r>
                      <a:endParaRPr lang="en-US" sz="110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dirty="0">
                          <a:effectLst/>
                          <a:latin typeface="Times New Roman" panose="02020603050405020304" pitchFamily="18" charset="0"/>
                          <a:ea typeface="Times New Roman" panose="02020603050405020304" pitchFamily="18" charset="0"/>
                        </a:rPr>
                        <a:t>1</a:t>
                      </a:r>
                      <a:endParaRPr lang="en-US" sz="1100" dirty="0">
                        <a:effectLst/>
                        <a:latin typeface="Times New Roman" panose="02020603050405020304" pitchFamily="18" charset="0"/>
                        <a:ea typeface="Times New Roman" panose="02020603050405020304" pitchFamily="18" charset="0"/>
                      </a:endParaRPr>
                    </a:p>
                  </a:txBody>
                  <a:tcPr marL="60251" marR="60251"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846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Contests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Approximately 500 orchestras participated in state-organized contests in 1930 and about 700 in </a:t>
            </a:r>
            <a:r>
              <a:rPr lang="en-US" dirty="0" smtClean="0"/>
              <a:t>1931</a:t>
            </a:r>
          </a:p>
          <a:p>
            <a:r>
              <a:rPr lang="en-US" dirty="0" smtClean="0"/>
              <a:t>Subsequent Contests</a:t>
            </a:r>
          </a:p>
          <a:p>
            <a:pPr lvl="1"/>
            <a:r>
              <a:rPr lang="en-US" dirty="0" smtClean="0"/>
              <a:t>1930 – Lincoln NE</a:t>
            </a:r>
          </a:p>
          <a:p>
            <a:pPr lvl="1"/>
            <a:r>
              <a:rPr lang="en-US" dirty="0" smtClean="0"/>
              <a:t>1931 – Cleveland OH</a:t>
            </a:r>
          </a:p>
          <a:p>
            <a:pPr lvl="1"/>
            <a:r>
              <a:rPr lang="en-US" dirty="0" smtClean="0"/>
              <a:t>1932 – No contest - depression</a:t>
            </a:r>
          </a:p>
          <a:p>
            <a:pPr lvl="1"/>
            <a:r>
              <a:rPr lang="en-US" dirty="0" smtClean="0"/>
              <a:t>1933 – Elmhurst IL</a:t>
            </a:r>
          </a:p>
          <a:p>
            <a:pPr lvl="2"/>
            <a:r>
              <a:rPr lang="en-US" dirty="0" smtClean="0"/>
              <a:t>Cent. of Progress &amp; rating system</a:t>
            </a:r>
          </a:p>
          <a:p>
            <a:pPr lvl="1"/>
            <a:r>
              <a:rPr lang="en-US" dirty="0" smtClean="0"/>
              <a:t>1934 – Ottawa KS</a:t>
            </a:r>
          </a:p>
          <a:p>
            <a:pPr lvl="1"/>
            <a:r>
              <a:rPr lang="en-US" dirty="0" smtClean="0"/>
              <a:t>1935 – Madison WI (alt. years)</a:t>
            </a:r>
          </a:p>
          <a:p>
            <a:pPr lvl="1"/>
            <a:r>
              <a:rPr lang="en-US" dirty="0" smtClean="0"/>
              <a:t>1937 – Columbus OH (OSU)</a:t>
            </a:r>
          </a:p>
          <a:p>
            <a:pPr lvl="1"/>
            <a:r>
              <a:rPr lang="en-US" dirty="0" smtClean="0"/>
              <a:t>1938-1942 – Regional Competition/Festivals</a:t>
            </a:r>
            <a:endParaRPr lang="en-US" dirty="0"/>
          </a:p>
        </p:txBody>
      </p:sp>
      <p:sp>
        <p:nvSpPr>
          <p:cNvPr id="6" name="Content Placeholder 5"/>
          <p:cNvSpPr>
            <a:spLocks noGrp="1"/>
          </p:cNvSpPr>
          <p:nvPr>
            <p:ph sz="half" idx="2"/>
          </p:nvPr>
        </p:nvSpPr>
        <p:spPr>
          <a:xfrm>
            <a:off x="6172200" y="1825625"/>
            <a:ext cx="5181600" cy="1197661"/>
          </a:xfrm>
        </p:spPr>
        <p:txBody>
          <a:bodyPr>
            <a:normAutofit fontScale="85000" lnSpcReduction="20000"/>
          </a:bodyPr>
          <a:lstStyle/>
          <a:p>
            <a:endParaRPr lang="en-US" dirty="0"/>
          </a:p>
        </p:txBody>
      </p:sp>
      <p:pic>
        <p:nvPicPr>
          <p:cNvPr id="5122" name="Picture 2" descr="http://3.bp.blogspot.com/-rQTJYYsl0ZU/UAnX0y_TplI/AAAAAAAADiU/Bn02JKbtgF0/s1600/Hampton+School+Orch+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690688"/>
            <a:ext cx="5789142" cy="406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172200" y="5751548"/>
            <a:ext cx="5896234" cy="369332"/>
          </a:xfrm>
          <a:prstGeom prst="rect">
            <a:avLst/>
          </a:prstGeom>
          <a:noFill/>
        </p:spPr>
        <p:txBody>
          <a:bodyPr wrap="square" rtlCol="0">
            <a:spAutoFit/>
          </a:bodyPr>
          <a:lstStyle/>
          <a:p>
            <a:r>
              <a:rPr lang="en-US" dirty="0" smtClean="0"/>
              <a:t>Hampton, New Hampshire HS Orchestra – NH 1</a:t>
            </a:r>
            <a:r>
              <a:rPr lang="en-US" baseline="30000" dirty="0" smtClean="0"/>
              <a:t>st</a:t>
            </a:r>
            <a:r>
              <a:rPr lang="en-US" dirty="0" smtClean="0"/>
              <a:t> place - 1929</a:t>
            </a:r>
            <a:endParaRPr lang="en-US" dirty="0"/>
          </a:p>
        </p:txBody>
      </p:sp>
    </p:spTree>
    <p:extLst>
      <p:ext uri="{BB962C8B-B14F-4D97-AF65-F5344CB8AC3E}">
        <p14:creationId xmlns:p14="http://schemas.microsoft.com/office/powerpoint/2010/main" val="383602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Adjudication</a:t>
            </a:r>
            <a:endParaRPr lang="en-US" dirty="0"/>
          </a:p>
        </p:txBody>
      </p:sp>
      <p:sp>
        <p:nvSpPr>
          <p:cNvPr id="3" name="Content Placeholder 2"/>
          <p:cNvSpPr>
            <a:spLocks noGrp="1"/>
          </p:cNvSpPr>
          <p:nvPr>
            <p:ph sz="half" idx="1"/>
          </p:nvPr>
        </p:nvSpPr>
        <p:spPr/>
        <p:txBody>
          <a:bodyPr/>
          <a:lstStyle/>
          <a:p>
            <a:r>
              <a:rPr lang="en-US" dirty="0" smtClean="0"/>
              <a:t>Ranking vs. Rating</a:t>
            </a:r>
          </a:p>
          <a:p>
            <a:r>
              <a:rPr lang="en-US" dirty="0" smtClean="0"/>
              <a:t>Instrumentation (100 pts. [x2])</a:t>
            </a:r>
          </a:p>
          <a:p>
            <a:pPr lvl="1"/>
            <a:r>
              <a:rPr lang="en-US" dirty="0" smtClean="0"/>
              <a:t>79 piece standard instrumentation</a:t>
            </a:r>
          </a:p>
          <a:p>
            <a:pPr lvl="1"/>
            <a:r>
              <a:rPr lang="en-US" dirty="0" smtClean="0"/>
              <a:t>-½  for each missing instrument or -¼ for each saxophone substitution (until 1933)</a:t>
            </a:r>
          </a:p>
          <a:p>
            <a:r>
              <a:rPr lang="en-US" dirty="0" smtClean="0"/>
              <a:t>Tone, Intonation (1930), Interpretation, General Effect (100 pts. x 2 pieces = 800 pts.)</a:t>
            </a:r>
          </a:p>
          <a:p>
            <a:r>
              <a:rPr lang="en-US" dirty="0" smtClean="0"/>
              <a:t>Sight reading = 20-25%</a:t>
            </a:r>
            <a:endParaRPr lang="en-US" dirty="0"/>
          </a:p>
        </p:txBody>
      </p:sp>
      <p:sp>
        <p:nvSpPr>
          <p:cNvPr id="4" name="Content Placeholder 3"/>
          <p:cNvSpPr>
            <a:spLocks noGrp="1"/>
          </p:cNvSpPr>
          <p:nvPr>
            <p:ph sz="half" idx="2"/>
          </p:nvPr>
        </p:nvSpPr>
        <p:spPr/>
        <p:txBody>
          <a:bodyPr/>
          <a:lstStyle/>
          <a:p>
            <a:r>
              <a:rPr lang="en-US" dirty="0" smtClean="0"/>
              <a:t>Judges included professional musicians, conductors, &amp; composers, as well as school music educators</a:t>
            </a:r>
          </a:p>
          <a:p>
            <a:pPr lvl="1"/>
            <a:r>
              <a:rPr lang="en-US" dirty="0" smtClean="0"/>
              <a:t>Howard Hanson – composer/conductor</a:t>
            </a:r>
          </a:p>
          <a:p>
            <a:pPr lvl="1"/>
            <a:r>
              <a:rPr lang="en-US" dirty="0" smtClean="0"/>
              <a:t>Carl Busch - composer</a:t>
            </a:r>
          </a:p>
          <a:p>
            <a:pPr lvl="1"/>
            <a:r>
              <a:rPr lang="en-US" dirty="0"/>
              <a:t>Emil </a:t>
            </a:r>
            <a:r>
              <a:rPr lang="en-US" dirty="0" smtClean="0"/>
              <a:t>Herrmann – concertmaster: </a:t>
            </a:r>
            <a:r>
              <a:rPr lang="en-US" dirty="0"/>
              <a:t>Cincinnati Symphony </a:t>
            </a:r>
            <a:r>
              <a:rPr lang="en-US" dirty="0" smtClean="0"/>
              <a:t>Orchestra</a:t>
            </a:r>
          </a:p>
          <a:p>
            <a:pPr lvl="1"/>
            <a:r>
              <a:rPr lang="en-US" dirty="0"/>
              <a:t>Will </a:t>
            </a:r>
            <a:r>
              <a:rPr lang="en-US" dirty="0" smtClean="0"/>
              <a:t>Earhart - Pittsburgh </a:t>
            </a:r>
            <a:r>
              <a:rPr lang="en-US" dirty="0"/>
              <a:t>Public </a:t>
            </a:r>
            <a:r>
              <a:rPr lang="en-US" dirty="0" smtClean="0"/>
              <a:t>Schools</a:t>
            </a:r>
            <a:endParaRPr lang="en-US" dirty="0"/>
          </a:p>
        </p:txBody>
      </p:sp>
    </p:spTree>
    <p:extLst>
      <p:ext uri="{BB962C8B-B14F-4D97-AF65-F5344CB8AC3E}">
        <p14:creationId xmlns:p14="http://schemas.microsoft.com/office/powerpoint/2010/main" val="13686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850924" cy="1183374"/>
          </a:xfrm>
        </p:spPr>
        <p:txBody>
          <a:bodyPr/>
          <a:lstStyle/>
          <a:p>
            <a:r>
              <a:rPr lang="en-US" dirty="0" smtClean="0"/>
              <a:t>Adj. Forms/1931 &amp; 1936</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111" y="1548499"/>
            <a:ext cx="5316751" cy="5309501"/>
          </a:xfrm>
          <a:prstGeom prst="rect">
            <a:avLst/>
          </a:prstGeom>
        </p:spPr>
      </p:pic>
      <p:pic>
        <p:nvPicPr>
          <p:cNvPr id="6" name="Picture 5"/>
          <p:cNvPicPr>
            <a:picLocks noChangeAspect="1"/>
          </p:cNvPicPr>
          <p:nvPr/>
        </p:nvPicPr>
        <p:blipFill>
          <a:blip r:embed="rId3"/>
          <a:stretch>
            <a:fillRect/>
          </a:stretch>
        </p:blipFill>
        <p:spPr>
          <a:xfrm>
            <a:off x="6797889" y="365126"/>
            <a:ext cx="3998121" cy="6493897"/>
          </a:xfrm>
          <a:prstGeom prst="rect">
            <a:avLst/>
          </a:prstGeom>
        </p:spPr>
      </p:pic>
    </p:spTree>
    <p:extLst>
      <p:ext uri="{BB962C8B-B14F-4D97-AF65-F5344CB8AC3E}">
        <p14:creationId xmlns:p14="http://schemas.microsoft.com/office/powerpoint/2010/main" val="126934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51852"/>
          <a:stretch/>
        </p:blipFill>
        <p:spPr>
          <a:xfrm>
            <a:off x="0" y="1779373"/>
            <a:ext cx="12158431" cy="4464909"/>
          </a:xfrm>
          <a:prstGeom prst="rect">
            <a:avLst/>
          </a:prstGeom>
        </p:spPr>
      </p:pic>
      <p:sp>
        <p:nvSpPr>
          <p:cNvPr id="6" name="Title 5"/>
          <p:cNvSpPr>
            <a:spLocks noGrp="1"/>
          </p:cNvSpPr>
          <p:nvPr>
            <p:ph type="title"/>
          </p:nvPr>
        </p:nvSpPr>
        <p:spPr/>
        <p:txBody>
          <a:bodyPr/>
          <a:lstStyle/>
          <a:p>
            <a:r>
              <a:rPr lang="en-US" dirty="0" smtClean="0"/>
              <a:t>1928 State Winners (notice instrumentation)</a:t>
            </a:r>
            <a:endParaRPr lang="en-US" dirty="0"/>
          </a:p>
        </p:txBody>
      </p:sp>
    </p:spTree>
    <p:extLst>
      <p:ext uri="{BB962C8B-B14F-4D97-AF65-F5344CB8AC3E}">
        <p14:creationId xmlns:p14="http://schemas.microsoft.com/office/powerpoint/2010/main" val="25783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lstStyle/>
          <a:p>
            <a:r>
              <a:rPr lang="en-US" dirty="0" smtClean="0"/>
              <a:t>Personal Story (family of collectors)</a:t>
            </a:r>
          </a:p>
          <a:p>
            <a:r>
              <a:rPr lang="en-US" dirty="0" smtClean="0"/>
              <a:t>In music education</a:t>
            </a:r>
          </a:p>
          <a:p>
            <a:pPr lvl="1"/>
            <a:r>
              <a:rPr lang="en-US" dirty="0" smtClean="0"/>
              <a:t>Vicarious </a:t>
            </a:r>
            <a:r>
              <a:rPr lang="en-US" dirty="0" smtClean="0"/>
              <a:t>models </a:t>
            </a:r>
            <a:r>
              <a:rPr lang="en-US" dirty="0" smtClean="0"/>
              <a:t>(Bill Lee) reveal success over </a:t>
            </a:r>
            <a:r>
              <a:rPr lang="en-US" dirty="0" smtClean="0"/>
              <a:t>time</a:t>
            </a:r>
          </a:p>
          <a:p>
            <a:pPr lvl="2"/>
            <a:r>
              <a:rPr lang="en-US" dirty="0" smtClean="0"/>
              <a:t>Joseph </a:t>
            </a:r>
            <a:r>
              <a:rPr lang="en-US" dirty="0" err="1" smtClean="0"/>
              <a:t>Maddy</a:t>
            </a:r>
            <a:endParaRPr lang="en-US" dirty="0" smtClean="0"/>
          </a:p>
          <a:p>
            <a:pPr lvl="2"/>
            <a:r>
              <a:rPr lang="en-US" dirty="0" smtClean="0"/>
              <a:t>A. R. McAllister</a:t>
            </a:r>
            <a:endParaRPr lang="en-US" dirty="0" smtClean="0"/>
          </a:p>
          <a:p>
            <a:pPr lvl="1"/>
            <a:r>
              <a:rPr lang="en-US" dirty="0" smtClean="0"/>
              <a:t>Successful strategies never go out of </a:t>
            </a:r>
            <a:r>
              <a:rPr lang="en-US" dirty="0" smtClean="0"/>
              <a:t>date</a:t>
            </a:r>
          </a:p>
          <a:p>
            <a:pPr lvl="2"/>
            <a:r>
              <a:rPr lang="en-US" dirty="0" smtClean="0"/>
              <a:t>“Do more in less time”</a:t>
            </a:r>
          </a:p>
          <a:p>
            <a:pPr lvl="2"/>
            <a:r>
              <a:rPr lang="en-US" dirty="0"/>
              <a:t>c</a:t>
            </a:r>
            <a:r>
              <a:rPr lang="en-US" dirty="0" smtClean="0"/>
              <a:t>onstructivism, learning-by-doing</a:t>
            </a:r>
            <a:endParaRPr lang="en-US" dirty="0" smtClean="0"/>
          </a:p>
        </p:txBody>
      </p:sp>
      <p:sp>
        <p:nvSpPr>
          <p:cNvPr id="4" name="Content Placeholder 3"/>
          <p:cNvSpPr>
            <a:spLocks noGrp="1"/>
          </p:cNvSpPr>
          <p:nvPr>
            <p:ph sz="half" idx="2"/>
          </p:nvPr>
        </p:nvSpPr>
        <p:spPr/>
        <p:txBody>
          <a:bodyPr/>
          <a:lstStyle/>
          <a:p>
            <a:endParaRPr lang="en-US"/>
          </a:p>
        </p:txBody>
      </p:sp>
      <p:pic>
        <p:nvPicPr>
          <p:cNvPr id="1026" name="Picture 2" descr="http://wwwold.interlochen.org/files/imagecache/pageimage/image/image/1930%20%20Maddy%20shakes%20Sousa%27s%20hand.jpg"/>
          <p:cNvPicPr>
            <a:picLocks noChangeAspect="1" noChangeArrowheads="1"/>
          </p:cNvPicPr>
          <p:nvPr/>
        </p:nvPicPr>
        <p:blipFill rotWithShape="1">
          <a:blip r:embed="rId2">
            <a:extLst>
              <a:ext uri="{28A0092B-C50C-407E-A947-70E740481C1C}">
                <a14:useLocalDpi xmlns:a14="http://schemas.microsoft.com/office/drawing/2010/main" val="0"/>
              </a:ext>
            </a:extLst>
          </a:blip>
          <a:srcRect l="1938" t="4217" r="2926" b="-42"/>
          <a:stretch/>
        </p:blipFill>
        <p:spPr bwMode="auto">
          <a:xfrm>
            <a:off x="6121231" y="1690687"/>
            <a:ext cx="5609450" cy="414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6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Trophies &amp; Medals Provided by </a:t>
            </a:r>
            <a:r>
              <a:rPr lang="en-US" dirty="0" err="1" smtClean="0"/>
              <a:t>NBAM</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7" name="Picture 6"/>
          <p:cNvPicPr>
            <a:picLocks noChangeAspect="1"/>
          </p:cNvPicPr>
          <p:nvPr/>
        </p:nvPicPr>
        <p:blipFill rotWithShape="1">
          <a:blip r:embed="rId2"/>
          <a:srcRect t="5509" b="1505"/>
          <a:stretch/>
        </p:blipFill>
        <p:spPr>
          <a:xfrm>
            <a:off x="292500" y="1416907"/>
            <a:ext cx="3136500" cy="5346357"/>
          </a:xfrm>
          <a:prstGeom prst="rect">
            <a:avLst/>
          </a:prstGeom>
        </p:spPr>
      </p:pic>
      <p:pic>
        <p:nvPicPr>
          <p:cNvPr id="8" name="Picture 7"/>
          <p:cNvPicPr>
            <a:picLocks noChangeAspect="1"/>
          </p:cNvPicPr>
          <p:nvPr/>
        </p:nvPicPr>
        <p:blipFill rotWithShape="1">
          <a:blip r:embed="rId3"/>
          <a:srcRect t="2509"/>
          <a:stretch/>
        </p:blipFill>
        <p:spPr>
          <a:xfrm>
            <a:off x="4556714" y="1400430"/>
            <a:ext cx="2830500" cy="5362833"/>
          </a:xfrm>
          <a:prstGeom prst="rect">
            <a:avLst/>
          </a:prstGeom>
        </p:spPr>
      </p:pic>
      <p:pic>
        <p:nvPicPr>
          <p:cNvPr id="9" name="Picture 8"/>
          <p:cNvPicPr>
            <a:picLocks noChangeAspect="1"/>
          </p:cNvPicPr>
          <p:nvPr/>
        </p:nvPicPr>
        <p:blipFill rotWithShape="1">
          <a:blip r:embed="rId4"/>
          <a:srcRect t="2682"/>
          <a:stretch/>
        </p:blipFill>
        <p:spPr>
          <a:xfrm>
            <a:off x="8495250" y="1400430"/>
            <a:ext cx="3404250" cy="5213626"/>
          </a:xfrm>
          <a:prstGeom prst="rect">
            <a:avLst/>
          </a:prstGeom>
        </p:spPr>
      </p:pic>
    </p:spTree>
    <p:extLst>
      <p:ext uri="{BB962C8B-B14F-4D97-AF65-F5344CB8AC3E}">
        <p14:creationId xmlns:p14="http://schemas.microsoft.com/office/powerpoint/2010/main" val="278436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Recommendations</a:t>
            </a:r>
            <a:endParaRPr lang="en-US" dirty="0"/>
          </a:p>
        </p:txBody>
      </p:sp>
      <p:sp>
        <p:nvSpPr>
          <p:cNvPr id="3" name="Content Placeholder 2"/>
          <p:cNvSpPr>
            <a:spLocks noGrp="1"/>
          </p:cNvSpPr>
          <p:nvPr>
            <p:ph sz="half" idx="1"/>
          </p:nvPr>
        </p:nvSpPr>
        <p:spPr>
          <a:xfrm>
            <a:off x="838200" y="1825625"/>
            <a:ext cx="6790038" cy="4351338"/>
          </a:xfrm>
        </p:spPr>
        <p:txBody>
          <a:bodyPr>
            <a:normAutofit/>
          </a:bodyPr>
          <a:lstStyle/>
          <a:p>
            <a:r>
              <a:rPr lang="en-US" dirty="0" smtClean="0"/>
              <a:t>Contests stopped evolving after 1932 &amp; resemble current practice</a:t>
            </a:r>
          </a:p>
          <a:p>
            <a:pPr lvl="1"/>
            <a:r>
              <a:rPr lang="en-US" dirty="0" smtClean="0"/>
              <a:t>Adjudication forms (vs. </a:t>
            </a:r>
            <a:r>
              <a:rPr lang="en-US" dirty="0" err="1" smtClean="0"/>
              <a:t>MSBOA</a:t>
            </a:r>
            <a:r>
              <a:rPr lang="en-US" dirty="0" smtClean="0"/>
              <a:t>)</a:t>
            </a:r>
          </a:p>
          <a:p>
            <a:pPr lvl="1"/>
            <a:r>
              <a:rPr lang="en-US" dirty="0" smtClean="0"/>
              <a:t>Classification (often on school size)</a:t>
            </a:r>
          </a:p>
          <a:p>
            <a:pPr lvl="2"/>
            <a:r>
              <a:rPr lang="en-US" dirty="0" smtClean="0"/>
              <a:t>Probably results in exclusion of neediest groups/teachers</a:t>
            </a:r>
          </a:p>
          <a:p>
            <a:pPr lvl="2"/>
            <a:r>
              <a:rPr lang="en-US" dirty="0" smtClean="0"/>
              <a:t>Required repertoire list</a:t>
            </a:r>
          </a:p>
          <a:p>
            <a:pPr lvl="2"/>
            <a:r>
              <a:rPr lang="en-US" dirty="0" smtClean="0"/>
              <a:t>Sight-reading difficulty</a:t>
            </a:r>
          </a:p>
          <a:p>
            <a:pPr lvl="2"/>
            <a:r>
              <a:rPr lang="en-US" dirty="0" smtClean="0"/>
              <a:t>Rating (I – V). [Is this really non competitive?]</a:t>
            </a:r>
          </a:p>
        </p:txBody>
      </p:sp>
      <p:sp>
        <p:nvSpPr>
          <p:cNvPr id="4" name="Content Placeholder 3"/>
          <p:cNvSpPr>
            <a:spLocks noGrp="1"/>
          </p:cNvSpPr>
          <p:nvPr>
            <p:ph sz="half" idx="2"/>
          </p:nvPr>
        </p:nvSpPr>
        <p:spPr>
          <a:xfrm>
            <a:off x="7957751" y="1825625"/>
            <a:ext cx="3396048" cy="4351338"/>
          </a:xfrm>
        </p:spPr>
        <p:txBody>
          <a:bodyPr>
            <a:normAutofit/>
          </a:bodyPr>
          <a:lstStyle/>
          <a:p>
            <a:endParaRPr lang="en-US" dirty="0"/>
          </a:p>
        </p:txBody>
      </p:sp>
      <p:pic>
        <p:nvPicPr>
          <p:cNvPr id="5" name="Picture 4"/>
          <p:cNvPicPr>
            <a:picLocks noChangeAspect="1"/>
          </p:cNvPicPr>
          <p:nvPr/>
        </p:nvPicPr>
        <p:blipFill>
          <a:blip r:embed="rId2"/>
          <a:stretch>
            <a:fillRect/>
          </a:stretch>
        </p:blipFill>
        <p:spPr>
          <a:xfrm>
            <a:off x="8051018" y="1586728"/>
            <a:ext cx="3872222" cy="503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54322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Evolutionary Step</a:t>
            </a:r>
            <a:r>
              <a:rPr lang="en-US" dirty="0" smtClean="0"/>
              <a:t>?</a:t>
            </a:r>
            <a:endParaRPr lang="en-US" dirty="0"/>
          </a:p>
        </p:txBody>
      </p:sp>
      <p:sp>
        <p:nvSpPr>
          <p:cNvPr id="3" name="Content Placeholder 2"/>
          <p:cNvSpPr>
            <a:spLocks noGrp="1"/>
          </p:cNvSpPr>
          <p:nvPr>
            <p:ph sz="half" idx="1"/>
          </p:nvPr>
        </p:nvSpPr>
        <p:spPr>
          <a:xfrm>
            <a:off x="838200" y="1825625"/>
            <a:ext cx="3651422" cy="4351338"/>
          </a:xfrm>
        </p:spPr>
        <p:txBody>
          <a:bodyPr>
            <a:normAutofit fontScale="70000" lnSpcReduction="20000"/>
          </a:bodyPr>
          <a:lstStyle/>
          <a:p>
            <a:r>
              <a:rPr lang="en-US" sz="2900" dirty="0"/>
              <a:t>N</a:t>
            </a:r>
            <a:r>
              <a:rPr lang="en-US" sz="2900" dirty="0" smtClean="0"/>
              <a:t>arrative </a:t>
            </a:r>
            <a:r>
              <a:rPr lang="en-US" sz="2900" dirty="0"/>
              <a:t>feedback/comments </a:t>
            </a:r>
            <a:r>
              <a:rPr lang="en-US" sz="2900" dirty="0" smtClean="0"/>
              <a:t>w/o scores or ratings(?)</a:t>
            </a:r>
            <a:endParaRPr lang="en-US" sz="2900" dirty="0"/>
          </a:p>
          <a:p>
            <a:pPr lvl="1"/>
            <a:r>
              <a:rPr lang="en-US" sz="2600" dirty="0"/>
              <a:t>Would allow for other changes</a:t>
            </a:r>
          </a:p>
          <a:p>
            <a:pPr lvl="1"/>
            <a:r>
              <a:rPr lang="en-US" sz="2600" dirty="0"/>
              <a:t>Discourage use of ratings in teacher evaluation</a:t>
            </a:r>
          </a:p>
          <a:p>
            <a:pPr lvl="1"/>
            <a:r>
              <a:rPr lang="en-US" sz="2600" dirty="0"/>
              <a:t>Encourage a true festival atmosphere that welcomed groups of all levels and stages of </a:t>
            </a:r>
            <a:r>
              <a:rPr lang="en-US" sz="2600" dirty="0" smtClean="0"/>
              <a:t>development</a:t>
            </a:r>
            <a:endParaRPr lang="en-US" sz="2600" dirty="0"/>
          </a:p>
        </p:txBody>
      </p:sp>
      <p:sp>
        <p:nvSpPr>
          <p:cNvPr id="4" name="Content Placeholder 3"/>
          <p:cNvSpPr>
            <a:spLocks noGrp="1"/>
          </p:cNvSpPr>
          <p:nvPr>
            <p:ph sz="half" idx="2"/>
          </p:nvPr>
        </p:nvSpPr>
        <p:spPr>
          <a:xfrm>
            <a:off x="4827373" y="1825625"/>
            <a:ext cx="6526427" cy="4351338"/>
          </a:xfrm>
        </p:spPr>
        <p:txBody>
          <a:bodyPr>
            <a:normAutofit fontScale="70000" lnSpcReduction="20000"/>
          </a:bodyPr>
          <a:lstStyle/>
          <a:p>
            <a:pPr marL="0" indent="0">
              <a:buNone/>
            </a:pPr>
            <a:r>
              <a:rPr lang="en-US" dirty="0" smtClean="0"/>
              <a:t>“In </a:t>
            </a:r>
            <a:r>
              <a:rPr lang="en-US" dirty="0"/>
              <a:t>our state the contest has become a grading system. Teachers wait like naughty third-graders in the principal's office for the stamp of I, II, III, IV, or V in indelible ink on the bare skin of their year's work. This process scarcely soothes the breasts that grew savage at a </a:t>
            </a:r>
            <a:r>
              <a:rPr lang="en-US" dirty="0" smtClean="0"/>
              <a:t>contest…The </a:t>
            </a:r>
            <a:r>
              <a:rPr lang="en-US" dirty="0"/>
              <a:t>intent was noble. Instead of letting one contest winner reduce all the others to the status of loser, the tonic effect of winning was to be spread out. But what was actually spread out was the dismal effect of losing. There are many new ways of losing which the original contests lacked that the grading system has exploited</a:t>
            </a:r>
            <a:r>
              <a:rPr lang="en-US" dirty="0" smtClean="0"/>
              <a:t>.”</a:t>
            </a:r>
          </a:p>
          <a:p>
            <a:pPr marL="0" indent="0">
              <a:buNone/>
            </a:pPr>
            <a:r>
              <a:rPr lang="en-US" dirty="0" smtClean="0"/>
              <a:t>“…</a:t>
            </a:r>
            <a:r>
              <a:rPr lang="en-US" dirty="0"/>
              <a:t>we should be training children out of competitiveness rather than consistently goading them into it. We should be giving our teachers real help: demonstrations, answers to questions, reaffirmation of highest purpose, rather than adjudications. All of us, teachers and students and judges, should be pooling our powers and experiences for mutual help, rather than trying to be better than each other</a:t>
            </a:r>
            <a:r>
              <a:rPr lang="en-US" dirty="0" smtClean="0"/>
              <a:t>.”              </a:t>
            </a:r>
            <a:r>
              <a:rPr lang="en-US" sz="2300" dirty="0" smtClean="0"/>
              <a:t>H. R. </a:t>
            </a:r>
            <a:r>
              <a:rPr lang="en-US" sz="2300" dirty="0" err="1" smtClean="0"/>
              <a:t>Wunderlich</a:t>
            </a:r>
            <a:r>
              <a:rPr lang="en-US" sz="2300" dirty="0" smtClean="0"/>
              <a:t> (</a:t>
            </a:r>
            <a:r>
              <a:rPr lang="en-US" sz="2300" dirty="0" err="1" smtClean="0"/>
              <a:t>MEJ</a:t>
            </a:r>
            <a:r>
              <a:rPr lang="en-US" sz="2300" dirty="0" smtClean="0"/>
              <a:t>, 1951)</a:t>
            </a:r>
            <a:endParaRPr lang="en-US" sz="2300" dirty="0"/>
          </a:p>
        </p:txBody>
      </p:sp>
      <p:pic>
        <p:nvPicPr>
          <p:cNvPr id="6146" name="Picture 2" descr="http://www.powayusd.com/teachers/ureiner/ulli/photos/JHWBASS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80" y="4262194"/>
            <a:ext cx="2844858" cy="239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5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Recommendations</a:t>
            </a:r>
            <a:endParaRPr lang="en-US" dirty="0"/>
          </a:p>
        </p:txBody>
      </p:sp>
      <p:sp>
        <p:nvSpPr>
          <p:cNvPr id="5" name="Content Placeholder 4"/>
          <p:cNvSpPr>
            <a:spLocks noGrp="1"/>
          </p:cNvSpPr>
          <p:nvPr>
            <p:ph idx="1"/>
          </p:nvPr>
        </p:nvSpPr>
        <p:spPr>
          <a:xfrm>
            <a:off x="838200" y="1825625"/>
            <a:ext cx="10117822" cy="4351338"/>
          </a:xfrm>
        </p:spPr>
        <p:txBody>
          <a:bodyPr>
            <a:normAutofit fontScale="92500" lnSpcReduction="10000"/>
          </a:bodyPr>
          <a:lstStyle/>
          <a:p>
            <a:r>
              <a:rPr lang="en-US" dirty="0" smtClean="0"/>
              <a:t>Allow individual directors to choose classification (e.g., VA) </a:t>
            </a:r>
          </a:p>
          <a:p>
            <a:pPr marL="0" indent="0">
              <a:buNone/>
            </a:pPr>
            <a:r>
              <a:rPr lang="en-US" dirty="0"/>
              <a:t> </a:t>
            </a:r>
            <a:r>
              <a:rPr lang="en-US" dirty="0" smtClean="0"/>
              <a:t>  or eliminate classifications</a:t>
            </a:r>
          </a:p>
          <a:p>
            <a:r>
              <a:rPr lang="en-US" dirty="0" smtClean="0"/>
              <a:t>Invite professional composers, conductors, &amp; musicians to adjudicate</a:t>
            </a:r>
          </a:p>
          <a:p>
            <a:pPr lvl="1"/>
            <a:r>
              <a:rPr lang="en-US" dirty="0" smtClean="0"/>
              <a:t>Bring a unique perspective compared to other school directors serving as judges</a:t>
            </a:r>
          </a:p>
          <a:p>
            <a:pPr lvl="1"/>
            <a:r>
              <a:rPr lang="en-US" dirty="0" smtClean="0"/>
              <a:t>“…I began to get disenchanted with the contest as a teaching aid….[T]he judging of the contests was moving out of the hands of the professional musicians into those of people in academia, especially those in college and university music departments. I am not saying that these people were inferior to the prewar professional judges, but they had different standards and they looked for different things in the [ensembles] they heard. I did not share their outlook, because I myself am from the profession. I began to feel more and more out of tough at contest time.” T. </a:t>
            </a:r>
            <a:r>
              <a:rPr lang="en-US" dirty="0" err="1" smtClean="0"/>
              <a:t>Paschedag</a:t>
            </a:r>
            <a:r>
              <a:rPr lang="en-US" dirty="0" smtClean="0"/>
              <a:t> – Director, West Frankfort IL: 1930-1952) </a:t>
            </a:r>
            <a:r>
              <a:rPr lang="en-US" i="1" dirty="0" smtClean="0"/>
              <a:t>The Music Came First: The Memories of Theodore </a:t>
            </a:r>
            <a:r>
              <a:rPr lang="en-US" i="1" dirty="0" err="1" smtClean="0"/>
              <a:t>Paschedag</a:t>
            </a:r>
            <a:endParaRPr lang="en-US" i="1" dirty="0" smtClean="0"/>
          </a:p>
        </p:txBody>
      </p:sp>
      <p:pic>
        <p:nvPicPr>
          <p:cNvPr id="7170" name="Picture 2" descr="Theodore Wilkinson Pasche Paschedag,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127" y="195263"/>
            <a:ext cx="1928425" cy="242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64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normAutofit fontScale="92500"/>
          </a:bodyPr>
          <a:lstStyle/>
          <a:p>
            <a:pPr marL="0" indent="0">
              <a:buNone/>
            </a:pPr>
            <a:r>
              <a:rPr lang="en-US" dirty="0"/>
              <a:t>Heller, G. N. (1985). On the meaning and value of historical research in music </a:t>
            </a:r>
            <a:r>
              <a:rPr lang="en-US" dirty="0" smtClean="0"/>
              <a:t>education. </a:t>
            </a:r>
            <a:r>
              <a:rPr lang="en-US" i="1" dirty="0" smtClean="0"/>
              <a:t>Journal </a:t>
            </a:r>
            <a:r>
              <a:rPr lang="en-US" i="1" dirty="0"/>
              <a:t>of Historical Research in Music Education, 32</a:t>
            </a:r>
            <a:r>
              <a:rPr lang="en-US" dirty="0"/>
              <a:t>(1), 4-6.</a:t>
            </a:r>
          </a:p>
          <a:p>
            <a:pPr marL="0" indent="0">
              <a:buNone/>
            </a:pPr>
            <a:r>
              <a:rPr lang="en-US" dirty="0"/>
              <a:t>Heller, G. N. (1998). Historical research in music education: Definitions and </a:t>
            </a:r>
            <a:r>
              <a:rPr lang="en-US" dirty="0" smtClean="0"/>
              <a:t>defenses. </a:t>
            </a:r>
            <a:r>
              <a:rPr lang="en-US" i="1" dirty="0" smtClean="0"/>
              <a:t>Philosophy </a:t>
            </a:r>
            <a:r>
              <a:rPr lang="en-US" i="1" dirty="0"/>
              <a:t>of Music Education Review, 61</a:t>
            </a:r>
            <a:r>
              <a:rPr lang="en-US" dirty="0"/>
              <a:t>, 84-85.</a:t>
            </a:r>
          </a:p>
          <a:p>
            <a:pPr marL="0" indent="0">
              <a:buNone/>
            </a:pPr>
            <a:r>
              <a:rPr lang="en-US" dirty="0" smtClean="0"/>
              <a:t>Humphreys, J. T. (1998). </a:t>
            </a:r>
            <a:r>
              <a:rPr lang="en-US" dirty="0" smtClean="0"/>
              <a:t>The </a:t>
            </a:r>
            <a:r>
              <a:rPr lang="en-US" dirty="0"/>
              <a:t>c</a:t>
            </a:r>
            <a:r>
              <a:rPr lang="en-US" dirty="0" smtClean="0"/>
              <a:t>ontent </a:t>
            </a:r>
            <a:r>
              <a:rPr lang="en-US" dirty="0"/>
              <a:t>of </a:t>
            </a:r>
            <a:r>
              <a:rPr lang="en-US" dirty="0" smtClean="0"/>
              <a:t>music </a:t>
            </a:r>
            <a:r>
              <a:rPr lang="en-US" dirty="0"/>
              <a:t>e</a:t>
            </a:r>
            <a:r>
              <a:rPr lang="en-US" dirty="0" smtClean="0"/>
              <a:t>ducation </a:t>
            </a:r>
            <a:r>
              <a:rPr lang="en-US" dirty="0"/>
              <a:t>h</a:t>
            </a:r>
            <a:r>
              <a:rPr lang="en-US" dirty="0" smtClean="0"/>
              <a:t>istory</a:t>
            </a:r>
            <a:r>
              <a:rPr lang="en-US" dirty="0"/>
              <a:t>? It's a </a:t>
            </a:r>
            <a:r>
              <a:rPr lang="en-US" dirty="0" smtClean="0"/>
              <a:t>philosophical </a:t>
            </a:r>
            <a:r>
              <a:rPr lang="en-US" dirty="0"/>
              <a:t>q</a:t>
            </a:r>
            <a:r>
              <a:rPr lang="en-US" dirty="0" smtClean="0"/>
              <a:t>uestion</a:t>
            </a:r>
            <a:r>
              <a:rPr lang="en-US" dirty="0"/>
              <a:t>, </a:t>
            </a:r>
            <a:r>
              <a:rPr lang="en-US" dirty="0" smtClean="0"/>
              <a:t>really. </a:t>
            </a:r>
            <a:r>
              <a:rPr lang="en-US" i="1" dirty="0" smtClean="0"/>
              <a:t>Philosophy </a:t>
            </a:r>
            <a:r>
              <a:rPr lang="en-US" i="1" dirty="0"/>
              <a:t>of Music Education Review, </a:t>
            </a:r>
            <a:r>
              <a:rPr lang="en-US" i="1" dirty="0" smtClean="0"/>
              <a:t>6</a:t>
            </a:r>
            <a:r>
              <a:rPr lang="en-US" dirty="0" smtClean="0"/>
              <a:t>, 90-95. </a:t>
            </a:r>
            <a:endParaRPr lang="en-US" dirty="0" smtClean="0"/>
          </a:p>
          <a:p>
            <a:pPr marL="0" indent="0">
              <a:buNone/>
            </a:pPr>
            <a:r>
              <a:rPr lang="en-US" dirty="0" smtClean="0"/>
              <a:t>McCarthy</a:t>
            </a:r>
            <a:r>
              <a:rPr lang="en-US" dirty="0" smtClean="0"/>
              <a:t>, M. (2009). Knowing the </a:t>
            </a:r>
            <a:r>
              <a:rPr lang="en-US" dirty="0"/>
              <a:t>p</a:t>
            </a:r>
            <a:r>
              <a:rPr lang="en-US" dirty="0" smtClean="0"/>
              <a:t>ast, understanding the present, enlightening the future: Values and processes of doing </a:t>
            </a:r>
            <a:r>
              <a:rPr lang="en-US" dirty="0"/>
              <a:t>h</a:t>
            </a:r>
            <a:r>
              <a:rPr lang="en-US" dirty="0" smtClean="0"/>
              <a:t>istorical </a:t>
            </a:r>
            <a:r>
              <a:rPr lang="en-US" dirty="0"/>
              <a:t>r</a:t>
            </a:r>
            <a:r>
              <a:rPr lang="en-US" dirty="0" smtClean="0"/>
              <a:t>esearch in music education. </a:t>
            </a:r>
            <a:r>
              <a:rPr lang="en-US" i="1" dirty="0" smtClean="0"/>
              <a:t>Finnish Journal of Music Education, 12</a:t>
            </a:r>
            <a:r>
              <a:rPr lang="en-US" dirty="0" smtClean="0"/>
              <a:t>(1), 84-91.</a:t>
            </a:r>
            <a:endParaRPr lang="en-US" dirty="0"/>
          </a:p>
        </p:txBody>
      </p:sp>
    </p:spTree>
    <p:extLst>
      <p:ext uri="{BB962C8B-B14F-4D97-AF65-F5344CB8AC3E}">
        <p14:creationId xmlns:p14="http://schemas.microsoft.com/office/powerpoint/2010/main" val="651003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History? (Heller, 1998)</a:t>
            </a:r>
            <a:endParaRPr lang="en-US" dirty="0"/>
          </a:p>
        </p:txBody>
      </p:sp>
      <p:sp>
        <p:nvSpPr>
          <p:cNvPr id="3" name="Content Placeholder 2"/>
          <p:cNvSpPr>
            <a:spLocks noGrp="1"/>
          </p:cNvSpPr>
          <p:nvPr>
            <p:ph sz="half" idx="1"/>
          </p:nvPr>
        </p:nvSpPr>
        <p:spPr/>
        <p:txBody>
          <a:bodyPr>
            <a:normAutofit fontScale="92500" lnSpcReduction="10000"/>
          </a:bodyPr>
          <a:lstStyle/>
          <a:p>
            <a:pPr marL="514350" indent="-514350">
              <a:buFont typeface="+mj-lt"/>
              <a:buAutoNum type="arabicPeriod"/>
            </a:pPr>
            <a:r>
              <a:rPr lang="en-US" dirty="0" smtClean="0"/>
              <a:t>satisfy </a:t>
            </a:r>
            <a:r>
              <a:rPr lang="en-US" dirty="0"/>
              <a:t>interest or </a:t>
            </a:r>
            <a:r>
              <a:rPr lang="en-US" dirty="0" smtClean="0"/>
              <a:t>curiosity</a:t>
            </a:r>
          </a:p>
          <a:p>
            <a:pPr marL="514350" indent="-514350">
              <a:buFont typeface="+mj-lt"/>
              <a:buAutoNum type="arabicPeriod"/>
            </a:pPr>
            <a:r>
              <a:rPr lang="en-US" dirty="0" smtClean="0"/>
              <a:t>understand </a:t>
            </a:r>
            <a:r>
              <a:rPr lang="en-US" dirty="0"/>
              <a:t>current conditions or </a:t>
            </a:r>
            <a:r>
              <a:rPr lang="en-US" dirty="0" smtClean="0"/>
              <a:t>practices [vs. “we’ve always done it that way”]</a:t>
            </a:r>
            <a:endParaRPr lang="en-US" dirty="0" smtClean="0"/>
          </a:p>
          <a:p>
            <a:pPr marL="514350" indent="-514350">
              <a:buFont typeface="+mj-lt"/>
              <a:buAutoNum type="arabicPeriod"/>
            </a:pPr>
            <a:r>
              <a:rPr lang="en-US" dirty="0" smtClean="0"/>
              <a:t>supply </a:t>
            </a:r>
            <a:r>
              <a:rPr lang="en-US" dirty="0"/>
              <a:t>missing information or complete the </a:t>
            </a:r>
            <a:r>
              <a:rPr lang="en-US" dirty="0" smtClean="0"/>
              <a:t>record</a:t>
            </a:r>
          </a:p>
          <a:p>
            <a:pPr marL="514350" indent="-514350">
              <a:buFont typeface="+mj-lt"/>
              <a:buAutoNum type="arabicPeriod"/>
            </a:pPr>
            <a:r>
              <a:rPr lang="en-US" dirty="0" smtClean="0"/>
              <a:t>correct </a:t>
            </a:r>
            <a:r>
              <a:rPr lang="en-US" dirty="0"/>
              <a:t>errors in the existing </a:t>
            </a:r>
            <a:r>
              <a:rPr lang="en-US" dirty="0" smtClean="0"/>
              <a:t>record</a:t>
            </a:r>
            <a:endParaRPr lang="en-US" dirty="0" smtClean="0"/>
          </a:p>
          <a:p>
            <a:pPr marL="514350" indent="-514350">
              <a:buFont typeface="+mj-lt"/>
              <a:buAutoNum type="arabicPeriod"/>
            </a:pPr>
            <a:r>
              <a:rPr lang="en-US" dirty="0" smtClean="0"/>
              <a:t>verify </a:t>
            </a:r>
            <a:r>
              <a:rPr lang="en-US" dirty="0"/>
              <a:t>the existing </a:t>
            </a:r>
            <a:r>
              <a:rPr lang="en-US" dirty="0" smtClean="0"/>
              <a:t>record [</a:t>
            </a:r>
            <a:r>
              <a:rPr lang="en-US" dirty="0" err="1" smtClean="0"/>
              <a:t>Birge</a:t>
            </a:r>
            <a:r>
              <a:rPr lang="en-US" dirty="0" smtClean="0"/>
              <a:t>, Mark &amp; Gary, Keene, etc.] </a:t>
            </a:r>
            <a:endParaRPr lang="en-US" dirty="0" smtClean="0"/>
          </a:p>
          <a:p>
            <a:pPr marL="514350" indent="-514350">
              <a:buFont typeface="+mj-lt"/>
              <a:buAutoNum type="arabicPeriod"/>
            </a:pPr>
            <a:r>
              <a:rPr lang="en-US" dirty="0" smtClean="0"/>
              <a:t>explain </a:t>
            </a:r>
            <a:r>
              <a:rPr lang="en-US" dirty="0"/>
              <a:t>complex </a:t>
            </a:r>
            <a:r>
              <a:rPr lang="en-US" dirty="0" smtClean="0"/>
              <a:t>ideas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t>
            </a:r>
            <a:r>
              <a:rPr lang="en-US" dirty="0"/>
              <a:t>What history [provides] is an understanding of possibilities that results from knowledge of past achievements and ‘a nostrum against despair’” (p. 6), as well as a source of pride, identity, and inspiration, especially when times are difficult</a:t>
            </a:r>
            <a:r>
              <a:rPr lang="en-US" dirty="0" smtClean="0"/>
              <a:t>. (Heller, 1985)</a:t>
            </a:r>
            <a:endParaRPr lang="en-US" dirty="0"/>
          </a:p>
          <a:p>
            <a:endParaRPr lang="en-US" dirty="0"/>
          </a:p>
        </p:txBody>
      </p:sp>
    </p:spTree>
    <p:extLst>
      <p:ext uri="{BB962C8B-B14F-4D97-AF65-F5344CB8AC3E}">
        <p14:creationId xmlns:p14="http://schemas.microsoft.com/office/powerpoint/2010/main" val="27750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 (2009)</a:t>
            </a:r>
            <a:endParaRPr lang="en-US" dirty="0"/>
          </a:p>
        </p:txBody>
      </p:sp>
      <p:sp>
        <p:nvSpPr>
          <p:cNvPr id="3" name="Content Placeholder 2"/>
          <p:cNvSpPr>
            <a:spLocks noGrp="1"/>
          </p:cNvSpPr>
          <p:nvPr>
            <p:ph idx="1"/>
          </p:nvPr>
        </p:nvSpPr>
        <p:spPr/>
        <p:txBody>
          <a:bodyPr>
            <a:normAutofit/>
          </a:bodyPr>
          <a:lstStyle/>
          <a:p>
            <a:r>
              <a:rPr lang="en-US" dirty="0" smtClean="0"/>
              <a:t>When </a:t>
            </a:r>
            <a:r>
              <a:rPr lang="en-US" dirty="0"/>
              <a:t>the past is forgotten, </a:t>
            </a:r>
            <a:r>
              <a:rPr lang="en-US" dirty="0" smtClean="0"/>
              <a:t>its power </a:t>
            </a:r>
            <a:r>
              <a:rPr lang="en-US" dirty="0"/>
              <a:t>over the present is hidden </a:t>
            </a:r>
            <a:r>
              <a:rPr lang="en-US" dirty="0" smtClean="0"/>
              <a:t>from view</a:t>
            </a:r>
            <a:r>
              <a:rPr lang="en-US" dirty="0"/>
              <a:t>. ‘We are victimized by an </a:t>
            </a:r>
            <a:r>
              <a:rPr lang="en-US" dirty="0" smtClean="0"/>
              <a:t>amnesia which </a:t>
            </a:r>
            <a:r>
              <a:rPr lang="en-US" dirty="0"/>
              <a:t>makes ‘what is’ seem as if ‘it had </a:t>
            </a:r>
            <a:r>
              <a:rPr lang="en-US" dirty="0" smtClean="0"/>
              <a:t>to be.’’</a:t>
            </a:r>
            <a:r>
              <a:rPr lang="en-US" dirty="0"/>
              <a:t> </a:t>
            </a:r>
            <a:r>
              <a:rPr lang="en-US" dirty="0" smtClean="0"/>
              <a:t>(</a:t>
            </a:r>
            <a:r>
              <a:rPr lang="en-US" dirty="0" err="1" smtClean="0"/>
              <a:t>Kincheloe</a:t>
            </a:r>
            <a:r>
              <a:rPr lang="en-US" dirty="0"/>
              <a:t>, </a:t>
            </a:r>
            <a:r>
              <a:rPr lang="en-US" dirty="0" smtClean="0"/>
              <a:t>1990</a:t>
            </a:r>
            <a:r>
              <a:rPr lang="en-US" dirty="0"/>
              <a:t>, </a:t>
            </a:r>
            <a:r>
              <a:rPr lang="en-US" dirty="0" smtClean="0"/>
              <a:t>fall)</a:t>
            </a:r>
          </a:p>
          <a:p>
            <a:endParaRPr lang="en-US" dirty="0"/>
          </a:p>
          <a:p>
            <a:r>
              <a:rPr lang="en-US" dirty="0" smtClean="0"/>
              <a:t>Here [Ken Burns] </a:t>
            </a:r>
            <a:r>
              <a:rPr lang="en-US" dirty="0"/>
              <a:t>gets at the core value of </a:t>
            </a:r>
            <a:r>
              <a:rPr lang="en-US" dirty="0" smtClean="0"/>
              <a:t>history, with </a:t>
            </a:r>
            <a:r>
              <a:rPr lang="en-US" dirty="0"/>
              <a:t>implications for professional </a:t>
            </a:r>
            <a:r>
              <a:rPr lang="en-US" dirty="0" smtClean="0"/>
              <a:t>knowledge and </a:t>
            </a:r>
            <a:r>
              <a:rPr lang="en-US" dirty="0"/>
              <a:t>practice: ‘The present is </a:t>
            </a:r>
            <a:r>
              <a:rPr lang="en-US" dirty="0" smtClean="0"/>
              <a:t>simply the </a:t>
            </a:r>
            <a:r>
              <a:rPr lang="en-US" dirty="0"/>
              <a:t>developing past, the past the </a:t>
            </a:r>
            <a:r>
              <a:rPr lang="en-US" dirty="0" smtClean="0"/>
              <a:t>undeveloped present</a:t>
            </a:r>
            <a:r>
              <a:rPr lang="en-US" dirty="0"/>
              <a:t>. The historian strives to </a:t>
            </a:r>
            <a:r>
              <a:rPr lang="en-US" dirty="0" smtClean="0"/>
              <a:t>show the </a:t>
            </a:r>
            <a:r>
              <a:rPr lang="en-US" dirty="0"/>
              <a:t>present to itself by revealing its </a:t>
            </a:r>
            <a:r>
              <a:rPr lang="en-US" dirty="0" smtClean="0"/>
              <a:t>origin from </a:t>
            </a:r>
            <a:r>
              <a:rPr lang="en-US" dirty="0"/>
              <a:t>the past. How present the past </a:t>
            </a:r>
            <a:r>
              <a:rPr lang="en-US" dirty="0" smtClean="0"/>
              <a:t>is, how </a:t>
            </a:r>
            <a:r>
              <a:rPr lang="en-US" dirty="0"/>
              <a:t>rich our lives are.”</a:t>
            </a:r>
          </a:p>
        </p:txBody>
      </p:sp>
    </p:spTree>
    <p:extLst>
      <p:ext uri="{BB962C8B-B14F-4D97-AF65-F5344CB8AC3E}">
        <p14:creationId xmlns:p14="http://schemas.microsoft.com/office/powerpoint/2010/main" val="255028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More </a:t>
            </a:r>
            <a:r>
              <a:rPr lang="en-US" dirty="0" smtClean="0"/>
              <a:t>Reasons</a:t>
            </a:r>
            <a:endParaRPr lang="en-US" dirty="0"/>
          </a:p>
        </p:txBody>
      </p:sp>
      <p:sp>
        <p:nvSpPr>
          <p:cNvPr id="3" name="Content Placeholder 2"/>
          <p:cNvSpPr>
            <a:spLocks noGrp="1"/>
          </p:cNvSpPr>
          <p:nvPr>
            <p:ph idx="1"/>
          </p:nvPr>
        </p:nvSpPr>
        <p:spPr/>
        <p:txBody>
          <a:bodyPr/>
          <a:lstStyle/>
          <a:p>
            <a:pPr lvl="0"/>
            <a:r>
              <a:rPr lang="en-US" dirty="0"/>
              <a:t>Expand our knowledge </a:t>
            </a:r>
            <a:r>
              <a:rPr lang="en-US" dirty="0" smtClean="0"/>
              <a:t>of </a:t>
            </a:r>
            <a:r>
              <a:rPr lang="en-US" dirty="0"/>
              <a:t>music education beyond the common narrative.</a:t>
            </a:r>
          </a:p>
          <a:p>
            <a:pPr lvl="0"/>
            <a:r>
              <a:rPr lang="en-US" dirty="0"/>
              <a:t>Document the details surrounding important ensembles, programs, and directors.</a:t>
            </a:r>
          </a:p>
          <a:p>
            <a:pPr lvl="0"/>
            <a:r>
              <a:rPr lang="en-US" dirty="0"/>
              <a:t>Identify past practices in order to gain an understanding of why we do what we do today or reveal forgotten strategies that might be useful now.</a:t>
            </a:r>
          </a:p>
          <a:p>
            <a:pPr lvl="0"/>
            <a:r>
              <a:rPr lang="en-US" dirty="0"/>
              <a:t>Trace current practices back to their historical roots to determine their initial purpose (vs. “we’ve always done it that way”) and evaluate their efficacy in light of contemporary goals and values</a:t>
            </a:r>
            <a:r>
              <a:rPr lang="en-US" dirty="0" smtClean="0"/>
              <a:t>.</a:t>
            </a:r>
            <a:endParaRPr lang="en-US" dirty="0"/>
          </a:p>
        </p:txBody>
      </p:sp>
    </p:spTree>
    <p:extLst>
      <p:ext uri="{BB962C8B-B14F-4D97-AF65-F5344CB8AC3E}">
        <p14:creationId xmlns:p14="http://schemas.microsoft.com/office/powerpoint/2010/main" val="346298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a:t>
            </a:r>
            <a:r>
              <a:rPr lang="en-US" dirty="0"/>
              <a:t>(Humphrey’s, 1998)</a:t>
            </a:r>
          </a:p>
        </p:txBody>
      </p:sp>
      <p:sp>
        <p:nvSpPr>
          <p:cNvPr id="3" name="Content Placeholder 2"/>
          <p:cNvSpPr>
            <a:spLocks noGrp="1"/>
          </p:cNvSpPr>
          <p:nvPr>
            <p:ph idx="1"/>
          </p:nvPr>
        </p:nvSpPr>
        <p:spPr/>
        <p:txBody>
          <a:bodyPr>
            <a:normAutofit lnSpcReduction="10000"/>
          </a:bodyPr>
          <a:lstStyle/>
          <a:p>
            <a:r>
              <a:rPr lang="en-US" dirty="0" smtClean="0"/>
              <a:t>Event/narrative vs. social/cultural history</a:t>
            </a:r>
          </a:p>
          <a:p>
            <a:r>
              <a:rPr lang="en-US" dirty="0" smtClean="0"/>
              <a:t>“…philosophers </a:t>
            </a:r>
            <a:r>
              <a:rPr lang="en-US" dirty="0"/>
              <a:t>and historians should begin to discuss issues of interest and concern, including histories of formal and informal music education between and across nations and cultures, ethnic and gender issues, the role of music education in changing musical practice, and many more </a:t>
            </a:r>
            <a:endParaRPr lang="en-US" dirty="0" smtClean="0"/>
          </a:p>
          <a:p>
            <a:r>
              <a:rPr lang="en-US" dirty="0" smtClean="0"/>
              <a:t>“mainstream musicologists [and music educators?] </a:t>
            </a:r>
            <a:r>
              <a:rPr lang="en-US" dirty="0"/>
              <a:t>traditionally have not been </a:t>
            </a:r>
            <a:r>
              <a:rPr lang="en-US" dirty="0" smtClean="0"/>
              <a:t>interested </a:t>
            </a:r>
            <a:r>
              <a:rPr lang="en-US" dirty="0"/>
              <a:t>in "ordinary" music or in the musical </a:t>
            </a:r>
            <a:r>
              <a:rPr lang="en-US" dirty="0" smtClean="0"/>
              <a:t>practices </a:t>
            </a:r>
            <a:r>
              <a:rPr lang="en-US" dirty="0"/>
              <a:t>of the great masses of </a:t>
            </a:r>
            <a:r>
              <a:rPr lang="en-US" dirty="0" smtClean="0"/>
              <a:t>people[, students, or teachers]. </a:t>
            </a:r>
            <a:r>
              <a:rPr lang="en-US" dirty="0"/>
              <a:t>For the most part, music education historians also use </a:t>
            </a:r>
            <a:r>
              <a:rPr lang="en-US" dirty="0" smtClean="0"/>
              <a:t>narratives </a:t>
            </a:r>
            <a:r>
              <a:rPr lang="en-US" dirty="0"/>
              <a:t>to describe important and interesting </a:t>
            </a:r>
            <a:r>
              <a:rPr lang="en-US" dirty="0" smtClean="0"/>
              <a:t>people</a:t>
            </a:r>
            <a:r>
              <a:rPr lang="en-US" dirty="0"/>
              <a:t>, events, and institutions. </a:t>
            </a:r>
            <a:endParaRPr lang="en-US" dirty="0"/>
          </a:p>
        </p:txBody>
      </p:sp>
    </p:spTree>
    <p:extLst>
      <p:ext uri="{BB962C8B-B14F-4D97-AF65-F5344CB8AC3E}">
        <p14:creationId xmlns:p14="http://schemas.microsoft.com/office/powerpoint/2010/main" val="2345144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Advantages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Accessible working teachers or professors in small colleges</a:t>
            </a:r>
          </a:p>
          <a:p>
            <a:pPr lvl="1"/>
            <a:r>
              <a:rPr lang="en-US" dirty="0" smtClean="0"/>
              <a:t>Less time constraints – Data just gets older!</a:t>
            </a:r>
          </a:p>
          <a:p>
            <a:pPr lvl="1"/>
            <a:r>
              <a:rPr lang="en-US" dirty="0" smtClean="0"/>
              <a:t>Flexible scheduling vs. need to visit schools during school hours</a:t>
            </a:r>
          </a:p>
          <a:p>
            <a:pPr lvl="1"/>
            <a:r>
              <a:rPr lang="en-US" dirty="0" err="1" smtClean="0"/>
              <a:t>IRB</a:t>
            </a:r>
            <a:r>
              <a:rPr lang="en-US" dirty="0" smtClean="0"/>
              <a:t> not required unless conducting oral history</a:t>
            </a:r>
          </a:p>
          <a:p>
            <a:pPr lvl="1"/>
            <a:r>
              <a:rPr lang="en-US" dirty="0" smtClean="0"/>
              <a:t>Possible topics abound!</a:t>
            </a:r>
          </a:p>
          <a:p>
            <a:pPr lvl="1"/>
            <a:r>
              <a:rPr lang="en-US" dirty="0" smtClean="0"/>
              <a:t>Many online </a:t>
            </a:r>
            <a:r>
              <a:rPr lang="en-US" dirty="0"/>
              <a:t>r</a:t>
            </a:r>
            <a:r>
              <a:rPr lang="en-US" dirty="0" smtClean="0"/>
              <a:t>esources available </a:t>
            </a:r>
            <a:r>
              <a:rPr lang="en-US" u="sng" dirty="0" smtClean="0"/>
              <a:t>to get you started</a:t>
            </a:r>
          </a:p>
          <a:p>
            <a:r>
              <a:rPr lang="en-US" dirty="0" smtClean="0"/>
              <a:t>Wider audience(?) –  esp. for local history</a:t>
            </a:r>
          </a:p>
          <a:p>
            <a:r>
              <a:rPr lang="en-US" dirty="0" smtClean="0"/>
              <a:t>People willing to help (Internet makes long distance communication easy)</a:t>
            </a:r>
          </a:p>
          <a:p>
            <a:pPr lvl="1"/>
            <a:endParaRPr lang="en-US" dirty="0" smtClean="0"/>
          </a:p>
        </p:txBody>
      </p:sp>
      <p:sp>
        <p:nvSpPr>
          <p:cNvPr id="4" name="Content Placeholder 3"/>
          <p:cNvSpPr>
            <a:spLocks noGrp="1"/>
          </p:cNvSpPr>
          <p:nvPr>
            <p:ph sz="half" idx="2"/>
          </p:nvPr>
        </p:nvSpPr>
        <p:spPr/>
        <p:txBody>
          <a:bodyPr>
            <a:normAutofit fontScale="85000" lnSpcReduction="20000"/>
          </a:bodyPr>
          <a:lstStyle/>
          <a:p>
            <a:endParaRPr lang="en-US"/>
          </a:p>
        </p:txBody>
      </p:sp>
      <p:pic>
        <p:nvPicPr>
          <p:cNvPr id="1026" name="Picture 2" descr="http://maggiesclocks.com/library/AppleKitchenClock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3966" y="1825625"/>
            <a:ext cx="3611349" cy="361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5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sz="half" idx="1"/>
          </p:nvPr>
        </p:nvSpPr>
        <p:spPr/>
        <p:txBody>
          <a:bodyPr>
            <a:normAutofit/>
          </a:bodyPr>
          <a:lstStyle/>
          <a:p>
            <a:r>
              <a:rPr lang="en-US" dirty="0"/>
              <a:t>Google Books </a:t>
            </a:r>
            <a:r>
              <a:rPr lang="en-US" sz="800" dirty="0">
                <a:hlinkClick r:id="rId2"/>
              </a:rPr>
              <a:t>http://books.google.com</a:t>
            </a:r>
            <a:r>
              <a:rPr lang="en-US" sz="800" dirty="0" smtClean="0">
                <a:hlinkClick r:id="rId2"/>
              </a:rPr>
              <a:t>/</a:t>
            </a:r>
            <a:r>
              <a:rPr lang="en-US" sz="800" dirty="0" smtClean="0"/>
              <a:t> </a:t>
            </a:r>
            <a:endParaRPr lang="en-US" sz="800" dirty="0" smtClean="0"/>
          </a:p>
          <a:p>
            <a:r>
              <a:rPr lang="en-US" dirty="0" err="1" smtClean="0"/>
              <a:t>Hathi</a:t>
            </a:r>
            <a:r>
              <a:rPr lang="en-US" dirty="0"/>
              <a:t> Trust </a:t>
            </a:r>
            <a:r>
              <a:rPr lang="en-US" sz="800" dirty="0">
                <a:hlinkClick r:id="rId3"/>
              </a:rPr>
              <a:t>http://www.hathitrust.org</a:t>
            </a:r>
            <a:r>
              <a:rPr lang="en-US" sz="800" dirty="0" smtClean="0">
                <a:hlinkClick r:id="rId3"/>
              </a:rPr>
              <a:t>/</a:t>
            </a:r>
            <a:r>
              <a:rPr lang="en-US" sz="800" dirty="0" smtClean="0"/>
              <a:t> </a:t>
            </a:r>
          </a:p>
          <a:p>
            <a:r>
              <a:rPr lang="en-US" dirty="0"/>
              <a:t>Internet </a:t>
            </a:r>
            <a:r>
              <a:rPr lang="en-US" dirty="0" smtClean="0"/>
              <a:t>Archive </a:t>
            </a:r>
            <a:r>
              <a:rPr lang="en-US" sz="800" dirty="0" smtClean="0">
                <a:hlinkClick r:id="rId4"/>
              </a:rPr>
              <a:t>https</a:t>
            </a:r>
            <a:r>
              <a:rPr lang="en-US" sz="800" dirty="0">
                <a:hlinkClick r:id="rId4"/>
              </a:rPr>
              <a:t>://archive.org</a:t>
            </a:r>
            <a:r>
              <a:rPr lang="en-US" sz="800" dirty="0" smtClean="0">
                <a:hlinkClick r:id="rId4"/>
              </a:rPr>
              <a:t>/</a:t>
            </a:r>
            <a:r>
              <a:rPr lang="en-US" sz="800" dirty="0" smtClean="0"/>
              <a:t> </a:t>
            </a:r>
            <a:endParaRPr lang="en-US" sz="800" dirty="0" smtClean="0"/>
          </a:p>
          <a:p>
            <a:r>
              <a:rPr lang="en-US" dirty="0" err="1" smtClean="0"/>
              <a:t>IMSLP</a:t>
            </a:r>
            <a:r>
              <a:rPr lang="en-US" dirty="0" smtClean="0"/>
              <a:t> </a:t>
            </a:r>
            <a:r>
              <a:rPr lang="en-US" sz="800" dirty="0" smtClean="0">
                <a:hlinkClick r:id="rId5"/>
              </a:rPr>
              <a:t>http</a:t>
            </a:r>
            <a:r>
              <a:rPr lang="en-US" sz="800" dirty="0">
                <a:hlinkClick r:id="rId5"/>
              </a:rPr>
              <a:t>://imslp.org</a:t>
            </a:r>
            <a:r>
              <a:rPr lang="en-US" sz="800" dirty="0" smtClean="0">
                <a:hlinkClick r:id="rId5"/>
              </a:rPr>
              <a:t>/</a:t>
            </a:r>
            <a:r>
              <a:rPr lang="en-US" sz="800" dirty="0" smtClean="0"/>
              <a:t> </a:t>
            </a:r>
            <a:endParaRPr lang="en-US" sz="800" dirty="0" smtClean="0"/>
          </a:p>
          <a:p>
            <a:pPr lvl="0"/>
            <a:r>
              <a:rPr lang="en-US" dirty="0" err="1" smtClean="0"/>
              <a:t>BandMusicPDF</a:t>
            </a:r>
            <a:r>
              <a:rPr lang="en-US" dirty="0"/>
              <a:t> </a:t>
            </a:r>
            <a:r>
              <a:rPr lang="en-US" dirty="0" smtClean="0"/>
              <a:t>Library</a:t>
            </a:r>
            <a:r>
              <a:rPr lang="en-US" sz="800" dirty="0">
                <a:solidFill>
                  <a:prstClr val="black"/>
                </a:solidFill>
                <a:hlinkClick r:id="rId6"/>
              </a:rPr>
              <a:t>http://www.bandmusicpdf.org/</a:t>
            </a:r>
            <a:r>
              <a:rPr lang="en-US" sz="800" dirty="0">
                <a:solidFill>
                  <a:prstClr val="black"/>
                </a:solidFill>
              </a:rPr>
              <a:t> </a:t>
            </a:r>
            <a:endParaRPr lang="en-US" dirty="0" smtClean="0"/>
          </a:p>
          <a:p>
            <a:r>
              <a:rPr lang="en-US" dirty="0"/>
              <a:t>Family Search </a:t>
            </a:r>
            <a:r>
              <a:rPr lang="en-US" sz="800" dirty="0">
                <a:hlinkClick r:id="rId7"/>
              </a:rPr>
              <a:t>https://familysearch.org</a:t>
            </a:r>
            <a:r>
              <a:rPr lang="en-US" sz="800" dirty="0" smtClean="0">
                <a:hlinkClick r:id="rId7"/>
              </a:rPr>
              <a:t>/</a:t>
            </a:r>
            <a:r>
              <a:rPr lang="en-US" sz="800" dirty="0" smtClean="0"/>
              <a:t> </a:t>
            </a:r>
            <a:endParaRPr lang="en-US" sz="800" dirty="0"/>
          </a:p>
          <a:p>
            <a:r>
              <a:rPr lang="en-US" dirty="0" err="1" smtClean="0"/>
              <a:t>HeritageQuest</a:t>
            </a:r>
            <a:r>
              <a:rPr lang="en-US" dirty="0" smtClean="0"/>
              <a:t> (US Census)         </a:t>
            </a:r>
            <a:r>
              <a:rPr lang="en-US" sz="1000" dirty="0" smtClean="0"/>
              <a:t>Univ. of MI Library or State Library of MI. Free to all MI residents </a:t>
            </a:r>
          </a:p>
          <a:p>
            <a:r>
              <a:rPr lang="en-US" i="1" dirty="0" smtClean="0"/>
              <a:t>Music Trade Review </a:t>
            </a:r>
            <a:r>
              <a:rPr lang="en-US" dirty="0"/>
              <a:t>&amp; </a:t>
            </a:r>
            <a:r>
              <a:rPr lang="en-US" i="1" dirty="0"/>
              <a:t>Presto </a:t>
            </a:r>
            <a:r>
              <a:rPr lang="en-US" sz="900" dirty="0">
                <a:hlinkClick r:id="rId8"/>
              </a:rPr>
              <a:t>http://www.arcade-museum.com/library/search-music</a:t>
            </a:r>
            <a:r>
              <a:rPr lang="en-US" sz="900" dirty="0" smtClean="0">
                <a:hlinkClick r:id="rId8"/>
              </a:rPr>
              <a:t>/</a:t>
            </a:r>
            <a:r>
              <a:rPr lang="en-US" sz="900" dirty="0" smtClean="0"/>
              <a:t>    </a:t>
            </a:r>
            <a:endParaRPr lang="en-US" sz="900" dirty="0"/>
          </a:p>
        </p:txBody>
      </p:sp>
      <p:sp>
        <p:nvSpPr>
          <p:cNvPr id="4" name="Content Placeholder 3"/>
          <p:cNvSpPr>
            <a:spLocks noGrp="1"/>
          </p:cNvSpPr>
          <p:nvPr>
            <p:ph sz="half" idx="2"/>
          </p:nvPr>
        </p:nvSpPr>
        <p:spPr/>
        <p:txBody>
          <a:bodyPr>
            <a:normAutofit/>
          </a:bodyPr>
          <a:lstStyle/>
          <a:p>
            <a:r>
              <a:rPr lang="en-US" dirty="0" smtClean="0"/>
              <a:t>Wiki </a:t>
            </a:r>
            <a:r>
              <a:rPr lang="en-US" dirty="0"/>
              <a:t>Newspaper databases </a:t>
            </a:r>
            <a:r>
              <a:rPr lang="en-US" sz="800" dirty="0">
                <a:hlinkClick r:id="rId9"/>
              </a:rPr>
              <a:t>http://en.wikipedia.org/wiki/Wikipedia:List_of_online_newspaper_archives#Wisconsin</a:t>
            </a:r>
            <a:r>
              <a:rPr lang="en-US" sz="800" dirty="0"/>
              <a:t> </a:t>
            </a:r>
          </a:p>
          <a:p>
            <a:r>
              <a:rPr lang="en-US" dirty="0" smtClean="0"/>
              <a:t>Chronicling America </a:t>
            </a:r>
            <a:r>
              <a:rPr lang="en-US" sz="800" dirty="0" smtClean="0">
                <a:hlinkClick r:id="rId10"/>
              </a:rPr>
              <a:t>http://chroniclingamerica.loc.gov/</a:t>
            </a:r>
            <a:r>
              <a:rPr lang="en-US" sz="800" dirty="0" smtClean="0"/>
              <a:t> </a:t>
            </a:r>
          </a:p>
          <a:p>
            <a:r>
              <a:rPr lang="en-US" dirty="0" smtClean="0"/>
              <a:t>Google News Archive </a:t>
            </a:r>
            <a:r>
              <a:rPr lang="en-US" sz="800" dirty="0" smtClean="0">
                <a:hlinkClick r:id="rId11"/>
              </a:rPr>
              <a:t>http</a:t>
            </a:r>
            <a:r>
              <a:rPr lang="en-US" sz="800" dirty="0">
                <a:hlinkClick r:id="rId11"/>
              </a:rPr>
              <a:t>://</a:t>
            </a:r>
            <a:r>
              <a:rPr lang="en-US" sz="800" dirty="0" smtClean="0">
                <a:hlinkClick r:id="rId11"/>
              </a:rPr>
              <a:t>news.google.com/news/advanced_news_search?as_drrb=a</a:t>
            </a:r>
            <a:r>
              <a:rPr lang="en-US" sz="800" dirty="0" smtClean="0"/>
              <a:t> </a:t>
            </a:r>
            <a:endParaRPr lang="en-US" sz="800" dirty="0"/>
          </a:p>
          <a:p>
            <a:r>
              <a:rPr lang="en-US" dirty="0" smtClean="0"/>
              <a:t>ProQuest Historical Newspapers</a:t>
            </a:r>
            <a:endParaRPr lang="en-US" dirty="0"/>
          </a:p>
          <a:p>
            <a:r>
              <a:rPr lang="en-US" dirty="0" err="1" smtClean="0"/>
              <a:t>GenealogyBank</a:t>
            </a:r>
            <a:r>
              <a:rPr lang="en-US" dirty="0" smtClean="0"/>
              <a:t> </a:t>
            </a:r>
            <a:r>
              <a:rPr lang="en-US" sz="800" dirty="0" smtClean="0">
                <a:hlinkClick r:id="rId12"/>
              </a:rPr>
              <a:t>http</a:t>
            </a:r>
            <a:r>
              <a:rPr lang="en-US" sz="800" dirty="0">
                <a:hlinkClick r:id="rId12"/>
              </a:rPr>
              <a:t>://www.genealogybank.com/gbnk</a:t>
            </a:r>
            <a:r>
              <a:rPr lang="en-US" sz="800" dirty="0" smtClean="0">
                <a:hlinkClick r:id="rId12"/>
              </a:rPr>
              <a:t>/</a:t>
            </a:r>
            <a:r>
              <a:rPr lang="en-US" sz="800" dirty="0" smtClean="0"/>
              <a:t> </a:t>
            </a:r>
          </a:p>
          <a:p>
            <a:r>
              <a:rPr lang="en-US" dirty="0"/>
              <a:t>Newspaper Archive </a:t>
            </a:r>
            <a:r>
              <a:rPr lang="en-US" sz="800" dirty="0">
                <a:hlinkClick r:id="rId13"/>
              </a:rPr>
              <a:t>http://newspaperarchive.com</a:t>
            </a:r>
            <a:r>
              <a:rPr lang="en-US" sz="800" dirty="0" smtClean="0">
                <a:hlinkClick r:id="rId13"/>
              </a:rPr>
              <a:t>/</a:t>
            </a:r>
            <a:r>
              <a:rPr lang="en-US" sz="800" dirty="0" smtClean="0"/>
              <a:t> </a:t>
            </a:r>
          </a:p>
          <a:p>
            <a:endParaRPr lang="en-US" dirty="0"/>
          </a:p>
        </p:txBody>
      </p:sp>
    </p:spTree>
    <p:extLst>
      <p:ext uri="{BB962C8B-B14F-4D97-AF65-F5344CB8AC3E}">
        <p14:creationId xmlns:p14="http://schemas.microsoft.com/office/powerpoint/2010/main" val="56240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09734" cy="1325563"/>
          </a:xfrm>
        </p:spPr>
        <p:txBody>
          <a:bodyPr/>
          <a:lstStyle/>
          <a:p>
            <a:r>
              <a:rPr lang="en-US" dirty="0" smtClean="0"/>
              <a:t>Topics &amp; Resources</a:t>
            </a:r>
            <a:endParaRPr lang="en-US" dirty="0"/>
          </a:p>
        </p:txBody>
      </p:sp>
      <p:sp>
        <p:nvSpPr>
          <p:cNvPr id="4" name="Content Placeholder 3"/>
          <p:cNvSpPr>
            <a:spLocks noGrp="1"/>
          </p:cNvSpPr>
          <p:nvPr>
            <p:ph sz="half" idx="1"/>
          </p:nvPr>
        </p:nvSpPr>
        <p:spPr>
          <a:xfrm>
            <a:off x="838199" y="1825625"/>
            <a:ext cx="5809735" cy="4351338"/>
          </a:xfrm>
        </p:spPr>
        <p:txBody>
          <a:bodyPr>
            <a:normAutofit fontScale="92500" lnSpcReduction="10000"/>
          </a:bodyPr>
          <a:lstStyle/>
          <a:p>
            <a:r>
              <a:rPr lang="en-US" dirty="0" smtClean="0"/>
              <a:t>Joseph </a:t>
            </a:r>
            <a:r>
              <a:rPr lang="en-US" dirty="0" err="1" smtClean="0"/>
              <a:t>Maddy</a:t>
            </a:r>
            <a:r>
              <a:rPr lang="en-US" dirty="0" smtClean="0"/>
              <a:t>/ICA </a:t>
            </a:r>
            <a:r>
              <a:rPr lang="en-US" dirty="0" smtClean="0"/>
              <a:t>Collection – Bentley Historical Library</a:t>
            </a:r>
            <a:endParaRPr lang="en-US" dirty="0" smtClean="0"/>
          </a:p>
          <a:p>
            <a:pPr lvl="1"/>
            <a:r>
              <a:rPr lang="en-US" dirty="0" smtClean="0"/>
              <a:t>Aluminum string instruments(!)</a:t>
            </a:r>
          </a:p>
          <a:p>
            <a:pPr lvl="1"/>
            <a:r>
              <a:rPr lang="en-US" dirty="0" smtClean="0"/>
              <a:t>Radio lessons</a:t>
            </a:r>
          </a:p>
          <a:p>
            <a:pPr lvl="1"/>
            <a:r>
              <a:rPr lang="en-US" dirty="0" smtClean="0"/>
              <a:t>Work in </a:t>
            </a:r>
            <a:r>
              <a:rPr lang="en-US" dirty="0" err="1" smtClean="0"/>
              <a:t>MSNC</a:t>
            </a:r>
            <a:r>
              <a:rPr lang="en-US" dirty="0" smtClean="0"/>
              <a:t>/</a:t>
            </a:r>
            <a:r>
              <a:rPr lang="en-US" dirty="0" err="1" smtClean="0"/>
              <a:t>MENC</a:t>
            </a:r>
            <a:endParaRPr lang="en-US" dirty="0" smtClean="0"/>
          </a:p>
          <a:p>
            <a:pPr lvl="1"/>
            <a:r>
              <a:rPr lang="en-US" dirty="0" smtClean="0"/>
              <a:t>Michigan All-State Orchestra/Band</a:t>
            </a:r>
            <a:endParaRPr lang="en-US" dirty="0" smtClean="0"/>
          </a:p>
          <a:p>
            <a:r>
              <a:rPr lang="en-US" i="1" dirty="0" smtClean="0"/>
              <a:t>The School Musician </a:t>
            </a:r>
            <a:r>
              <a:rPr lang="en-US" dirty="0" smtClean="0"/>
              <a:t>magazine</a:t>
            </a:r>
          </a:p>
          <a:p>
            <a:pPr lvl="1"/>
            <a:r>
              <a:rPr lang="en-US" dirty="0" smtClean="0"/>
              <a:t>Official publication of the </a:t>
            </a:r>
            <a:r>
              <a:rPr lang="en-US" dirty="0" err="1" smtClean="0"/>
              <a:t>NSOA</a:t>
            </a:r>
            <a:r>
              <a:rPr lang="en-US" dirty="0" smtClean="0"/>
              <a:t>/</a:t>
            </a:r>
            <a:r>
              <a:rPr lang="en-US" dirty="0" err="1" smtClean="0"/>
              <a:t>NSBA</a:t>
            </a:r>
            <a:endParaRPr lang="en-US" dirty="0" smtClean="0"/>
          </a:p>
          <a:p>
            <a:pPr lvl="1"/>
            <a:r>
              <a:rPr lang="en-US" dirty="0" smtClean="0"/>
              <a:t>State &amp; National Contests (esp. Midwest), pedagogy, industry, etc</a:t>
            </a:r>
            <a:r>
              <a:rPr lang="en-US" dirty="0" smtClean="0"/>
              <a:t>.</a:t>
            </a:r>
          </a:p>
          <a:p>
            <a:r>
              <a:rPr lang="en-US" dirty="0" smtClean="0"/>
              <a:t>Other sources in music library and </a:t>
            </a:r>
            <a:r>
              <a:rPr lang="en-US" dirty="0" err="1" smtClean="0"/>
              <a:t>Buhr</a:t>
            </a:r>
            <a:r>
              <a:rPr lang="en-US" dirty="0" smtClean="0"/>
              <a:t> remote shelving facility</a:t>
            </a:r>
            <a:endParaRPr lang="en-US" dirty="0" smtClean="0"/>
          </a:p>
          <a:p>
            <a:endParaRPr lang="en-US" i="1" dirty="0" smtClean="0"/>
          </a:p>
          <a:p>
            <a:endParaRPr lang="en-US" dirty="0"/>
          </a:p>
        </p:txBody>
      </p:sp>
      <p:sp>
        <p:nvSpPr>
          <p:cNvPr id="5" name="Content Placeholder 4"/>
          <p:cNvSpPr>
            <a:spLocks noGrp="1"/>
          </p:cNvSpPr>
          <p:nvPr>
            <p:ph sz="half" idx="2"/>
          </p:nvPr>
        </p:nvSpPr>
        <p:spPr>
          <a:xfrm>
            <a:off x="6960972" y="1825625"/>
            <a:ext cx="4392827" cy="4351338"/>
          </a:xfrm>
        </p:spPr>
        <p:txBody>
          <a:bodyPr>
            <a:normAutofit fontScale="92500" lnSpcReduction="10000"/>
          </a:bodyPr>
          <a:lstStyle/>
          <a:p>
            <a:endParaRPr lang="en-US" dirty="0"/>
          </a:p>
        </p:txBody>
      </p:sp>
      <p:pic>
        <p:nvPicPr>
          <p:cNvPr id="2050" name="Picture 2" descr="http://orgs.usd.edu/nmm/News/Newsletter/August2010/Plastics/MaddyAluminumbas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166" y="57665"/>
            <a:ext cx="4904742" cy="680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5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2114</Words>
  <Application>Microsoft Office PowerPoint</Application>
  <PresentationFormat>Widescreen</PresentationFormat>
  <Paragraphs>270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Historical Research &amp;  The National School Orchestra Contests: 1929-1937</vt:lpstr>
      <vt:lpstr>Introduction</vt:lpstr>
      <vt:lpstr>Why History? (Heller, 1998)</vt:lpstr>
      <vt:lpstr>McCarthy (2009)</vt:lpstr>
      <vt:lpstr>Four More Reasons</vt:lpstr>
      <vt:lpstr>Approaches (Humphrey’s, 1998)</vt:lpstr>
      <vt:lpstr>Practical Advantages</vt:lpstr>
      <vt:lpstr>Online Resources</vt:lpstr>
      <vt:lpstr>Topics &amp; Resources</vt:lpstr>
      <vt:lpstr>PowerPoint Presentation</vt:lpstr>
      <vt:lpstr>National School Orchestra Contests: 1929-1937</vt:lpstr>
      <vt:lpstr>School Orchestras</vt:lpstr>
      <vt:lpstr>Contests</vt:lpstr>
      <vt:lpstr>National School Orchestra Contest</vt:lpstr>
      <vt:lpstr>1929 National School Orchestra Contests</vt:lpstr>
      <vt:lpstr>Growth of the Contests</vt:lpstr>
      <vt:lpstr>Adjudication</vt:lpstr>
      <vt:lpstr>Adj. Forms/1931 &amp; 1936</vt:lpstr>
      <vt:lpstr>1928 State Winners (notice instrumentation)</vt:lpstr>
      <vt:lpstr>Trophies &amp; Medals Provided by NBAM</vt:lpstr>
      <vt:lpstr>Conclusions &amp; Recommendations</vt:lpstr>
      <vt:lpstr>Next Evolutionary Step?</vt:lpstr>
      <vt:lpstr>Other Recommendations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Research &amp;  The National School Orchestra Contests: 1928-1937</dc:title>
  <dc:creator>Phillip Hash</dc:creator>
  <cp:lastModifiedBy>Phillip Hash</cp:lastModifiedBy>
  <cp:revision>81</cp:revision>
  <dcterms:created xsi:type="dcterms:W3CDTF">2014-06-25T20:47:49Z</dcterms:created>
  <dcterms:modified xsi:type="dcterms:W3CDTF">2014-07-07T23:46:18Z</dcterms:modified>
</cp:coreProperties>
</file>